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391" r:id="rId6"/>
    <p:sldId id="260" r:id="rId7"/>
    <p:sldId id="392" r:id="rId8"/>
    <p:sldId id="261" r:id="rId9"/>
    <p:sldId id="393" r:id="rId10"/>
    <p:sldId id="262" r:id="rId11"/>
    <p:sldId id="394" r:id="rId12"/>
    <p:sldId id="263" r:id="rId13"/>
    <p:sldId id="395" r:id="rId14"/>
    <p:sldId id="264" r:id="rId15"/>
    <p:sldId id="396" r:id="rId16"/>
    <p:sldId id="265" r:id="rId17"/>
    <p:sldId id="397" r:id="rId18"/>
    <p:sldId id="266" r:id="rId19"/>
    <p:sldId id="398" r:id="rId20"/>
    <p:sldId id="267" r:id="rId21"/>
    <p:sldId id="399" r:id="rId22"/>
    <p:sldId id="268" r:id="rId23"/>
    <p:sldId id="269" r:id="rId24"/>
    <p:sldId id="270" r:id="rId25"/>
    <p:sldId id="400" r:id="rId26"/>
    <p:sldId id="401" r:id="rId27"/>
    <p:sldId id="501" r:id="rId28"/>
    <p:sldId id="272" r:id="rId29"/>
    <p:sldId id="402" r:id="rId30"/>
    <p:sldId id="273" r:id="rId31"/>
    <p:sldId id="403" r:id="rId32"/>
    <p:sldId id="274" r:id="rId33"/>
    <p:sldId id="404" r:id="rId34"/>
    <p:sldId id="275" r:id="rId35"/>
    <p:sldId id="405" r:id="rId36"/>
    <p:sldId id="276" r:id="rId37"/>
    <p:sldId id="406" r:id="rId38"/>
    <p:sldId id="277" r:id="rId39"/>
    <p:sldId id="407" r:id="rId40"/>
    <p:sldId id="278" r:id="rId41"/>
    <p:sldId id="408" r:id="rId42"/>
    <p:sldId id="279" r:id="rId43"/>
    <p:sldId id="409" r:id="rId44"/>
    <p:sldId id="280" r:id="rId45"/>
    <p:sldId id="410" r:id="rId46"/>
    <p:sldId id="281" r:id="rId47"/>
    <p:sldId id="411" r:id="rId48"/>
    <p:sldId id="282" r:id="rId49"/>
    <p:sldId id="412" r:id="rId50"/>
    <p:sldId id="283" r:id="rId51"/>
    <p:sldId id="413" r:id="rId52"/>
    <p:sldId id="284" r:id="rId53"/>
    <p:sldId id="414" r:id="rId54"/>
    <p:sldId id="285" r:id="rId55"/>
    <p:sldId id="415" r:id="rId56"/>
    <p:sldId id="286" r:id="rId57"/>
    <p:sldId id="287" r:id="rId58"/>
    <p:sldId id="288" r:id="rId59"/>
    <p:sldId id="416" r:id="rId60"/>
    <p:sldId id="289" r:id="rId61"/>
    <p:sldId id="417" r:id="rId62"/>
    <p:sldId id="290" r:id="rId63"/>
    <p:sldId id="418" r:id="rId64"/>
    <p:sldId id="291" r:id="rId65"/>
    <p:sldId id="419" r:id="rId66"/>
    <p:sldId id="292" r:id="rId67"/>
    <p:sldId id="420" r:id="rId68"/>
    <p:sldId id="293" r:id="rId69"/>
    <p:sldId id="421" r:id="rId70"/>
    <p:sldId id="294" r:id="rId71"/>
    <p:sldId id="422" r:id="rId72"/>
    <p:sldId id="295" r:id="rId73"/>
    <p:sldId id="423" r:id="rId74"/>
    <p:sldId id="296" r:id="rId75"/>
    <p:sldId id="424" r:id="rId76"/>
    <p:sldId id="297" r:id="rId77"/>
    <p:sldId id="425" r:id="rId78"/>
    <p:sldId id="298" r:id="rId79"/>
    <p:sldId id="299" r:id="rId80"/>
    <p:sldId id="300" r:id="rId81"/>
    <p:sldId id="426" r:id="rId82"/>
    <p:sldId id="301" r:id="rId83"/>
    <p:sldId id="427" r:id="rId84"/>
    <p:sldId id="302" r:id="rId85"/>
    <p:sldId id="428" r:id="rId86"/>
    <p:sldId id="303" r:id="rId87"/>
    <p:sldId id="429" r:id="rId88"/>
    <p:sldId id="304" r:id="rId89"/>
    <p:sldId id="430" r:id="rId90"/>
    <p:sldId id="305" r:id="rId91"/>
    <p:sldId id="431" r:id="rId92"/>
    <p:sldId id="306" r:id="rId93"/>
    <p:sldId id="432" r:id="rId94"/>
    <p:sldId id="307" r:id="rId95"/>
    <p:sldId id="433" r:id="rId96"/>
    <p:sldId id="308" r:id="rId97"/>
    <p:sldId id="309" r:id="rId98"/>
    <p:sldId id="310" r:id="rId99"/>
    <p:sldId id="434" r:id="rId100"/>
    <p:sldId id="311" r:id="rId101"/>
    <p:sldId id="435" r:id="rId102"/>
    <p:sldId id="312" r:id="rId103"/>
    <p:sldId id="436" r:id="rId104"/>
    <p:sldId id="313" r:id="rId105"/>
    <p:sldId id="437" r:id="rId106"/>
    <p:sldId id="314" r:id="rId107"/>
    <p:sldId id="438" r:id="rId108"/>
    <p:sldId id="315" r:id="rId109"/>
    <p:sldId id="439" r:id="rId110"/>
    <p:sldId id="316" r:id="rId111"/>
    <p:sldId id="440" r:id="rId112"/>
    <p:sldId id="317" r:id="rId113"/>
    <p:sldId id="441" r:id="rId114"/>
    <p:sldId id="318" r:id="rId115"/>
    <p:sldId id="442" r:id="rId116"/>
    <p:sldId id="319" r:id="rId117"/>
    <p:sldId id="320" r:id="rId118"/>
    <p:sldId id="321" r:id="rId119"/>
    <p:sldId id="443" r:id="rId120"/>
    <p:sldId id="322" r:id="rId121"/>
    <p:sldId id="444" r:id="rId122"/>
    <p:sldId id="323" r:id="rId123"/>
    <p:sldId id="445" r:id="rId124"/>
    <p:sldId id="324" r:id="rId125"/>
    <p:sldId id="446" r:id="rId126"/>
    <p:sldId id="325" r:id="rId127"/>
    <p:sldId id="447" r:id="rId128"/>
    <p:sldId id="326" r:id="rId129"/>
    <p:sldId id="448" r:id="rId130"/>
    <p:sldId id="327" r:id="rId131"/>
    <p:sldId id="450" r:id="rId132"/>
    <p:sldId id="328" r:id="rId133"/>
    <p:sldId id="332" r:id="rId134"/>
    <p:sldId id="333" r:id="rId135"/>
    <p:sldId id="451" r:id="rId136"/>
    <p:sldId id="334" r:id="rId137"/>
    <p:sldId id="452" r:id="rId138"/>
    <p:sldId id="335" r:id="rId139"/>
    <p:sldId id="453" r:id="rId140"/>
    <p:sldId id="336" r:id="rId141"/>
    <p:sldId id="454" r:id="rId142"/>
    <p:sldId id="337" r:id="rId143"/>
    <p:sldId id="455" r:id="rId144"/>
    <p:sldId id="338" r:id="rId145"/>
    <p:sldId id="456" r:id="rId146"/>
    <p:sldId id="339" r:id="rId147"/>
    <p:sldId id="457" r:id="rId148"/>
    <p:sldId id="340" r:id="rId149"/>
    <p:sldId id="458" r:id="rId150"/>
    <p:sldId id="329" r:id="rId151"/>
    <p:sldId id="341" r:id="rId152"/>
    <p:sldId id="342" r:id="rId153"/>
    <p:sldId id="459" r:id="rId154"/>
    <p:sldId id="343" r:id="rId155"/>
    <p:sldId id="460" r:id="rId156"/>
    <p:sldId id="344" r:id="rId157"/>
    <p:sldId id="461" r:id="rId158"/>
    <p:sldId id="345" r:id="rId159"/>
    <p:sldId id="462" r:id="rId160"/>
    <p:sldId id="346" r:id="rId161"/>
    <p:sldId id="463" r:id="rId162"/>
    <p:sldId id="330" r:id="rId163"/>
    <p:sldId id="347" r:id="rId164"/>
    <p:sldId id="348" r:id="rId165"/>
    <p:sldId id="464" r:id="rId166"/>
    <p:sldId id="349" r:id="rId167"/>
    <p:sldId id="465" r:id="rId168"/>
    <p:sldId id="350" r:id="rId169"/>
    <p:sldId id="466" r:id="rId170"/>
    <p:sldId id="351" r:id="rId171"/>
    <p:sldId id="467" r:id="rId172"/>
    <p:sldId id="352" r:id="rId173"/>
    <p:sldId id="468" r:id="rId174"/>
    <p:sldId id="331" r:id="rId175"/>
    <p:sldId id="357" r:id="rId176"/>
    <p:sldId id="358" r:id="rId177"/>
    <p:sldId id="470" r:id="rId178"/>
    <p:sldId id="472" r:id="rId179"/>
    <p:sldId id="359" r:id="rId180"/>
    <p:sldId id="477" r:id="rId181"/>
    <p:sldId id="476" r:id="rId182"/>
    <p:sldId id="475" r:id="rId183"/>
    <p:sldId id="361" r:id="rId184"/>
    <p:sldId id="353" r:id="rId185"/>
    <p:sldId id="365" r:id="rId186"/>
    <p:sldId id="366" r:id="rId187"/>
    <p:sldId id="478" r:id="rId188"/>
    <p:sldId id="367" r:id="rId189"/>
    <p:sldId id="479" r:id="rId190"/>
    <p:sldId id="368" r:id="rId191"/>
    <p:sldId id="480" r:id="rId192"/>
    <p:sldId id="369" r:id="rId193"/>
    <p:sldId id="481" r:id="rId194"/>
    <p:sldId id="370" r:id="rId195"/>
    <p:sldId id="482" r:id="rId196"/>
    <p:sldId id="355" r:id="rId197"/>
    <p:sldId id="371" r:id="rId198"/>
    <p:sldId id="372" r:id="rId199"/>
    <p:sldId id="483" r:id="rId200"/>
    <p:sldId id="373" r:id="rId201"/>
    <p:sldId id="484" r:id="rId202"/>
    <p:sldId id="374" r:id="rId203"/>
    <p:sldId id="485" r:id="rId204"/>
    <p:sldId id="375" r:id="rId205"/>
    <p:sldId id="486" r:id="rId206"/>
    <p:sldId id="376" r:id="rId207"/>
    <p:sldId id="487" r:id="rId208"/>
    <p:sldId id="356" r:id="rId209"/>
    <p:sldId id="488" r:id="rId210"/>
    <p:sldId id="378" r:id="rId211"/>
    <p:sldId id="489" r:id="rId212"/>
    <p:sldId id="382" r:id="rId213"/>
    <p:sldId id="490" r:id="rId214"/>
    <p:sldId id="383" r:id="rId215"/>
    <p:sldId id="491" r:id="rId216"/>
    <p:sldId id="381" r:id="rId217"/>
    <p:sldId id="492" r:id="rId218"/>
    <p:sldId id="380" r:id="rId219"/>
    <p:sldId id="493" r:id="rId220"/>
    <p:sldId id="379" r:id="rId221"/>
    <p:sldId id="494" r:id="rId222"/>
    <p:sldId id="362" r:id="rId223"/>
    <p:sldId id="385" r:id="rId224"/>
    <p:sldId id="386" r:id="rId225"/>
    <p:sldId id="495" r:id="rId226"/>
    <p:sldId id="387" r:id="rId227"/>
    <p:sldId id="496" r:id="rId228"/>
    <p:sldId id="384" r:id="rId229"/>
    <p:sldId id="497" r:id="rId230"/>
    <p:sldId id="390" r:id="rId231"/>
    <p:sldId id="498" r:id="rId232"/>
    <p:sldId id="389" r:id="rId233"/>
    <p:sldId id="499" r:id="rId234"/>
    <p:sldId id="388" r:id="rId235"/>
    <p:sldId id="500" r:id="rId236"/>
    <p:sldId id="502" r:id="rId237"/>
    <p:sldId id="363" r:id="rId2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92" d="100"/>
          <a:sy n="192" d="100"/>
        </p:scale>
        <p:origin x="-268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224" Type="http://schemas.openxmlformats.org/officeDocument/2006/relationships/slide" Target="slides/slide223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slide" Target="slides/slide226.xml"/><Relationship Id="rId228" Type="http://schemas.openxmlformats.org/officeDocument/2006/relationships/slide" Target="slides/slide227.xml"/><Relationship Id="rId229" Type="http://schemas.openxmlformats.org/officeDocument/2006/relationships/slide" Target="slides/slide228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240" Type="http://schemas.openxmlformats.org/officeDocument/2006/relationships/presProps" Target="presProps.xml"/><Relationship Id="rId241" Type="http://schemas.openxmlformats.org/officeDocument/2006/relationships/viewProps" Target="viewProps.xml"/><Relationship Id="rId242" Type="http://schemas.openxmlformats.org/officeDocument/2006/relationships/theme" Target="theme/theme1.xml"/><Relationship Id="rId24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8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00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6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85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6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1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47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0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1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6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4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8FEA9-7156-5B4C-AE1F-D0F3E80B3120}" type="datetimeFigureOut">
              <a:rPr lang="en-US" smtClean="0"/>
              <a:t>2/25/18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3D934-B6ED-C640-96DC-0A659806B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2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77711"/>
            <a:ext cx="7772400" cy="1470025"/>
          </a:xfrm>
        </p:spPr>
        <p:txBody>
          <a:bodyPr/>
          <a:lstStyle/>
          <a:p>
            <a:r>
              <a:rPr lang="en-US" b="1" dirty="0" smtClean="0"/>
              <a:t>Preparation to take the Georgia Certification Exam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8238"/>
            <a:ext cx="6400800" cy="129056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b="1" dirty="0" smtClean="0">
                <a:solidFill>
                  <a:srgbClr val="FF0000"/>
                </a:solidFill>
              </a:rPr>
              <a:t> 100 question practice exam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to help you prepare to take the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General Standards exam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485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796435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4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</a:t>
            </a:r>
            <a:r>
              <a:rPr lang="en-US" sz="4800" b="1" dirty="0">
                <a:solidFill>
                  <a:srgbClr val="FF0000"/>
                </a:solidFill>
              </a:rPr>
              <a:t>b.  7     </a:t>
            </a:r>
            <a:r>
              <a:rPr lang="en-US" sz="4800" dirty="0"/>
              <a:t>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315700" y="796435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60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7339" y="13527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04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</a:t>
            </a:r>
            <a:r>
              <a:rPr lang="en-US" sz="4800" b="1" dirty="0">
                <a:solidFill>
                  <a:srgbClr val="FF0000"/>
                </a:solidFill>
              </a:rPr>
              <a:t>b.  4     </a:t>
            </a:r>
            <a:r>
              <a:rPr lang="en-US" sz="4800" dirty="0"/>
              <a:t>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7339" y="13527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8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190495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</a:t>
            </a:r>
            <a:r>
              <a:rPr lang="en-US" sz="4800" b="1" dirty="0">
                <a:solidFill>
                  <a:srgbClr val="FF0000"/>
                </a:solidFill>
              </a:rPr>
              <a:t>b.  3     </a:t>
            </a:r>
            <a:r>
              <a:rPr lang="en-US" sz="4800" dirty="0"/>
              <a:t>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190495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26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</a:t>
            </a:r>
            <a:r>
              <a:rPr lang="en-US" sz="4800" dirty="0" smtClean="0">
                <a:solidFill>
                  <a:srgbClr val="000000"/>
                </a:solidFill>
              </a:rPr>
              <a:t>a</a:t>
            </a:r>
            <a:r>
              <a:rPr lang="en-US" sz="4800" dirty="0">
                <a:solidFill>
                  <a:srgbClr val="000000"/>
                </a:solidFill>
              </a:rPr>
              <a:t>.  3     </a:t>
            </a:r>
            <a:r>
              <a:rPr lang="en-US" sz="4800" dirty="0"/>
              <a:t>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245021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</a:t>
            </a:r>
            <a:r>
              <a:rPr lang="en-US" sz="4800" b="1" dirty="0" smtClean="0">
                <a:solidFill>
                  <a:srgbClr val="FF0000"/>
                </a:solidFill>
              </a:rPr>
              <a:t>a</a:t>
            </a:r>
            <a:r>
              <a:rPr lang="en-US" sz="4800" b="1" dirty="0">
                <a:solidFill>
                  <a:srgbClr val="FF0000"/>
                </a:solidFill>
              </a:rPr>
              <a:t>.  3     </a:t>
            </a:r>
            <a:r>
              <a:rPr lang="en-US" sz="4800" dirty="0"/>
              <a:t>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245021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73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</a:t>
            </a:r>
            <a:r>
              <a:rPr lang="en-US" sz="4800" dirty="0">
                <a:solidFill>
                  <a:srgbClr val="000000"/>
                </a:solidFill>
              </a:rPr>
              <a:t>c.  Commissioner of Agriculture     </a:t>
            </a:r>
            <a:r>
              <a:rPr lang="en-US" sz="4800" dirty="0"/>
              <a:t>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300237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</a:t>
            </a:r>
            <a:r>
              <a:rPr lang="en-US" sz="4800" b="1" dirty="0">
                <a:solidFill>
                  <a:srgbClr val="FF0000"/>
                </a:solidFill>
              </a:rPr>
              <a:t>c.  Commissioner of Agriculture     </a:t>
            </a:r>
            <a:r>
              <a:rPr lang="en-US" sz="4800" dirty="0"/>
              <a:t>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300237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64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</a:t>
            </a:r>
            <a:r>
              <a:rPr lang="en-US" sz="4800" dirty="0">
                <a:solidFill>
                  <a:srgbClr val="000000"/>
                </a:solidFill>
              </a:rPr>
              <a:t>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353382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</a:t>
            </a:r>
            <a:r>
              <a:rPr lang="en-US" sz="4800" b="1" dirty="0">
                <a:solidFill>
                  <a:srgbClr val="FF0000"/>
                </a:solidFill>
              </a:rPr>
              <a:t>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353382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52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</a:t>
            </a:r>
            <a:r>
              <a:rPr lang="en-US" sz="4800" dirty="0" smtClean="0">
                <a:solidFill>
                  <a:srgbClr val="000000"/>
                </a:solidFill>
              </a:rPr>
              <a:t>a</a:t>
            </a:r>
            <a:r>
              <a:rPr lang="en-US" sz="4800" dirty="0">
                <a:solidFill>
                  <a:srgbClr val="000000"/>
                </a:solidFill>
              </a:rPr>
              <a:t>.  YES     </a:t>
            </a:r>
            <a:r>
              <a:rPr lang="en-US" sz="4800" dirty="0"/>
              <a:t>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24242" y="409288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</a:t>
            </a:r>
            <a:r>
              <a:rPr lang="en-US" sz="4800" b="1" dirty="0" smtClean="0">
                <a:solidFill>
                  <a:srgbClr val="FF0000"/>
                </a:solidFill>
              </a:rPr>
              <a:t>a</a:t>
            </a:r>
            <a:r>
              <a:rPr lang="en-US" sz="4800" b="1" dirty="0">
                <a:solidFill>
                  <a:srgbClr val="FF0000"/>
                </a:solidFill>
              </a:rPr>
              <a:t>.  YES     </a:t>
            </a:r>
            <a:r>
              <a:rPr lang="en-US" sz="4800" dirty="0"/>
              <a:t>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   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24242" y="409288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</a:t>
            </a:r>
            <a:r>
              <a:rPr lang="en-US" sz="4800" dirty="0">
                <a:solidFill>
                  <a:srgbClr val="000000"/>
                </a:solidFill>
              </a:rPr>
              <a:t>  c.  within 48 hours     </a:t>
            </a:r>
            <a:r>
              <a:rPr lang="en-US" sz="4800" dirty="0"/>
              <a:t>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</a:t>
            </a:r>
            <a:r>
              <a:rPr lang="en-US" sz="4800" dirty="0" smtClean="0"/>
              <a:t>NO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48244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</a:t>
            </a:r>
            <a:r>
              <a:rPr lang="en-US" sz="4800" b="1" dirty="0">
                <a:solidFill>
                  <a:srgbClr val="FF0000"/>
                </a:solidFill>
              </a:rPr>
              <a:t>c.  within 48 hours     </a:t>
            </a:r>
            <a:r>
              <a:rPr lang="en-US" sz="4800" dirty="0"/>
              <a:t>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</a:t>
            </a:r>
            <a:r>
              <a:rPr lang="en-US" sz="4800" dirty="0" smtClean="0"/>
              <a:t>NO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48244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3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</a:t>
            </a:r>
            <a:r>
              <a:rPr lang="en-US" sz="4800" dirty="0" smtClean="0">
                <a:solidFill>
                  <a:srgbClr val="000000"/>
                </a:solidFill>
              </a:rPr>
              <a:t> a</a:t>
            </a:r>
            <a:r>
              <a:rPr lang="en-US" sz="4800" dirty="0">
                <a:solidFill>
                  <a:srgbClr val="000000"/>
                </a:solidFill>
              </a:rPr>
              <a:t>.  YES     b.  NO   </a:t>
            </a:r>
            <a:endParaRPr lang="en-US" sz="4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0000"/>
                </a:solidFill>
              </a:rPr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55837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</a:t>
            </a:r>
            <a:r>
              <a:rPr lang="en-US" sz="4800" b="1" dirty="0" smtClean="0">
                <a:solidFill>
                  <a:srgbClr val="FF0000"/>
                </a:solidFill>
              </a:rPr>
              <a:t>a</a:t>
            </a:r>
            <a:r>
              <a:rPr lang="en-US" sz="4800" b="1" dirty="0">
                <a:solidFill>
                  <a:srgbClr val="FF0000"/>
                </a:solidFill>
              </a:rPr>
              <a:t>.  YES     </a:t>
            </a:r>
            <a:r>
              <a:rPr lang="en-US" sz="4800" dirty="0"/>
              <a:t>b.  NO   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</a:rPr>
              <a:t>      (whenever </a:t>
            </a:r>
            <a:r>
              <a:rPr lang="en-US" sz="4800" b="1" dirty="0">
                <a:solidFill>
                  <a:srgbClr val="FF0000"/>
                </a:solidFill>
              </a:rPr>
              <a:t>there is a pesticide spill or </a:t>
            </a:r>
            <a:r>
              <a:rPr lang="en-US" sz="4800" b="1" dirty="0" smtClean="0">
                <a:solidFill>
                  <a:srgbClr val="FF0000"/>
                </a:solidFill>
              </a:rPr>
              <a:t>poisoning)</a:t>
            </a:r>
            <a:endParaRPr lang="en-US" sz="4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FF0000"/>
                </a:solidFill>
              </a:rPr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b.  18     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55837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64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</a:t>
            </a:r>
            <a:r>
              <a:rPr lang="en-US" sz="4800" dirty="0" smtClean="0"/>
              <a:t>NO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</a:t>
            </a:r>
            <a:r>
              <a:rPr lang="en-US" sz="4800" dirty="0">
                <a:solidFill>
                  <a:srgbClr val="000000"/>
                </a:solidFill>
              </a:rPr>
              <a:t>16     b.  18     </a:t>
            </a:r>
            <a:r>
              <a:rPr lang="en-US" sz="4800" dirty="0"/>
              <a:t>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610136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334"/>
            <a:ext cx="8229600" cy="34471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50724"/>
            <a:ext cx="8229600" cy="6812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    </a:t>
            </a:r>
            <a:r>
              <a:rPr lang="en-US" sz="4800" dirty="0" smtClean="0"/>
              <a:t>How </a:t>
            </a:r>
            <a:r>
              <a:rPr lang="en-US" sz="4800" dirty="0"/>
              <a:t>many members are there in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5     b.  7     c.  9     d.  11</a:t>
            </a:r>
          </a:p>
          <a:p>
            <a:pPr marL="0" lvl="0" indent="0">
              <a:buNone/>
            </a:pP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How </a:t>
            </a:r>
            <a:r>
              <a:rPr lang="en-US" sz="4800" dirty="0"/>
              <a:t>many of the members of the Georgia Structural Pest Control Commission are appointed?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appointed members of the Georgia Structural Pest Control Commission are PCOs?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2     b.  3     c.  4     d.  5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How </a:t>
            </a:r>
            <a:r>
              <a:rPr lang="en-US" sz="4800" dirty="0"/>
              <a:t>many of the members of the Georgia Structural Pest Control Commission are fixed positions?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3     b.  4     c.  5     d.  6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Who </a:t>
            </a:r>
            <a:r>
              <a:rPr lang="en-US" sz="4800" dirty="0"/>
              <a:t>appoints members to the Georgia Structural Pest Control Commission?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Governor     b.  President of UGA     c.  Commissioner of Agriculture     d.  GPCA President </a:t>
            </a:r>
          </a:p>
          <a:p>
            <a:pPr lvl="0"/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Who </a:t>
            </a:r>
            <a:r>
              <a:rPr lang="en-US" sz="4800" dirty="0"/>
              <a:t>issues/executes a Bond?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Pest control company     b.  GA DOA    c.  GPCA     d.  Insurance Company</a:t>
            </a:r>
          </a:p>
          <a:p>
            <a:pPr marL="0" lvl="0" indent="0">
              <a:buNone/>
            </a:pPr>
            <a:r>
              <a:rPr lang="en-US" sz="4800" dirty="0"/>
              <a:t> 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Naturally</a:t>
            </a:r>
            <a:r>
              <a:rPr lang="en-US" sz="4800" dirty="0"/>
              <a:t>, the label is the law…and we must follow the label directions of the pesticides that we apply.  Are we required to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follow </a:t>
            </a:r>
            <a:r>
              <a:rPr lang="en-US" sz="4800" dirty="0"/>
              <a:t>the </a:t>
            </a:r>
            <a:r>
              <a:rPr lang="en-US" sz="4800" dirty="0" smtClean="0"/>
              <a:t>label </a:t>
            </a:r>
            <a:r>
              <a:rPr lang="en-US" sz="4800" dirty="0"/>
              <a:t>of a device </a:t>
            </a:r>
            <a:r>
              <a:rPr lang="en-US" sz="4800" dirty="0" smtClean="0"/>
              <a:t> that </a:t>
            </a:r>
            <a:r>
              <a:rPr lang="en-US" sz="4800" dirty="0"/>
              <a:t>we use (</a:t>
            </a:r>
            <a:r>
              <a:rPr lang="en-US" sz="4800" dirty="0" err="1"/>
              <a:t>ie</a:t>
            </a:r>
            <a:r>
              <a:rPr lang="en-US" sz="4800" dirty="0"/>
              <a:t>: a bait device)?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NO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What </a:t>
            </a:r>
            <a:r>
              <a:rPr lang="en-US" sz="4800" dirty="0"/>
              <a:t>is the definition of a “Reasonable Amount of Time” to provide documents from when served by a representative of the </a:t>
            </a:r>
            <a:endParaRPr lang="en-US" sz="4800" dirty="0" smtClean="0"/>
          </a:p>
          <a:p>
            <a:pPr marL="0" lv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GA </a:t>
            </a:r>
            <a:r>
              <a:rPr lang="en-US" sz="4800" dirty="0"/>
              <a:t>DOA?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within the same day     b.  within 24 hours     c.  within 48 hours     d.  within 1 week     </a:t>
            </a:r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Are </a:t>
            </a:r>
            <a:r>
              <a:rPr lang="en-US" sz="4800" dirty="0"/>
              <a:t>there any exceptions to a “Reasonable Amount of Time” to provide documents?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YES     b.  </a:t>
            </a:r>
            <a:r>
              <a:rPr lang="en-US" sz="4800" dirty="0" smtClean="0"/>
              <a:t>NO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 </a:t>
            </a:r>
          </a:p>
          <a:p>
            <a:pPr marL="0" lvl="0" indent="0">
              <a:buNone/>
            </a:pPr>
            <a:r>
              <a:rPr lang="en-US" sz="4800" dirty="0" smtClean="0"/>
              <a:t>         At </a:t>
            </a:r>
            <a:r>
              <a:rPr lang="en-US" sz="4800" dirty="0"/>
              <a:t>least how old does a Registered Employee need to be under the Structural Pest Control Act?</a:t>
            </a:r>
          </a:p>
          <a:p>
            <a:pPr marL="0" indent="0">
              <a:buNone/>
            </a:pPr>
            <a:r>
              <a:rPr lang="en-US" sz="4800" dirty="0" smtClean="0"/>
              <a:t>         a</a:t>
            </a:r>
            <a:r>
              <a:rPr lang="en-US" sz="4800" dirty="0"/>
              <a:t>.  16     </a:t>
            </a:r>
            <a:r>
              <a:rPr lang="en-US" sz="4800" b="1" dirty="0">
                <a:solidFill>
                  <a:srgbClr val="FF0000"/>
                </a:solidFill>
              </a:rPr>
              <a:t>b.  18     </a:t>
            </a:r>
            <a:r>
              <a:rPr lang="en-US" sz="4800" dirty="0"/>
              <a:t>c.  20     d.  21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r>
              <a:rPr lang="en-US" sz="4300" dirty="0"/>
              <a:t>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610136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16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b.  A Certified Operator or someone under the </a:t>
            </a:r>
            <a:r>
              <a:rPr lang="en-US" sz="3700" dirty="0" smtClean="0"/>
              <a:t>supervision </a:t>
            </a:r>
            <a:r>
              <a:rPr lang="en-US" sz="3700" dirty="0"/>
              <a:t>of the Certified </a:t>
            </a:r>
            <a:r>
              <a:rPr lang="en-US" sz="3700" dirty="0" smtClean="0"/>
              <a:t>Operator who is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     present at the time of application   c.  Any employee of the company   d.  Only a physician        </a:t>
            </a:r>
            <a:endParaRPr lang="en-US" sz="3700" dirty="0"/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</a:t>
            </a:r>
            <a:r>
              <a:rPr lang="en-US" sz="3700" dirty="0" smtClean="0"/>
              <a:t>NO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64017" y="73176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92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</a:t>
            </a:r>
            <a:r>
              <a:rPr lang="en-US" sz="3700" b="1" dirty="0" smtClean="0">
                <a:solidFill>
                  <a:srgbClr val="FF0000"/>
                </a:solidFill>
              </a:rPr>
              <a:t>It </a:t>
            </a:r>
            <a:r>
              <a:rPr lang="en-US" sz="3700" b="1" dirty="0">
                <a:solidFill>
                  <a:srgbClr val="FF0000"/>
                </a:solidFill>
              </a:rPr>
              <a:t>is a designation given to a pesticide that may cause some harm to the environment even if applied by a well</a:t>
            </a:r>
            <a:r>
              <a:rPr lang="en-US" sz="3700" b="1" dirty="0" smtClean="0">
                <a:solidFill>
                  <a:srgbClr val="FF0000"/>
                </a:solidFill>
              </a:rPr>
              <a:t>-</a:t>
            </a:r>
          </a:p>
          <a:p>
            <a:pPr marL="0" indent="0">
              <a:buNone/>
            </a:pP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b="1" dirty="0" smtClean="0">
                <a:solidFill>
                  <a:srgbClr val="FF0000"/>
                </a:solidFill>
              </a:rPr>
              <a:t>        trained </a:t>
            </a:r>
            <a:r>
              <a:rPr lang="en-US" sz="3700" b="1" dirty="0">
                <a:solidFill>
                  <a:srgbClr val="FF0000"/>
                </a:solidFill>
              </a:rPr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</a:t>
            </a:r>
            <a:r>
              <a:rPr lang="en-US" sz="3700" dirty="0" smtClean="0"/>
              <a:t>?</a:t>
            </a:r>
          </a:p>
          <a:p>
            <a:pPr marL="0" indent="0">
              <a:buNone/>
            </a:pPr>
            <a:r>
              <a:rPr lang="en-US" sz="3700" dirty="0" smtClean="0"/>
              <a:t> </a:t>
            </a:r>
            <a:r>
              <a:rPr lang="en-US" sz="3700" dirty="0"/>
              <a:t>        a.  Only a Certified Operator   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/>
              <a:t>              present at the time of application   c.  Any employee of the company   d.  Only a physician        </a:t>
            </a:r>
          </a:p>
          <a:p>
            <a:pPr marL="0" lvl="0" indent="0">
              <a:buNone/>
            </a:pPr>
            <a:endParaRPr lang="en-US" sz="3700" dirty="0"/>
          </a:p>
          <a:p>
            <a:pPr mar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indent="0">
              <a:buNone/>
            </a:pPr>
            <a:r>
              <a:rPr lang="en-US" sz="3700" dirty="0" smtClean="0"/>
              <a:t> 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6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 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lvl="0" indent="0">
              <a:buNone/>
            </a:pPr>
            <a:r>
              <a:rPr lang="en-US" sz="3700" dirty="0" smtClean="0"/>
              <a:t>         Is 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</a:t>
            </a:r>
            <a:r>
              <a:rPr lang="en-US" sz="3700" dirty="0" smtClean="0"/>
              <a:t>NO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24242" y="145632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40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1"/>
            <a:ext cx="8229600" cy="6033129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         a.  Only a Certified Operator   </a:t>
            </a:r>
            <a:r>
              <a:rPr lang="en-US" sz="3700" b="1" dirty="0">
                <a:solidFill>
                  <a:srgbClr val="FF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b="1" dirty="0">
                <a:solidFill>
                  <a:srgbClr val="FF0000"/>
                </a:solidFill>
              </a:rPr>
              <a:t>              present at the time of application   </a:t>
            </a:r>
            <a:r>
              <a:rPr lang="en-US" sz="3700" dirty="0"/>
              <a:t>c.  Any employee of the company   d.  Only a physician        </a:t>
            </a:r>
            <a:endParaRPr lang="en-US" sz="3700" dirty="0" smtClean="0"/>
          </a:p>
          <a:p>
            <a:pPr marL="0" indent="0">
              <a:buNone/>
            </a:pPr>
            <a:endParaRPr lang="en-US" sz="3700" dirty="0" smtClean="0"/>
          </a:p>
          <a:p>
            <a:pPr marL="0" lvl="0" indent="0">
              <a:buNone/>
            </a:pPr>
            <a:r>
              <a:rPr lang="en-US" sz="3700" dirty="0" smtClean="0"/>
              <a:t>         Is 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</a:t>
            </a:r>
            <a:r>
              <a:rPr lang="en-US" sz="3700" dirty="0" smtClean="0"/>
              <a:t>NO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24242" y="145632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40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r>
              <a:rPr lang="en-US" sz="3700" dirty="0" smtClean="0"/>
              <a:t>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</a:t>
            </a:r>
            <a:r>
              <a:rPr lang="en-US" sz="3700" dirty="0">
                <a:solidFill>
                  <a:srgbClr val="000000"/>
                </a:solidFill>
              </a:rPr>
              <a:t>b. </a:t>
            </a:r>
            <a:r>
              <a:rPr lang="en-US" sz="3700" dirty="0" smtClean="0">
                <a:solidFill>
                  <a:srgbClr val="000000"/>
                </a:solidFill>
              </a:rPr>
              <a:t>NO</a:t>
            </a:r>
          </a:p>
          <a:p>
            <a:pPr mar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23880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67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731762"/>
            <a:ext cx="8548659" cy="6020918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r>
              <a:rPr lang="en-US" sz="3700" dirty="0" smtClean="0"/>
              <a:t>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</a:t>
            </a:r>
            <a:r>
              <a:rPr lang="en-US" sz="3700" b="1" dirty="0">
                <a:solidFill>
                  <a:srgbClr val="FF0000"/>
                </a:solidFill>
              </a:rPr>
              <a:t>b. NO – but it must contain a service container label with certain </a:t>
            </a:r>
            <a:r>
              <a:rPr lang="en-US" sz="3700" b="1" dirty="0" smtClean="0">
                <a:solidFill>
                  <a:srgbClr val="FF0000"/>
                </a:solidFill>
              </a:rPr>
              <a:t>information (EPA Reg. # and trade or brand name of </a:t>
            </a:r>
          </a:p>
          <a:p>
            <a:pPr marL="0" indent="0">
              <a:buNone/>
            </a:pP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b="1" dirty="0" smtClean="0">
                <a:solidFill>
                  <a:srgbClr val="FF0000"/>
                </a:solidFill>
              </a:rPr>
              <a:t>                              the pesticide)</a:t>
            </a:r>
            <a:endParaRPr lang="en-US" sz="3700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23880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81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         </a:t>
            </a:r>
            <a:r>
              <a:rPr lang="en-US" sz="3700" dirty="0" smtClean="0"/>
              <a:t>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</a:t>
            </a:r>
            <a:r>
              <a:rPr lang="en-US" sz="3700" dirty="0" smtClean="0">
                <a:solidFill>
                  <a:srgbClr val="000000"/>
                </a:solidFill>
              </a:rPr>
              <a:t> a</a:t>
            </a:r>
            <a:r>
              <a:rPr lang="en-US" sz="3700" dirty="0">
                <a:solidFill>
                  <a:srgbClr val="00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294025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0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</a:t>
            </a:r>
            <a:r>
              <a:rPr lang="en-US" sz="3700" dirty="0" smtClean="0"/>
              <a:t>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 smtClean="0"/>
              <a:t> </a:t>
            </a: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</a:t>
            </a:r>
            <a:r>
              <a:rPr lang="en-US" sz="3700" b="1" dirty="0" smtClean="0">
                <a:solidFill>
                  <a:srgbClr val="FF0000"/>
                </a:solidFill>
              </a:rPr>
              <a:t>a</a:t>
            </a:r>
            <a:r>
              <a:rPr lang="en-US" sz="3700" b="1" dirty="0">
                <a:solidFill>
                  <a:srgbClr val="FF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294025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32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 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</a:t>
            </a:r>
            <a:r>
              <a:rPr lang="en-US" sz="3700" dirty="0">
                <a:solidFill>
                  <a:srgbClr val="000000"/>
                </a:solidFill>
              </a:rPr>
              <a:t>0     b.  1     </a:t>
            </a:r>
            <a:r>
              <a:rPr lang="en-US" sz="3700" dirty="0"/>
              <a:t>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349931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39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</a:t>
            </a:r>
            <a:r>
              <a:rPr lang="en-US" sz="3700" b="1" dirty="0">
                <a:solidFill>
                  <a:srgbClr val="FF0000"/>
                </a:solidFill>
              </a:rPr>
              <a:t>b.  1     </a:t>
            </a:r>
            <a:r>
              <a:rPr lang="en-US" sz="3700" dirty="0"/>
              <a:t>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15700" y="349931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8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 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</a:t>
            </a:r>
            <a:r>
              <a:rPr lang="en-US" sz="3700" dirty="0">
                <a:solidFill>
                  <a:srgbClr val="00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55729" y="42324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30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</a:t>
            </a:r>
            <a:r>
              <a:rPr lang="en-US" sz="3700" b="1" dirty="0">
                <a:solidFill>
                  <a:srgbClr val="FF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97143" y="42324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9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 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</a:t>
            </a:r>
            <a:r>
              <a:rPr lang="en-US" sz="3700" dirty="0" smtClean="0">
                <a:solidFill>
                  <a:srgbClr val="000000"/>
                </a:solidFill>
              </a:rPr>
              <a:t>a</a:t>
            </a:r>
            <a:r>
              <a:rPr lang="en-US" sz="3700" dirty="0">
                <a:solidFill>
                  <a:srgbClr val="00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02407" y="44241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22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</a:t>
            </a:r>
            <a:r>
              <a:rPr lang="en-US" sz="3700" dirty="0" smtClean="0"/>
              <a:t>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 smtClean="0"/>
              <a:t>  </a:t>
            </a: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</a:t>
            </a:r>
            <a:r>
              <a:rPr lang="en-US" sz="3700" b="1" dirty="0" smtClean="0">
                <a:solidFill>
                  <a:srgbClr val="FF0000"/>
                </a:solidFill>
              </a:rPr>
              <a:t>a</a:t>
            </a:r>
            <a:r>
              <a:rPr lang="en-US" sz="3700" b="1" dirty="0">
                <a:solidFill>
                  <a:srgbClr val="FF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02407" y="44241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71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</a:t>
            </a:r>
            <a:r>
              <a:rPr lang="en-US" sz="3700" dirty="0" smtClean="0">
                <a:solidFill>
                  <a:srgbClr val="000000"/>
                </a:solidFill>
              </a:rPr>
              <a:t>a</a:t>
            </a:r>
            <a:r>
              <a:rPr lang="en-US" sz="3700" dirty="0">
                <a:solidFill>
                  <a:srgbClr val="000000"/>
                </a:solidFill>
              </a:rPr>
              <a:t>.  YES     </a:t>
            </a:r>
            <a:r>
              <a:rPr lang="en-US" sz="3700" dirty="0"/>
              <a:t>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81700" y="457602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</a:t>
            </a:r>
            <a:r>
              <a:rPr lang="en-US" sz="3700" b="1" dirty="0" smtClean="0">
                <a:solidFill>
                  <a:srgbClr val="FF0000"/>
                </a:solidFill>
              </a:rPr>
              <a:t>a</a:t>
            </a:r>
            <a:r>
              <a:rPr lang="en-US" sz="3700" b="1" dirty="0">
                <a:solidFill>
                  <a:srgbClr val="FF0000"/>
                </a:solidFill>
              </a:rPr>
              <a:t>.  YES     </a:t>
            </a:r>
            <a:r>
              <a:rPr lang="en-US" sz="3700" dirty="0"/>
              <a:t>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81700" y="457602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63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>
                <a:solidFill>
                  <a:srgbClr val="000000"/>
                </a:solidFill>
              </a:rPr>
              <a:t>a.  YES 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74798" y="475547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b="1" dirty="0">
                <a:solidFill>
                  <a:srgbClr val="FF0000"/>
                </a:solidFill>
              </a:rPr>
              <a:t>a.  YES 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74798" y="475547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66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</a:t>
            </a:r>
            <a:r>
              <a:rPr lang="en-US" sz="3700" dirty="0">
                <a:solidFill>
                  <a:srgbClr val="00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23114" y="496253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94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 smtClean="0"/>
              <a:t> </a:t>
            </a:r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</a:t>
            </a:r>
            <a:r>
              <a:rPr lang="en-US" sz="3700" b="1" dirty="0">
                <a:solidFill>
                  <a:srgbClr val="FF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23114" y="496253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25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</a:t>
            </a:r>
            <a:r>
              <a:rPr lang="en-US" sz="3700" dirty="0"/>
              <a:t> 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</a:t>
            </a:r>
            <a:r>
              <a:rPr lang="en-US" sz="3700" dirty="0">
                <a:solidFill>
                  <a:srgbClr val="00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95504" y="51143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7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</a:t>
            </a:r>
            <a:r>
              <a:rPr lang="en-US" sz="3700" b="1" dirty="0">
                <a:solidFill>
                  <a:srgbClr val="FF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95504" y="51143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9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</a:t>
            </a:r>
            <a:r>
              <a:rPr lang="en-US" sz="3700" dirty="0" smtClean="0"/>
              <a:t>Pesticide?</a:t>
            </a:r>
          </a:p>
          <a:p>
            <a:pPr marL="0" indent="0">
              <a:buNone/>
            </a:pPr>
            <a:r>
              <a:rPr lang="en-US" sz="3700" dirty="0"/>
              <a:t> 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 smtClean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</a:t>
            </a:r>
            <a:r>
              <a:rPr lang="en-US" sz="3700" dirty="0">
                <a:solidFill>
                  <a:srgbClr val="00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09310" y="53214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92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</a:t>
            </a:r>
            <a:r>
              <a:rPr lang="en-US" sz="3700" dirty="0" smtClean="0"/>
              <a:t>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</a:t>
            </a:r>
            <a:r>
              <a:rPr lang="en-US" sz="3700" b="1" dirty="0">
                <a:solidFill>
                  <a:srgbClr val="FF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09310" y="53214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65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</a:t>
            </a:r>
            <a:r>
              <a:rPr lang="en-US" sz="3700" dirty="0">
                <a:solidFill>
                  <a:srgbClr val="00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30016" y="550779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8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</a:t>
            </a:r>
            <a:r>
              <a:rPr lang="en-US" sz="3700" dirty="0"/>
              <a:t> 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</a:t>
            </a:r>
            <a:r>
              <a:rPr lang="en-US" sz="3700" b="1" dirty="0">
                <a:solidFill>
                  <a:srgbClr val="FF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30016" y="550779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70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</a:t>
            </a:r>
            <a:r>
              <a:rPr lang="en-US" sz="3700" dirty="0" smtClean="0">
                <a:solidFill>
                  <a:srgbClr val="000000"/>
                </a:solidFill>
              </a:rPr>
              <a:t>a</a:t>
            </a:r>
            <a:r>
              <a:rPr lang="en-US" sz="3700" dirty="0">
                <a:solidFill>
                  <a:srgbClr val="00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09310" y="56734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4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</a:t>
            </a:r>
            <a:r>
              <a:rPr lang="en-US" sz="3700" dirty="0" smtClean="0"/>
              <a:t>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</a:t>
            </a:r>
            <a:r>
              <a:rPr lang="en-US" sz="3700" b="1" dirty="0" smtClean="0">
                <a:solidFill>
                  <a:srgbClr val="FF0000"/>
                </a:solidFill>
              </a:rPr>
              <a:t>a</a:t>
            </a:r>
            <a:r>
              <a:rPr lang="en-US" sz="3700" b="1" dirty="0">
                <a:solidFill>
                  <a:srgbClr val="FF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09310" y="56734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55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</a:t>
            </a:r>
            <a:r>
              <a:rPr lang="en-US" sz="3700" dirty="0">
                <a:solidFill>
                  <a:srgbClr val="00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95505" y="587360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60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</a:t>
            </a:r>
            <a:r>
              <a:rPr lang="en-US" sz="3700" b="1" dirty="0">
                <a:solidFill>
                  <a:srgbClr val="FF0000"/>
                </a:solidFill>
              </a:rPr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95505" y="587360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8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</a:t>
            </a:r>
            <a:r>
              <a:rPr lang="en-US" sz="3700" dirty="0" smtClean="0">
                <a:solidFill>
                  <a:srgbClr val="000000"/>
                </a:solidFill>
              </a:rPr>
              <a:t>  a</a:t>
            </a:r>
            <a:r>
              <a:rPr lang="en-US" sz="3700" dirty="0">
                <a:solidFill>
                  <a:srgbClr val="00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16211" y="604615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74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</a:t>
            </a:r>
            <a:r>
              <a:rPr lang="en-US" sz="3700" dirty="0"/>
              <a:t>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</a:t>
            </a:r>
            <a:r>
              <a:rPr lang="en-US" sz="3700" b="1" dirty="0" smtClean="0">
                <a:solidFill>
                  <a:srgbClr val="FF0000"/>
                </a:solidFill>
              </a:rPr>
              <a:t>a</a:t>
            </a:r>
            <a:r>
              <a:rPr lang="en-US" sz="3700" b="1" dirty="0">
                <a:solidFill>
                  <a:srgbClr val="FF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09309" y="604615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6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 smtClean="0"/>
              <a:t> </a:t>
            </a: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</a:t>
            </a:r>
            <a:r>
              <a:rPr lang="en-US" sz="3700" dirty="0" smtClean="0">
                <a:solidFill>
                  <a:srgbClr val="000000"/>
                </a:solidFill>
              </a:rPr>
              <a:t>a</a:t>
            </a:r>
            <a:r>
              <a:rPr lang="en-US" sz="3700" dirty="0">
                <a:solidFill>
                  <a:srgbClr val="00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43821" y="623940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6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55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RULES OF THE STRUCTURAL PEST CONTROL COMMISSION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1762"/>
            <a:ext cx="8229600" cy="5902476"/>
          </a:xfrm>
        </p:spPr>
        <p:txBody>
          <a:bodyPr>
            <a:normAutofit fontScale="325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 </a:t>
            </a:r>
            <a:r>
              <a:rPr lang="en-US" sz="3700" dirty="0" smtClean="0"/>
              <a:t>What </a:t>
            </a:r>
            <a:r>
              <a:rPr lang="en-US" sz="3700" dirty="0"/>
              <a:t>is a Restricted Use Pesticide?</a:t>
            </a:r>
          </a:p>
          <a:p>
            <a:pPr marL="0" indent="0">
              <a:buNone/>
            </a:pPr>
            <a:r>
              <a:rPr lang="en-US" sz="3700" dirty="0" smtClean="0"/>
              <a:t>         It </a:t>
            </a:r>
            <a:r>
              <a:rPr lang="en-US" sz="3700" dirty="0"/>
              <a:t>is a designation given to a pesticide that may cause some harm to the environment even if applied by a well</a:t>
            </a:r>
            <a:r>
              <a:rPr lang="en-US" sz="3700" dirty="0" smtClean="0"/>
              <a:t>-</a:t>
            </a:r>
          </a:p>
          <a:p>
            <a:pPr mar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trained </a:t>
            </a:r>
            <a:r>
              <a:rPr lang="en-US" sz="3700" dirty="0"/>
              <a:t>pest control applicator that is following the directions of the pesticide/s that he/she is using.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Who </a:t>
            </a:r>
            <a:r>
              <a:rPr lang="en-US" sz="3700" dirty="0"/>
              <a:t>may use a Restricted Use Pesticide?</a:t>
            </a:r>
          </a:p>
          <a:p>
            <a:pPr marL="0" indent="0">
              <a:buNone/>
            </a:pPr>
            <a:r>
              <a:rPr lang="en-US" sz="3700" dirty="0"/>
              <a:t>         a.  Only a Certified Operator   </a:t>
            </a:r>
            <a:r>
              <a:rPr lang="en-US" sz="3700" dirty="0">
                <a:solidFill>
                  <a:srgbClr val="000000"/>
                </a:solidFill>
              </a:rPr>
              <a:t>b.  A Certified Operator or someone under the supervision of the Certified Operator who is</a:t>
            </a:r>
          </a:p>
          <a:p>
            <a:pPr marL="0" indent="0">
              <a:buNone/>
            </a:pPr>
            <a:r>
              <a:rPr lang="en-US" sz="3700" dirty="0">
                <a:solidFill>
                  <a:srgbClr val="000000"/>
                </a:solidFill>
              </a:rPr>
              <a:t>              present at the time of application  </a:t>
            </a:r>
            <a:r>
              <a:rPr lang="en-US" sz="3700" b="1" dirty="0">
                <a:solidFill>
                  <a:srgbClr val="FF0000"/>
                </a:solidFill>
              </a:rPr>
              <a:t> </a:t>
            </a:r>
            <a:r>
              <a:rPr lang="en-US" sz="3700" dirty="0"/>
              <a:t>c.  Any employee of the company   d.  Only a physician        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endParaRPr lang="en-US" sz="3700" dirty="0" smtClean="0"/>
          </a:p>
          <a:p>
            <a:pPr marL="0" indent="0">
              <a:buNone/>
            </a:pPr>
            <a:endParaRPr lang="en-US" sz="3700" dirty="0"/>
          </a:p>
          <a:p>
            <a:pPr marL="0" lvl="0" indent="0">
              <a:buNone/>
            </a:pPr>
            <a:r>
              <a:rPr lang="en-US" sz="3700" dirty="0" smtClean="0"/>
              <a:t>         Is </a:t>
            </a:r>
            <a:r>
              <a:rPr lang="en-US" sz="3700" dirty="0"/>
              <a:t>a service container required to have the manufacturer’s label on the container?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 b. NO – but it must contain a service container label with certain information.</a:t>
            </a:r>
          </a:p>
          <a:p>
            <a:pPr marL="0" lvl="0" indent="0">
              <a:buNone/>
            </a:pPr>
            <a:endParaRPr lang="en-US" sz="3700" b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3700" dirty="0"/>
              <a:t> </a:t>
            </a:r>
            <a:r>
              <a:rPr lang="en-US" sz="3700" dirty="0" smtClean="0"/>
              <a:t>        Does </a:t>
            </a:r>
            <a:r>
              <a:rPr lang="en-US" sz="3700" dirty="0"/>
              <a:t>Structural Pest Control include fumigation of railroad cars, trucks, ships or airplanes?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How </a:t>
            </a:r>
            <a:r>
              <a:rPr lang="en-US" sz="3700" dirty="0"/>
              <a:t>many Registered Employees may a Sub-Office have?</a:t>
            </a:r>
          </a:p>
          <a:p>
            <a:pPr marL="0" indent="0">
              <a:buNone/>
            </a:pPr>
            <a:r>
              <a:rPr lang="en-US" sz="3700" dirty="0" smtClean="0"/>
              <a:t>         a</a:t>
            </a:r>
            <a:r>
              <a:rPr lang="en-US" sz="3700" dirty="0"/>
              <a:t>.  0     b.  1     c.  2     d.  5</a:t>
            </a:r>
          </a:p>
          <a:p>
            <a:pPr marL="0" indent="0">
              <a:buNone/>
            </a:pPr>
            <a:r>
              <a:rPr lang="en-US" sz="3700" dirty="0"/>
              <a:t> </a:t>
            </a:r>
          </a:p>
          <a:p>
            <a:pPr marL="0" lvl="0" indent="0">
              <a:buNone/>
            </a:pPr>
            <a:r>
              <a:rPr lang="en-US" sz="3700" dirty="0" smtClean="0"/>
              <a:t>         Which </a:t>
            </a:r>
            <a:r>
              <a:rPr lang="en-US" sz="3700" dirty="0"/>
              <a:t>of the following are considered a SCHOOL?  </a:t>
            </a:r>
          </a:p>
          <a:p>
            <a:pPr marL="0" indent="0">
              <a:buNone/>
            </a:pPr>
            <a:r>
              <a:rPr lang="en-US" sz="3700" dirty="0" smtClean="0"/>
              <a:t>                     Home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Elementary </a:t>
            </a:r>
            <a:r>
              <a:rPr lang="en-US" sz="3700" dirty="0"/>
              <a:t>School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Middle </a:t>
            </a:r>
            <a:r>
              <a:rPr lang="en-US" sz="3700" dirty="0"/>
              <a:t>School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 </a:t>
            </a:r>
          </a:p>
          <a:p>
            <a:pPr marL="0" indent="0">
              <a:buNone/>
            </a:pPr>
            <a:r>
              <a:rPr lang="en-US" sz="3700" dirty="0" smtClean="0"/>
              <a:t>                     High </a:t>
            </a:r>
            <a:r>
              <a:rPr lang="en-US" sz="3700" dirty="0"/>
              <a:t>School                                   </a:t>
            </a:r>
            <a:r>
              <a:rPr lang="en-US" sz="3700" dirty="0" smtClean="0"/>
              <a:t>  </a:t>
            </a:r>
            <a:r>
              <a:rPr lang="en-US" sz="3700" dirty="0"/>
              <a:t>a.  YES 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Education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Jr</a:t>
            </a:r>
            <a:r>
              <a:rPr lang="en-US" sz="3700" dirty="0"/>
              <a:t>. College                                      </a:t>
            </a:r>
            <a:r>
              <a:rPr lang="en-US" sz="3700" dirty="0" smtClean="0"/>
              <a:t>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University     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Trade </a:t>
            </a:r>
            <a:r>
              <a:rPr lang="en-US" sz="3700" dirty="0"/>
              <a:t>School  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Licensed </a:t>
            </a:r>
            <a:r>
              <a:rPr lang="en-US" sz="3700" dirty="0"/>
              <a:t>Child Daycare              </a:t>
            </a:r>
            <a:r>
              <a:rPr lang="en-US" sz="3700" dirty="0" smtClean="0"/>
              <a:t>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Adult </a:t>
            </a:r>
            <a:r>
              <a:rPr lang="en-US" sz="3700" dirty="0"/>
              <a:t>Daycare                                </a:t>
            </a:r>
            <a:r>
              <a:rPr lang="en-US" sz="3700" dirty="0" smtClean="0"/>
              <a:t>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Kindergarten                                   a</a:t>
            </a:r>
            <a:r>
              <a:rPr lang="en-US" sz="3700" dirty="0"/>
              <a:t>.  YES     b.  NO</a:t>
            </a:r>
          </a:p>
          <a:p>
            <a:pPr marL="0" indent="0">
              <a:buNone/>
            </a:pPr>
            <a:r>
              <a:rPr lang="en-US" sz="3700" dirty="0" smtClean="0"/>
              <a:t>                     Church </a:t>
            </a:r>
            <a:r>
              <a:rPr lang="en-US" sz="3700" dirty="0"/>
              <a:t>School (K – 12</a:t>
            </a:r>
            <a:r>
              <a:rPr lang="en-US" sz="3700" baseline="30000" dirty="0"/>
              <a:t>th</a:t>
            </a:r>
            <a:r>
              <a:rPr lang="en-US" sz="3700" dirty="0"/>
              <a:t> grade) </a:t>
            </a:r>
            <a:r>
              <a:rPr lang="en-US" sz="3700" dirty="0" smtClean="0"/>
              <a:t>   </a:t>
            </a:r>
            <a:r>
              <a:rPr lang="en-US" sz="3700" b="1" dirty="0" smtClean="0">
                <a:solidFill>
                  <a:srgbClr val="FF0000"/>
                </a:solidFill>
              </a:rPr>
              <a:t>a</a:t>
            </a:r>
            <a:r>
              <a:rPr lang="en-US" sz="3700" b="1" dirty="0">
                <a:solidFill>
                  <a:srgbClr val="FF0000"/>
                </a:solidFill>
              </a:rPr>
              <a:t>.  YES     </a:t>
            </a:r>
            <a:r>
              <a:rPr lang="en-US" sz="3700" dirty="0"/>
              <a:t>b.  NO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43821" y="623940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40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709990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Does </a:t>
            </a:r>
            <a:r>
              <a:rPr lang="en-US" sz="1200" dirty="0"/>
              <a:t>a Certified Operator need to be present to supervise the activities of a Registered employee that is applying a </a:t>
            </a:r>
            <a:r>
              <a:rPr lang="en-US" sz="1200" dirty="0" smtClean="0"/>
              <a:t>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Restricted </a:t>
            </a:r>
            <a:r>
              <a:rPr lang="en-US" sz="1200" dirty="0"/>
              <a:t>Use Pesticide?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200" dirty="0" smtClean="0"/>
              <a:t>         How </a:t>
            </a:r>
            <a:r>
              <a:rPr lang="en-US" sz="1200" dirty="0"/>
              <a:t>often must a License be renewed?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Annually     b.  Biannually     c.  Every 3 years     d.  Every 5 years  </a:t>
            </a:r>
          </a:p>
          <a:p>
            <a:pPr mar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200" dirty="0" smtClean="0"/>
              <a:t>         How </a:t>
            </a:r>
            <a:r>
              <a:rPr lang="en-US" sz="1200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Annually     b.  Every 2 years     c.  Every 3 years     d.  Every 5 years</a:t>
            </a:r>
          </a:p>
          <a:p>
            <a:pPr mar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200" dirty="0" smtClean="0"/>
              <a:t>         How </a:t>
            </a:r>
            <a:r>
              <a:rPr lang="en-US" sz="1200" dirty="0"/>
              <a:t>often are Employee Registration cards renewed?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a</a:t>
            </a:r>
            <a:r>
              <a:rPr lang="en-US" sz="1200" dirty="0"/>
              <a:t>.  Annually     b.  Biannually     c.  Every 3 years     d.  Every 5 years</a:t>
            </a:r>
          </a:p>
          <a:p>
            <a:pPr mar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200" dirty="0" smtClean="0"/>
              <a:t>         How </a:t>
            </a:r>
            <a:r>
              <a:rPr lang="en-US" sz="1200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Annually     b.  Biannually     c.  Every 3 years     d.  Every 5 years</a:t>
            </a:r>
          </a:p>
          <a:p>
            <a:pPr mar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200" dirty="0" smtClean="0"/>
              <a:t>         What </a:t>
            </a:r>
            <a:r>
              <a:rPr lang="en-US" sz="1200" dirty="0"/>
              <a:t>does it cost to apply for </a:t>
            </a:r>
            <a:r>
              <a:rPr lang="en-US" sz="1200" dirty="0" smtClean="0"/>
              <a:t>a</a:t>
            </a:r>
            <a:r>
              <a:rPr lang="en-US" sz="1200" dirty="0"/>
              <a:t>:</a:t>
            </a:r>
          </a:p>
          <a:p>
            <a:pPr marL="0" indent="0">
              <a:buNone/>
            </a:pPr>
            <a:r>
              <a:rPr lang="en-US" sz="1200" dirty="0" smtClean="0"/>
              <a:t>                   License</a:t>
            </a:r>
            <a:r>
              <a:rPr lang="en-US" sz="1200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sz="1200" dirty="0" smtClean="0"/>
              <a:t>                   Certified </a:t>
            </a:r>
            <a:r>
              <a:rPr lang="en-US" sz="1200" dirty="0"/>
              <a:t>Operator card?                   </a:t>
            </a:r>
            <a:r>
              <a:rPr lang="en-US" sz="1200" dirty="0" smtClean="0"/>
              <a:t>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 smtClean="0"/>
              <a:t>                   Employee </a:t>
            </a:r>
            <a:r>
              <a:rPr lang="en-US" sz="1200" dirty="0"/>
              <a:t>Registration card?          </a:t>
            </a:r>
            <a:r>
              <a:rPr lang="en-US" sz="1200" dirty="0" smtClean="0"/>
              <a:t>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 smtClean="0"/>
              <a:t>                   Sub</a:t>
            </a:r>
            <a:r>
              <a:rPr lang="en-US" sz="1200" dirty="0"/>
              <a:t>-Office (Duplicate License)?      </a:t>
            </a:r>
            <a:r>
              <a:rPr lang="en-US" sz="1200" dirty="0" smtClean="0"/>
              <a:t>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200" dirty="0" smtClean="0"/>
              <a:t>         What </a:t>
            </a:r>
            <a:r>
              <a:rPr lang="en-US" sz="1200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June 30</a:t>
            </a:r>
            <a:r>
              <a:rPr lang="en-US" sz="1200" baseline="30000" dirty="0"/>
              <a:t>th</a:t>
            </a:r>
            <a:r>
              <a:rPr lang="en-US" sz="1200" dirty="0"/>
              <a:t> of each year     b.  June 30</a:t>
            </a:r>
            <a:r>
              <a:rPr lang="en-US" sz="1200" baseline="30000" dirty="0"/>
              <a:t>th</a:t>
            </a:r>
            <a:r>
              <a:rPr lang="en-US" sz="1200" dirty="0"/>
              <a:t> of each even year     c.  June 30</a:t>
            </a:r>
            <a:r>
              <a:rPr lang="en-US" sz="1200" baseline="30000" dirty="0"/>
              <a:t>th</a:t>
            </a:r>
            <a:r>
              <a:rPr lang="en-US" sz="1200" dirty="0"/>
              <a:t> of each odd year</a:t>
            </a:r>
          </a:p>
          <a:p>
            <a:pPr mar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200" dirty="0" smtClean="0"/>
              <a:t>         What </a:t>
            </a:r>
            <a:r>
              <a:rPr lang="en-US" sz="1200" dirty="0"/>
              <a:t>is the last date that a certified operator may renew his/her certification card without having to retake </a:t>
            </a:r>
            <a:r>
              <a:rPr lang="en-US" sz="1200" dirty="0" smtClean="0"/>
              <a:t>the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certification </a:t>
            </a:r>
            <a:r>
              <a:rPr lang="en-US" sz="1200" dirty="0"/>
              <a:t>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Before August 1</a:t>
            </a:r>
            <a:r>
              <a:rPr lang="en-US" sz="1200" baseline="30000" dirty="0"/>
              <a:t>st</a:t>
            </a:r>
            <a:r>
              <a:rPr lang="en-US" sz="1200" dirty="0"/>
              <a:t> of an odd year     b.  Before September 1</a:t>
            </a:r>
            <a:r>
              <a:rPr lang="en-US" sz="1200" baseline="30000" dirty="0"/>
              <a:t>st</a:t>
            </a:r>
            <a:r>
              <a:rPr lang="en-US" sz="1200" dirty="0"/>
              <a:t> of an odd year</a:t>
            </a:r>
          </a:p>
          <a:p>
            <a:pPr marL="0" indent="0">
              <a:buNone/>
            </a:pPr>
            <a:r>
              <a:rPr lang="en-US" sz="1200" dirty="0" smtClean="0"/>
              <a:t>         c</a:t>
            </a:r>
            <a:r>
              <a:rPr lang="en-US" sz="1200" dirty="0"/>
              <a:t>.  Before October 1</a:t>
            </a:r>
            <a:r>
              <a:rPr lang="en-US" sz="1200" baseline="30000" dirty="0"/>
              <a:t>st</a:t>
            </a:r>
            <a:r>
              <a:rPr lang="en-US" sz="1200" dirty="0"/>
              <a:t> of an odd year     c.  Before November 1</a:t>
            </a:r>
            <a:r>
              <a:rPr lang="en-US" sz="1200" baseline="30000" dirty="0"/>
              <a:t>st</a:t>
            </a:r>
            <a:r>
              <a:rPr lang="en-US" sz="1200" dirty="0"/>
              <a:t> of an odd year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99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</a:t>
            </a:r>
            <a:r>
              <a:rPr lang="en-US" dirty="0" smtClean="0"/>
              <a:t>present </a:t>
            </a:r>
            <a:r>
              <a:rPr lang="en-US" dirty="0"/>
              <a:t>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</a:t>
            </a: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b="1" dirty="0">
                <a:solidFill>
                  <a:srgbClr val="FF0000"/>
                </a:solidFill>
              </a:rPr>
              <a:t>.  YES     </a:t>
            </a:r>
            <a:r>
              <a:rPr lang="en-US" dirty="0"/>
              <a:t>b.  NO </a:t>
            </a:r>
            <a:r>
              <a:rPr lang="en-US" dirty="0" smtClean="0"/>
              <a:t>     </a:t>
            </a:r>
            <a:r>
              <a:rPr lang="en-US" b="1" dirty="0" smtClean="0">
                <a:solidFill>
                  <a:srgbClr val="FF0000"/>
                </a:solidFill>
              </a:rPr>
              <a:t>(This is a new Rule, effective 09/1/2017)   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637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</a:t>
            </a:r>
            <a:r>
              <a:rPr lang="en-US" dirty="0">
                <a:solidFill>
                  <a:srgbClr val="000000"/>
                </a:solidFill>
              </a:rPr>
              <a:t>b.  Biannually     </a:t>
            </a:r>
            <a:r>
              <a:rPr lang="en-US" dirty="0"/>
              <a:t>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24327" y="158746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1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</a:t>
            </a:r>
            <a:r>
              <a:rPr lang="en-US" b="1" dirty="0">
                <a:solidFill>
                  <a:srgbClr val="FF0000"/>
                </a:solidFill>
              </a:rPr>
              <a:t>b.  Biannually     </a:t>
            </a:r>
            <a:r>
              <a:rPr lang="en-US" dirty="0"/>
              <a:t>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24327" y="158746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85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</a:t>
            </a:r>
            <a:r>
              <a:rPr lang="en-US" dirty="0">
                <a:solidFill>
                  <a:srgbClr val="000000"/>
                </a:solidFill>
              </a:rPr>
              <a:t>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218103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32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</a:t>
            </a:r>
            <a:r>
              <a:rPr lang="en-US" b="1" dirty="0">
                <a:solidFill>
                  <a:srgbClr val="FF0000"/>
                </a:solidFill>
              </a:rPr>
              <a:t>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218103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27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</a:t>
            </a:r>
            <a:r>
              <a:rPr lang="en-US" dirty="0">
                <a:solidFill>
                  <a:srgbClr val="000000"/>
                </a:solidFill>
              </a:rPr>
              <a:t>b.  Biannually     </a:t>
            </a:r>
            <a:r>
              <a:rPr lang="en-US" dirty="0"/>
              <a:t>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277460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39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</a:t>
            </a:r>
            <a:r>
              <a:rPr lang="en-US" b="1" dirty="0">
                <a:solidFill>
                  <a:srgbClr val="FF0000"/>
                </a:solidFill>
              </a:rPr>
              <a:t>b.  Biannually     </a:t>
            </a:r>
            <a:r>
              <a:rPr lang="en-US" dirty="0"/>
              <a:t>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277460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85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</a:t>
            </a:r>
            <a:r>
              <a:rPr lang="en-US" dirty="0">
                <a:solidFill>
                  <a:srgbClr val="000000"/>
                </a:solidFill>
              </a:rPr>
              <a:t>b.  Biannually     </a:t>
            </a:r>
            <a:r>
              <a:rPr lang="en-US" dirty="0"/>
              <a:t>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336817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91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</a:t>
            </a:r>
            <a:r>
              <a:rPr lang="en-US" b="1" dirty="0">
                <a:solidFill>
                  <a:srgbClr val="FF0000"/>
                </a:solidFill>
              </a:rPr>
              <a:t>b.  Biannually     </a:t>
            </a:r>
            <a:r>
              <a:rPr lang="en-US" dirty="0"/>
              <a:t>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336817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51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</a:t>
            </a:r>
            <a:r>
              <a:rPr lang="en-US" dirty="0">
                <a:solidFill>
                  <a:srgbClr val="000000"/>
                </a:solidFill>
              </a:rPr>
              <a:t>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98955" y="416880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55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</a:t>
            </a:r>
            <a:r>
              <a:rPr lang="en-US" b="1" dirty="0">
                <a:solidFill>
                  <a:srgbClr val="FF0000"/>
                </a:solidFill>
              </a:rPr>
              <a:t>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98955" y="416880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9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</a:t>
            </a:r>
            <a:r>
              <a:rPr lang="en-US" dirty="0">
                <a:solidFill>
                  <a:srgbClr val="000000"/>
                </a:solidFill>
              </a:rPr>
              <a:t>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26565" y="435516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41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</a:t>
            </a:r>
            <a:r>
              <a:rPr lang="en-US" b="1" dirty="0">
                <a:solidFill>
                  <a:srgbClr val="FF0000"/>
                </a:solidFill>
              </a:rPr>
              <a:t>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26565" y="435516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89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000000"/>
                </a:solidFill>
              </a:rPr>
              <a:t> a</a:t>
            </a:r>
            <a:r>
              <a:rPr lang="en-US" dirty="0">
                <a:solidFill>
                  <a:srgbClr val="00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33467" y="456222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50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</a:t>
            </a: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b="1" dirty="0">
                <a:solidFill>
                  <a:srgbClr val="FF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33467" y="456222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19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0000"/>
                </a:solidFill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0000"/>
                </a:solidFill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919663" y="4796219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783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0000"/>
                </a:solidFill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</a:t>
            </a: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b="1" dirty="0">
                <a:solidFill>
                  <a:srgbClr val="FF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358927" y="452771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919663" y="4796219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5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0000"/>
                </a:solidFill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</a:t>
            </a:r>
            <a:r>
              <a:rPr lang="en-US" dirty="0">
                <a:solidFill>
                  <a:srgbClr val="000000"/>
                </a:solidFill>
              </a:rPr>
              <a:t>c.  June 30</a:t>
            </a:r>
            <a:r>
              <a:rPr lang="en-US" baseline="30000" dirty="0">
                <a:solidFill>
                  <a:srgbClr val="000000"/>
                </a:solidFill>
              </a:rPr>
              <a:t>th</a:t>
            </a:r>
            <a:r>
              <a:rPr lang="en-US" dirty="0">
                <a:solidFill>
                  <a:srgbClr val="000000"/>
                </a:solidFill>
              </a:rPr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51695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93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0000"/>
                </a:solidFill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</a:t>
            </a:r>
            <a:r>
              <a:rPr lang="en-US" b="1" dirty="0">
                <a:solidFill>
                  <a:srgbClr val="FF0000"/>
                </a:solidFill>
              </a:rPr>
              <a:t>c.  June 30</a:t>
            </a:r>
            <a:r>
              <a:rPr lang="en-US" b="1" baseline="30000" dirty="0">
                <a:solidFill>
                  <a:srgbClr val="FF0000"/>
                </a:solidFill>
              </a:rPr>
              <a:t>th</a:t>
            </a:r>
            <a:r>
              <a:rPr lang="en-US" b="1" dirty="0">
                <a:solidFill>
                  <a:srgbClr val="FF0000"/>
                </a:solidFill>
              </a:rPr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 </a:t>
            </a:r>
            <a:r>
              <a:rPr lang="en-US" dirty="0" smtClean="0"/>
              <a:t>c</a:t>
            </a:r>
            <a:r>
              <a:rPr lang="en-US" dirty="0"/>
              <a:t>.  Before October 1</a:t>
            </a:r>
            <a:r>
              <a:rPr lang="en-US" baseline="30000" dirty="0"/>
              <a:t>st</a:t>
            </a:r>
            <a:r>
              <a:rPr lang="en-US" dirty="0"/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51695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39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0000"/>
                </a:solidFill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</a:t>
            </a:r>
            <a:r>
              <a:rPr lang="en-US" dirty="0" smtClean="0">
                <a:solidFill>
                  <a:srgbClr val="000000"/>
                </a:solidFill>
              </a:rPr>
              <a:t>  c</a:t>
            </a:r>
            <a:r>
              <a:rPr lang="en-US" dirty="0">
                <a:solidFill>
                  <a:srgbClr val="000000"/>
                </a:solidFill>
              </a:rPr>
              <a:t>.  Before October 1</a:t>
            </a:r>
            <a:r>
              <a:rPr lang="en-US" baseline="30000" dirty="0">
                <a:solidFill>
                  <a:srgbClr val="000000"/>
                </a:solidFill>
              </a:rPr>
              <a:t>st</a:t>
            </a:r>
            <a:r>
              <a:rPr lang="en-US" dirty="0">
                <a:solidFill>
                  <a:srgbClr val="000000"/>
                </a:solidFill>
              </a:rPr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574936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944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9648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4096"/>
            <a:ext cx="8229600" cy="5829904"/>
          </a:xfrm>
        </p:spPr>
        <p:txBody>
          <a:bodyPr>
            <a:normAutofit fontScale="40000" lnSpcReduction="20000"/>
          </a:bodyPr>
          <a:lstStyle/>
          <a:p>
            <a:pPr marL="0" lvl="0" indent="0">
              <a:buNone/>
            </a:pPr>
            <a:r>
              <a:rPr lang="en-US" dirty="0" smtClean="0"/>
              <a:t>         Does </a:t>
            </a:r>
            <a:r>
              <a:rPr lang="en-US" dirty="0"/>
              <a:t>a Certified Operator need to be present to supervise the activities of a Registered employee that is applying a </a:t>
            </a:r>
            <a:r>
              <a:rPr lang="en-US" dirty="0" smtClean="0"/>
              <a:t>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Restricted </a:t>
            </a:r>
            <a:r>
              <a:rPr lang="en-US" dirty="0"/>
              <a:t>Use Pesticide?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YES     b.  </a:t>
            </a:r>
            <a:r>
              <a:rPr lang="en-US" dirty="0" smtClean="0"/>
              <a:t>NO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must a License be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 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does a certified operator need to be recertified?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Every 2 years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are Employee Registration cards renewed?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How </a:t>
            </a:r>
            <a:r>
              <a:rPr lang="en-US" dirty="0"/>
              <a:t>often is a Certified Operator card (Licensed Applicator) renewed?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Annually     b.  Biannually     c.  Every 3 years     d.  Every 5 years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does it cost to apply for </a:t>
            </a:r>
            <a:r>
              <a:rPr lang="en-US" dirty="0" smtClean="0"/>
              <a:t>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License</a:t>
            </a:r>
            <a:r>
              <a:rPr lang="en-US" dirty="0"/>
              <a:t>?                                                  a.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Certified </a:t>
            </a:r>
            <a:r>
              <a:rPr lang="en-US" dirty="0"/>
              <a:t>Operator card?                   </a:t>
            </a:r>
            <a:r>
              <a:rPr lang="en-US" dirty="0" smtClean="0"/>
              <a:t>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Employee </a:t>
            </a:r>
            <a:r>
              <a:rPr lang="en-US" dirty="0"/>
              <a:t>Registration card?          </a:t>
            </a:r>
            <a:r>
              <a:rPr lang="en-US" dirty="0" smtClean="0"/>
              <a:t>    </a:t>
            </a:r>
            <a:r>
              <a:rPr lang="en-US" dirty="0" smtClean="0">
                <a:solidFill>
                  <a:srgbClr val="000000"/>
                </a:solidFill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.  $10     </a:t>
            </a:r>
            <a:r>
              <a:rPr lang="en-US" dirty="0"/>
              <a:t>b.   $45     c.  $50     c.  $100</a:t>
            </a:r>
          </a:p>
          <a:p>
            <a:pPr marL="0" indent="0">
              <a:buNone/>
            </a:pPr>
            <a:r>
              <a:rPr lang="en-US" dirty="0" smtClean="0"/>
              <a:t>                   Sub</a:t>
            </a:r>
            <a:r>
              <a:rPr lang="en-US" dirty="0"/>
              <a:t>-Office (Duplicate License)?      </a:t>
            </a:r>
            <a:r>
              <a:rPr lang="en-US" dirty="0" smtClean="0"/>
              <a:t>    a</a:t>
            </a:r>
            <a:r>
              <a:rPr lang="en-US" dirty="0"/>
              <a:t>.  $10     b.   $45     c.  $50     c.  $100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renewal date of all licenses, Certification cards and Employee Registration cards?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June 30</a:t>
            </a:r>
            <a:r>
              <a:rPr lang="en-US" baseline="30000" dirty="0"/>
              <a:t>th</a:t>
            </a:r>
            <a:r>
              <a:rPr lang="en-US" dirty="0"/>
              <a:t> of each year     b.  June 30</a:t>
            </a:r>
            <a:r>
              <a:rPr lang="en-US" baseline="30000" dirty="0"/>
              <a:t>th</a:t>
            </a:r>
            <a:r>
              <a:rPr lang="en-US" dirty="0"/>
              <a:t> of each even year     c.  June 30</a:t>
            </a:r>
            <a:r>
              <a:rPr lang="en-US" baseline="30000" dirty="0"/>
              <a:t>th</a:t>
            </a:r>
            <a:r>
              <a:rPr lang="en-US" dirty="0"/>
              <a:t> of each odd year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lvl="0" indent="0">
              <a:buNone/>
            </a:pPr>
            <a:r>
              <a:rPr lang="en-US" dirty="0" smtClean="0"/>
              <a:t>         What </a:t>
            </a:r>
            <a:r>
              <a:rPr lang="en-US" dirty="0"/>
              <a:t>is the last date that a certified operator may renew his/her certification card without having to retake </a:t>
            </a:r>
            <a:r>
              <a:rPr lang="en-US" dirty="0" smtClean="0"/>
              <a:t>the          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certification </a:t>
            </a:r>
            <a:r>
              <a:rPr lang="en-US" dirty="0"/>
              <a:t>exam?</a:t>
            </a:r>
          </a:p>
          <a:p>
            <a:pPr marL="0" indent="0">
              <a:buNone/>
            </a:pPr>
            <a:r>
              <a:rPr lang="en-US" dirty="0" smtClean="0"/>
              <a:t>         a</a:t>
            </a:r>
            <a:r>
              <a:rPr lang="en-US" dirty="0"/>
              <a:t>.  Before August 1</a:t>
            </a:r>
            <a:r>
              <a:rPr lang="en-US" baseline="30000" dirty="0"/>
              <a:t>st</a:t>
            </a:r>
            <a:r>
              <a:rPr lang="en-US" dirty="0"/>
              <a:t> of an odd year     b.  Before September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pPr marL="0" indent="0">
              <a:buNone/>
            </a:pPr>
            <a:r>
              <a:rPr lang="en-US" b="1" dirty="0" smtClean="0"/>
              <a:t>       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c</a:t>
            </a:r>
            <a:r>
              <a:rPr lang="en-US" b="1" dirty="0">
                <a:solidFill>
                  <a:srgbClr val="FF0000"/>
                </a:solidFill>
              </a:rPr>
              <a:t>.  Before October 1</a:t>
            </a:r>
            <a:r>
              <a:rPr lang="en-US" b="1" baseline="30000" dirty="0">
                <a:solidFill>
                  <a:srgbClr val="FF0000"/>
                </a:solidFill>
              </a:rPr>
              <a:t>st</a:t>
            </a:r>
            <a:r>
              <a:rPr lang="en-US" b="1" dirty="0">
                <a:solidFill>
                  <a:srgbClr val="FF0000"/>
                </a:solidFill>
              </a:rPr>
              <a:t> of an odd year   </a:t>
            </a:r>
            <a:r>
              <a:rPr lang="en-US" dirty="0" smtClean="0"/>
              <a:t>d.  </a:t>
            </a:r>
            <a:r>
              <a:rPr lang="en-US" dirty="0"/>
              <a:t>Before November 1</a:t>
            </a:r>
            <a:r>
              <a:rPr lang="en-US" baseline="30000" dirty="0"/>
              <a:t>st</a:t>
            </a:r>
            <a:r>
              <a:rPr lang="en-US" dirty="0"/>
              <a:t> of an odd year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1980" y="574936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35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0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</a:t>
            </a:r>
            <a:r>
              <a:rPr lang="en-US" sz="1200" b="1" dirty="0">
                <a:solidFill>
                  <a:srgbClr val="FF0000"/>
                </a:solidFill>
              </a:rPr>
              <a:t>d.  YES – double the fee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</a:t>
            </a:r>
            <a:r>
              <a:rPr lang="en-US" sz="1200" b="1" dirty="0"/>
              <a:t>c.  </a:t>
            </a:r>
            <a:r>
              <a:rPr lang="en-US" sz="1200" dirty="0"/>
              <a:t>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76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</a:t>
            </a:r>
            <a:r>
              <a:rPr lang="en-US" sz="1200" dirty="0">
                <a:solidFill>
                  <a:srgbClr val="000000"/>
                </a:solidFill>
              </a:rPr>
              <a:t>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149773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35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</a:t>
            </a:r>
            <a:r>
              <a:rPr lang="en-US" sz="1200" b="1" dirty="0">
                <a:solidFill>
                  <a:srgbClr val="FF0000"/>
                </a:solidFill>
              </a:rPr>
              <a:t>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149773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59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</a:t>
            </a:r>
            <a:r>
              <a:rPr lang="en-US" sz="1200" dirty="0" smtClean="0">
                <a:solidFill>
                  <a:srgbClr val="000000"/>
                </a:solidFill>
              </a:rPr>
              <a:t> a</a:t>
            </a:r>
            <a:r>
              <a:rPr lang="en-US" sz="1200" dirty="0">
                <a:solidFill>
                  <a:srgbClr val="000000"/>
                </a:solidFill>
              </a:rPr>
              <a:t>.  $10     </a:t>
            </a:r>
            <a:r>
              <a:rPr lang="en-US" sz="1200" dirty="0"/>
              <a:t>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216722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41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$10     </a:t>
            </a:r>
            <a:r>
              <a:rPr lang="en-US" sz="1200" dirty="0"/>
              <a:t>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216722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03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</a:t>
            </a:r>
            <a:r>
              <a:rPr lang="en-US" sz="1200" dirty="0">
                <a:solidFill>
                  <a:srgbClr val="000000"/>
                </a:solidFill>
              </a:rPr>
              <a:t>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285742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40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</a:t>
            </a:r>
            <a:r>
              <a:rPr lang="en-US" sz="1200" b="1" dirty="0">
                <a:solidFill>
                  <a:srgbClr val="FF0000"/>
                </a:solidFill>
              </a:rPr>
              <a:t>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285742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98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$10     </a:t>
            </a:r>
            <a:r>
              <a:rPr lang="en-US" sz="1200" dirty="0"/>
              <a:t>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349931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448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$10     </a:t>
            </a:r>
            <a:r>
              <a:rPr lang="en-US" sz="1200" dirty="0"/>
              <a:t>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349931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15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</a:t>
            </a:r>
            <a:r>
              <a:rPr lang="en-US" sz="1200" dirty="0">
                <a:solidFill>
                  <a:srgbClr val="000000"/>
                </a:solidFill>
              </a:rPr>
              <a:t>b.   $70     </a:t>
            </a:r>
            <a:r>
              <a:rPr lang="en-US" sz="1200" dirty="0"/>
              <a:t>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416880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89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</a:t>
            </a:r>
            <a:r>
              <a:rPr lang="en-US" sz="1200" b="1" dirty="0">
                <a:solidFill>
                  <a:srgbClr val="FF0000"/>
                </a:solidFill>
              </a:rPr>
              <a:t>b.   $70     </a:t>
            </a:r>
            <a:r>
              <a:rPr lang="en-US" sz="1200" dirty="0"/>
              <a:t>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416880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43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GA Budget     </a:t>
            </a:r>
            <a:r>
              <a:rPr lang="en-US" sz="1200" dirty="0"/>
              <a:t>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48244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27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</a:t>
            </a:r>
            <a:r>
              <a:rPr lang="en-US" sz="1200" b="1" dirty="0">
                <a:solidFill>
                  <a:srgbClr val="FF0000"/>
                </a:solidFill>
              </a:rPr>
              <a:t>c.  Department of Entomology-UGA     </a:t>
            </a:r>
            <a:r>
              <a:rPr lang="en-US" sz="1200" dirty="0"/>
              <a:t>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48244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9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</a:t>
            </a:r>
            <a:r>
              <a:rPr lang="en-US" sz="1200" dirty="0">
                <a:solidFill>
                  <a:srgbClr val="000000"/>
                </a:solidFill>
              </a:rPr>
              <a:t>c.  $90,000     </a:t>
            </a:r>
            <a:r>
              <a:rPr lang="en-US" sz="1200" dirty="0"/>
              <a:t>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546638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5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</a:t>
            </a:r>
            <a:r>
              <a:rPr lang="en-US" sz="1200" b="1" dirty="0">
                <a:solidFill>
                  <a:srgbClr val="FF0000"/>
                </a:solidFill>
              </a:rPr>
              <a:t>c.  $90,000     </a:t>
            </a:r>
            <a:r>
              <a:rPr lang="en-US" sz="1200" dirty="0"/>
              <a:t>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546638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98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</a:t>
            </a:r>
            <a:r>
              <a:rPr lang="en-US" sz="1200" dirty="0">
                <a:solidFill>
                  <a:srgbClr val="000000"/>
                </a:solidFill>
              </a:rPr>
              <a:t>d.  $45 per category     </a:t>
            </a:r>
            <a:r>
              <a:rPr lang="en-US" sz="1200" dirty="0"/>
              <a:t>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612897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17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45107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16428"/>
            <a:ext cx="8229600" cy="572709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there a penalty for a late renewal of licenses, Certification cards and Employee Registration cards?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NO     b.  YES - $50     c.  YES - $100     d.  YES – double the fee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Sub-Office license?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 Certified Operator’s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are the fees to renew an 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$45     c.  $50     c.  $100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 </a:t>
            </a:r>
            <a:r>
              <a:rPr lang="en-US" sz="1200" dirty="0"/>
              <a:t>Research Fee is also required to renew a License.  How much is it?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     b.   $70     c.  $90     c.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Who </a:t>
            </a:r>
            <a:r>
              <a:rPr lang="en-US" sz="1200" dirty="0"/>
              <a:t>do the Research Fees ultimately go to?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GA Budget     b.   GA DOA     c.  Department of Entomology-UGA     d.  the Commissioner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amount of Research Fees is given every renewal period?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$50,000     b.  $70,000     c.  $90,000     d.  $110,000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does it cost to apply for 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a</a:t>
            </a:r>
            <a:r>
              <a:rPr lang="en-US" sz="1200" dirty="0"/>
              <a:t>.  $10     b.   $10 per category      c.  $45     </a:t>
            </a:r>
            <a:r>
              <a:rPr lang="en-US" sz="1200" b="1" dirty="0">
                <a:solidFill>
                  <a:srgbClr val="FF0000"/>
                </a:solidFill>
              </a:rPr>
              <a:t>d.  $45 per category     </a:t>
            </a:r>
            <a:r>
              <a:rPr lang="en-US" sz="1200" dirty="0"/>
              <a:t>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01980" y="612897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17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</a:t>
            </a:r>
            <a:r>
              <a:rPr lang="en-US" sz="1200" dirty="0" smtClean="0"/>
              <a:t>ever have </a:t>
            </a:r>
            <a:r>
              <a:rPr lang="en-US" sz="1200" dirty="0"/>
              <a:t>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00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377846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</a:t>
            </a:r>
            <a:r>
              <a:rPr lang="en-US" sz="1200" dirty="0" smtClean="0"/>
              <a:t>ever have </a:t>
            </a:r>
            <a:r>
              <a:rPr lang="en-US" sz="1200" dirty="0"/>
              <a:t>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d</a:t>
            </a:r>
            <a:r>
              <a:rPr lang="en-US" sz="1200" b="1" dirty="0">
                <a:solidFill>
                  <a:srgbClr val="FF0000"/>
                </a:solidFill>
              </a:rPr>
              <a:t>.  YES, but not the 1</a:t>
            </a:r>
            <a:r>
              <a:rPr lang="en-US" sz="1200" b="1" baseline="30000" dirty="0">
                <a:solidFill>
                  <a:srgbClr val="FF0000"/>
                </a:solidFill>
              </a:rPr>
              <a:t>st</a:t>
            </a:r>
            <a:r>
              <a:rPr lang="en-US" sz="1200" b="1" dirty="0">
                <a:solidFill>
                  <a:srgbClr val="FF0000"/>
                </a:solidFill>
              </a:rPr>
              <a:t> time you take it…you only have to pay for it if you have already failed it and apply to retake it </a:t>
            </a:r>
            <a:r>
              <a:rPr lang="en-US" sz="1200" b="1" dirty="0" smtClean="0">
                <a:solidFill>
                  <a:srgbClr val="FF0000"/>
                </a:solidFill>
              </a:rPr>
              <a:t>again.</a:t>
            </a:r>
          </a:p>
          <a:p>
            <a:pPr marL="0" indent="0">
              <a:buNone/>
            </a:pPr>
            <a:endParaRPr lang="en-US" sz="1200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</a:t>
            </a:r>
            <a:endParaRPr lang="en-US" sz="1200" dirty="0" smtClean="0"/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08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</a:t>
            </a:r>
            <a:r>
              <a:rPr lang="en-US" sz="1200" dirty="0" smtClean="0"/>
              <a:t>ever have </a:t>
            </a:r>
            <a:r>
              <a:rPr lang="en-US" sz="1200" dirty="0"/>
              <a:t>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</a:t>
            </a:r>
            <a:r>
              <a:rPr lang="en-US" sz="1200" dirty="0">
                <a:solidFill>
                  <a:srgbClr val="000000"/>
                </a:solidFill>
              </a:rPr>
              <a:t>b.  2 times    </a:t>
            </a:r>
            <a:r>
              <a:rPr lang="en-US" sz="1200" dirty="0"/>
              <a:t>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</a:t>
            </a:r>
            <a:endParaRPr lang="en-US" sz="1200" dirty="0" smtClean="0"/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60816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16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</a:t>
            </a:r>
            <a:r>
              <a:rPr lang="en-US" sz="1200" dirty="0" smtClean="0"/>
              <a:t>ever have </a:t>
            </a:r>
            <a:r>
              <a:rPr lang="en-US" sz="1200" dirty="0"/>
              <a:t>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</a:t>
            </a:r>
            <a:r>
              <a:rPr lang="en-US" sz="1200" b="1" dirty="0">
                <a:solidFill>
                  <a:srgbClr val="FF0000"/>
                </a:solidFill>
              </a:rPr>
              <a:t>b.  2 times    </a:t>
            </a:r>
            <a:r>
              <a:rPr lang="en-US" sz="1200" dirty="0"/>
              <a:t>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</a:t>
            </a:r>
            <a:endParaRPr lang="en-US" sz="1200" dirty="0" smtClean="0"/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60816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43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</a:t>
            </a:r>
            <a:r>
              <a:rPr lang="en-US" sz="1200" dirty="0">
                <a:solidFill>
                  <a:srgbClr val="000000"/>
                </a:solidFill>
              </a:rPr>
              <a:t>a.  YES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</a:t>
            </a:r>
            <a:endParaRPr lang="en-US" sz="1200" dirty="0" smtClean="0"/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995589" y="240189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94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</a:t>
            </a:r>
            <a:r>
              <a:rPr lang="en-US" sz="1200" b="1" dirty="0">
                <a:solidFill>
                  <a:srgbClr val="FF0000"/>
                </a:solidFill>
              </a:rPr>
              <a:t>a.  YES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</a:t>
            </a:r>
            <a:endParaRPr lang="en-US" sz="1200" dirty="0" smtClean="0"/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995589" y="240189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95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</a:t>
            </a:r>
            <a:r>
              <a:rPr lang="en-US" sz="1200" dirty="0">
                <a:solidFill>
                  <a:srgbClr val="000000"/>
                </a:solidFill>
              </a:rPr>
              <a:t>?                            </a:t>
            </a:r>
            <a:r>
              <a:rPr lang="en-US" sz="1200" dirty="0" smtClean="0">
                <a:solidFill>
                  <a:srgbClr val="000000"/>
                </a:solidFill>
              </a:rPr>
              <a:t> 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1030101" y="260895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23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     </a:t>
            </a:r>
            <a:r>
              <a:rPr lang="en-US" sz="1200" dirty="0"/>
              <a:t>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1030101" y="260895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658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1016297" y="28229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06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1016297" y="28229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4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1016297" y="301617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4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     </a:t>
            </a:r>
            <a:r>
              <a:rPr lang="en-US" sz="1200" dirty="0"/>
              <a:t>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1016297" y="301617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0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</a:t>
            </a:r>
            <a:r>
              <a:rPr lang="en-US" sz="1200" dirty="0">
                <a:solidFill>
                  <a:srgbClr val="000000"/>
                </a:solidFill>
              </a:rPr>
              <a:t>b.  2 years     </a:t>
            </a:r>
            <a:r>
              <a:rPr lang="en-US" sz="1200" dirty="0"/>
              <a:t>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</a:t>
            </a:r>
            <a:endParaRPr lang="en-US" sz="1200" dirty="0" smtClean="0"/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4233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22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</a:t>
            </a:r>
            <a:r>
              <a:rPr lang="en-US" sz="1200" b="1" dirty="0">
                <a:solidFill>
                  <a:srgbClr val="FF0000"/>
                </a:solidFill>
              </a:rPr>
              <a:t>b.  2 years     </a:t>
            </a:r>
            <a:r>
              <a:rPr lang="en-US" sz="1200" dirty="0"/>
              <a:t>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</a:t>
            </a:r>
            <a:endParaRPr lang="en-US" sz="1200" dirty="0" smtClean="0"/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4233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46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</a:t>
            </a:r>
            <a:r>
              <a:rPr lang="en-US" sz="1200" dirty="0">
                <a:solidFill>
                  <a:srgbClr val="000000"/>
                </a:solidFill>
              </a:rPr>
              <a:t>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21712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36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</a:t>
            </a:r>
            <a:r>
              <a:rPr lang="en-US" sz="1200" b="1" dirty="0">
                <a:solidFill>
                  <a:srgbClr val="FF0000"/>
                </a:solidFill>
              </a:rPr>
              <a:t>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</a:t>
            </a:r>
            <a:r>
              <a:rPr lang="en-US" sz="1200" dirty="0" smtClean="0"/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21712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72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</a:t>
            </a:r>
            <a:r>
              <a:rPr lang="en-US" sz="1200" dirty="0">
                <a:solidFill>
                  <a:srgbClr val="000000"/>
                </a:solidFill>
              </a:rPr>
              <a:t>b.  </a:t>
            </a:r>
            <a:r>
              <a:rPr lang="en-US" sz="1200" dirty="0" smtClean="0">
                <a:solidFill>
                  <a:srgbClr val="000000"/>
                </a:solidFill>
              </a:rPr>
              <a:t>FALSE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8244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5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</a:t>
            </a:r>
            <a:r>
              <a:rPr lang="en-US" sz="1200" b="1" dirty="0">
                <a:solidFill>
                  <a:srgbClr val="FF0000"/>
                </a:solidFill>
              </a:rPr>
              <a:t>b.  FALSE – </a:t>
            </a:r>
            <a:r>
              <a:rPr lang="en-US" sz="1200" b="1" dirty="0" smtClean="0">
                <a:solidFill>
                  <a:srgbClr val="FF0000"/>
                </a:solidFill>
              </a:rPr>
              <a:t>They may </a:t>
            </a:r>
            <a:r>
              <a:rPr lang="en-US" sz="1200" b="1" u="sng" dirty="0" smtClean="0">
                <a:solidFill>
                  <a:srgbClr val="FF0000"/>
                </a:solidFill>
              </a:rPr>
              <a:t>not</a:t>
            </a:r>
            <a:r>
              <a:rPr lang="en-US" sz="1200" b="1" dirty="0" smtClean="0">
                <a:solidFill>
                  <a:srgbClr val="FF0000"/>
                </a:solidFill>
              </a:rPr>
              <a:t> have it in their vehicle, they must have it </a:t>
            </a:r>
            <a:r>
              <a:rPr lang="en-US" sz="1200" b="1" dirty="0">
                <a:solidFill>
                  <a:srgbClr val="FF0000"/>
                </a:solidFill>
              </a:rPr>
              <a:t>on their person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8244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37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– only on their person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</a:t>
            </a:r>
            <a:r>
              <a:rPr lang="en-US" sz="1200" dirty="0">
                <a:solidFill>
                  <a:srgbClr val="000000"/>
                </a:solidFill>
              </a:rPr>
              <a:t>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83219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88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1743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229600" cy="595085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you have to pay to take the General Standards section of the GA Certification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YES, always     b.  NO     c.  YES, the 1</a:t>
            </a:r>
            <a:r>
              <a:rPr lang="en-US" sz="1200" baseline="30000" dirty="0"/>
              <a:t>st</a:t>
            </a:r>
            <a:r>
              <a:rPr lang="en-US" sz="1200" dirty="0"/>
              <a:t> time, but only the 1</a:t>
            </a:r>
            <a:r>
              <a:rPr lang="en-US" sz="1200" baseline="30000" dirty="0"/>
              <a:t>st</a:t>
            </a:r>
            <a:r>
              <a:rPr lang="en-US" sz="1200" dirty="0"/>
              <a:t> time it is taken  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YES, but not the 1</a:t>
            </a:r>
            <a:r>
              <a:rPr lang="en-US" sz="1200" baseline="30000" dirty="0"/>
              <a:t>st</a:t>
            </a:r>
            <a:r>
              <a:rPr lang="en-US" sz="1200" dirty="0"/>
              <a:t> time you take it…you only have to pay for it if you have already failed it and apply to retake it again.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how many times that an applicant fails a Certification exam, does he/she have to wait a year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time    b.  2 times    c.  3 times    d.  There isn’t a waiting period to take a subsequent exam after failing it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Can </a:t>
            </a:r>
            <a:r>
              <a:rPr lang="en-US" sz="1200" dirty="0"/>
              <a:t>the examination fees be paid by:</a:t>
            </a:r>
          </a:p>
          <a:p>
            <a:pPr marL="0" indent="0">
              <a:buNone/>
            </a:pPr>
            <a:r>
              <a:rPr lang="en-US" sz="1200" dirty="0" smtClean="0"/>
              <a:t>                        Company </a:t>
            </a:r>
            <a:r>
              <a:rPr lang="en-US" sz="1200" dirty="0"/>
              <a:t>check?                           a.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Personal </a:t>
            </a:r>
            <a:r>
              <a:rPr lang="en-US" sz="1200" dirty="0"/>
              <a:t>check?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 smtClean="0"/>
              <a:t>                        Money </a:t>
            </a:r>
            <a:r>
              <a:rPr lang="en-US" sz="1200" dirty="0"/>
              <a:t>Order?                      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 smtClean="0"/>
              <a:t>                        Electronic </a:t>
            </a:r>
            <a:r>
              <a:rPr lang="en-US" sz="1200" dirty="0"/>
              <a:t>Fund Transfer?        </a:t>
            </a:r>
            <a:r>
              <a:rPr lang="en-US" sz="1200" dirty="0" smtClean="0"/>
              <a:t>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years of actual service experience are required as an employer, employee or owner-operator in the Structural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 </a:t>
            </a:r>
            <a:r>
              <a:rPr lang="en-US" sz="1200" dirty="0"/>
              <a:t>Control category(</a:t>
            </a:r>
            <a:r>
              <a:rPr lang="en-US" sz="1200" dirty="0" err="1"/>
              <a:t>ies</a:t>
            </a:r>
            <a:r>
              <a:rPr lang="en-US" sz="1200" dirty="0"/>
              <a:t>) in which certification is sought?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years     c.  3 years     d.  5 years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Of </a:t>
            </a:r>
            <a:r>
              <a:rPr lang="en-US" sz="1200" dirty="0"/>
              <a:t>the experience required, one of those years of experience must have been in the last ________ period.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year     b.  2 year     c.  3 year     d.  5 year</a:t>
            </a:r>
          </a:p>
          <a:p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True </a:t>
            </a:r>
            <a:r>
              <a:rPr lang="en-US" sz="1200" dirty="0"/>
              <a:t>or False – All Certified Operators and Registered Employees must either carry their certified operator card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card on their person or have their card in their vehicle when they are soliciting or performing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structural </a:t>
            </a:r>
            <a:r>
              <a:rPr lang="en-US" sz="1200" dirty="0"/>
              <a:t>pest control.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 – only on their person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an applicant is notified that he/she has passed the GA Certification exam, how many days does he/she have to apply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for </a:t>
            </a:r>
            <a:r>
              <a:rPr lang="en-US" sz="1200" dirty="0"/>
              <a:t>and complete the requirements (pay the fee) for certification?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days     b.  30 days     c.  60 days     </a:t>
            </a:r>
            <a:r>
              <a:rPr lang="en-US" sz="1200" b="1" dirty="0">
                <a:solidFill>
                  <a:srgbClr val="FF0000"/>
                </a:solidFill>
              </a:rPr>
              <a:t>d. 90 days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83219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768049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38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</a:t>
            </a:r>
            <a:r>
              <a:rPr lang="en-US" sz="1400" b="1" dirty="0">
                <a:solidFill>
                  <a:srgbClr val="FF0000"/>
                </a:solidFill>
              </a:rPr>
              <a:t>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.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768049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71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</a:t>
            </a:r>
            <a:r>
              <a:rPr lang="en-US" sz="1400" dirty="0">
                <a:solidFill>
                  <a:srgbClr val="000000"/>
                </a:solidFill>
              </a:rPr>
              <a:t>c.  70%     </a:t>
            </a:r>
            <a:r>
              <a:rPr lang="en-US" sz="1400" dirty="0"/>
              <a:t>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50463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47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</a:t>
            </a:r>
            <a:r>
              <a:rPr lang="en-US" sz="1400" b="1" dirty="0">
                <a:solidFill>
                  <a:srgbClr val="FF0000"/>
                </a:solidFill>
              </a:rPr>
              <a:t>c.  70%     </a:t>
            </a:r>
            <a:r>
              <a:rPr lang="en-US" sz="1400" dirty="0"/>
              <a:t>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50463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99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</a:t>
            </a:r>
            <a:r>
              <a:rPr lang="en-US" sz="1400" dirty="0">
                <a:solidFill>
                  <a:srgbClr val="000000"/>
                </a:solidFill>
              </a:rPr>
              <a:t>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r>
              <a:rPr lang="en-US" sz="1400" dirty="0" smtClean="0"/>
              <a:t>         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0636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7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</a:t>
            </a:r>
            <a:r>
              <a:rPr lang="en-US" sz="1400" b="1" dirty="0">
                <a:solidFill>
                  <a:srgbClr val="FF0000"/>
                </a:solidFill>
              </a:rPr>
              <a:t>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r>
              <a:rPr lang="en-US" sz="1400" dirty="0" smtClean="0"/>
              <a:t>         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0636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26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6089951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</a:t>
            </a:r>
            <a:r>
              <a:rPr lang="en-US" sz="1400" dirty="0" smtClean="0"/>
              <a:t>NO</a:t>
            </a:r>
          </a:p>
          <a:p>
            <a:pPr marL="0" indent="0">
              <a:buNone/>
            </a:pPr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  <a:r>
              <a:rPr lang="en-US" sz="1400" dirty="0"/>
              <a:t> 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771487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91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8"/>
            <a:ext cx="8398330" cy="6319761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</a:t>
            </a:r>
            <a:r>
              <a:rPr lang="en-US" sz="1400" b="1" dirty="0" smtClean="0">
                <a:solidFill>
                  <a:srgbClr val="FF0000"/>
                </a:solidFill>
              </a:rPr>
              <a:t>When </a:t>
            </a:r>
            <a:r>
              <a:rPr lang="en-US" sz="1400" b="1" dirty="0">
                <a:solidFill>
                  <a:srgbClr val="FF0000"/>
                </a:solidFill>
              </a:rPr>
              <a:t>a Licensee loses the Designated Certified Operator of a category/</a:t>
            </a:r>
            <a:r>
              <a:rPr lang="en-US" sz="1400" b="1" dirty="0" err="1">
                <a:solidFill>
                  <a:srgbClr val="FF0000"/>
                </a:solidFill>
              </a:rPr>
              <a:t>ies</a:t>
            </a:r>
            <a:r>
              <a:rPr lang="en-US" sz="1400" b="1" dirty="0">
                <a:solidFill>
                  <a:srgbClr val="FF0000"/>
                </a:solidFill>
              </a:rPr>
              <a:t> due to an </a:t>
            </a:r>
            <a:r>
              <a:rPr lang="en-US" sz="1400" b="1" u="sng" dirty="0">
                <a:solidFill>
                  <a:srgbClr val="FF0000"/>
                </a:solidFill>
              </a:rPr>
              <a:t>unplanned event </a:t>
            </a:r>
            <a:r>
              <a:rPr lang="en-US" sz="1400" b="1" dirty="0">
                <a:solidFill>
                  <a:srgbClr val="FF0000"/>
                </a:solidFill>
              </a:rPr>
              <a:t>or an </a:t>
            </a:r>
            <a:r>
              <a:rPr lang="en-US" sz="1400" b="1" u="sng" dirty="0">
                <a:solidFill>
                  <a:srgbClr val="FF0000"/>
                </a:solidFill>
              </a:rPr>
              <a:t>event in </a:t>
            </a:r>
            <a:r>
              <a:rPr lang="en-US" sz="1400" b="1" u="sng" dirty="0" smtClean="0">
                <a:solidFill>
                  <a:srgbClr val="FF0000"/>
                </a:solidFill>
              </a:rPr>
              <a:t>crisis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  <a:endParaRPr lang="en-US" sz="1400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1400" dirty="0" smtClean="0"/>
              <a:t>          </a:t>
            </a:r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r>
              <a:rPr lang="en-US" sz="1400" dirty="0" smtClean="0"/>
              <a:t> </a:t>
            </a: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8229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90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</a:t>
            </a:r>
            <a:r>
              <a:rPr lang="en-US" sz="1400" dirty="0">
                <a:solidFill>
                  <a:srgbClr val="000000"/>
                </a:solidFill>
              </a:rPr>
              <a:t>c.  90 days     </a:t>
            </a:r>
            <a:r>
              <a:rPr lang="en-US" sz="1400" dirty="0"/>
              <a:t>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1680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62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</a:t>
            </a:r>
            <a:r>
              <a:rPr lang="en-US" sz="1400" b="1" dirty="0">
                <a:solidFill>
                  <a:srgbClr val="FF0000"/>
                </a:solidFill>
              </a:rPr>
              <a:t>c.  90 days     </a:t>
            </a:r>
            <a:r>
              <a:rPr lang="en-US" sz="1400" dirty="0"/>
              <a:t>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1680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9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 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52543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67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</a:t>
            </a:r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r>
              <a:rPr lang="en-US" sz="1400" dirty="0" smtClean="0"/>
              <a:t>        </a:t>
            </a:r>
            <a:r>
              <a:rPr lang="en-US" sz="1400" b="1" dirty="0" smtClean="0">
                <a:solidFill>
                  <a:srgbClr val="FF0000"/>
                </a:solidFill>
              </a:rPr>
              <a:t>  They must be permanently marked (decal or painted) with the NAME of the LICENSEE (Company Name) in at least 2” 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rgbClr val="FF0000"/>
                </a:solidFill>
              </a:rPr>
              <a:t>          letters in bold print and on a contrasting background.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15978" y="352543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1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a Licensee loses the Designated Certified Operator of a category/</a:t>
            </a:r>
            <a:r>
              <a:rPr lang="en-US" sz="1400" dirty="0" err="1"/>
              <a:t>ies</a:t>
            </a:r>
            <a:r>
              <a:rPr lang="en-US" sz="1400" dirty="0"/>
              <a:t> due to an unplanned event or an event in crisis.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6381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0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a Licensee loses the Designated Certified Operator of a category/</a:t>
            </a:r>
            <a:r>
              <a:rPr lang="en-US" sz="1400" dirty="0" err="1"/>
              <a:t>ies</a:t>
            </a:r>
            <a:r>
              <a:rPr lang="en-US" sz="1400" dirty="0"/>
              <a:t> due to an unplanned event or an event in crisis.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</a:t>
            </a:r>
            <a:r>
              <a:rPr lang="en-US" sz="1400" b="1" dirty="0">
                <a:solidFill>
                  <a:srgbClr val="FF0000"/>
                </a:solidFill>
              </a:rPr>
              <a:t>c.  the markings do not need to be 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         painted </a:t>
            </a:r>
            <a:r>
              <a:rPr lang="en-US" sz="1400" b="1" dirty="0">
                <a:solidFill>
                  <a:srgbClr val="FF0000"/>
                </a:solidFill>
              </a:rPr>
              <a:t>on or permanently decaled to the vehicle…they may be placed on magnetic signs attached to the vehicle or 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         placed </a:t>
            </a:r>
            <a:r>
              <a:rPr lang="en-US" sz="1400" b="1" dirty="0">
                <a:solidFill>
                  <a:srgbClr val="FF0000"/>
                </a:solidFill>
              </a:rPr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  c.  constant personal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supervision by </a:t>
            </a:r>
            <a:r>
              <a:rPr lang="en-US" sz="1400" dirty="0"/>
              <a:t>a certified operator or a Registered Employee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6381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6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a Licensee loses the Designated Certified Operator of a category/</a:t>
            </a:r>
            <a:r>
              <a:rPr lang="en-US" sz="1400" dirty="0" err="1"/>
              <a:t>ies</a:t>
            </a:r>
            <a:r>
              <a:rPr lang="en-US" sz="1400" dirty="0"/>
              <a:t> due to an unplanned event or an event in crisis.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</a:t>
            </a:r>
            <a:r>
              <a:rPr lang="en-US" sz="1400" dirty="0" smtClean="0">
                <a:solidFill>
                  <a:srgbClr val="000000"/>
                </a:solidFill>
              </a:rPr>
              <a:t>c</a:t>
            </a:r>
            <a:r>
              <a:rPr lang="en-US" sz="1400" dirty="0">
                <a:solidFill>
                  <a:srgbClr val="000000"/>
                </a:solidFill>
              </a:rPr>
              <a:t>.  constant personal </a:t>
            </a:r>
            <a:endParaRPr lang="en-US" sz="14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        supervision by </a:t>
            </a:r>
            <a:r>
              <a:rPr lang="en-US" sz="1400" dirty="0">
                <a:solidFill>
                  <a:srgbClr val="000000"/>
                </a:solidFill>
              </a:rPr>
              <a:t>a certified operator or a Registered Employee  </a:t>
            </a:r>
            <a:r>
              <a:rPr lang="en-US" sz="1400" dirty="0"/>
              <a:t>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73556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8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162"/>
            <a:ext cx="8229600" cy="420838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8049"/>
            <a:ext cx="8229600" cy="5950856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1300" dirty="0" smtClean="0"/>
              <a:t>          </a:t>
            </a:r>
            <a:r>
              <a:rPr lang="en-US" sz="1400" dirty="0" smtClean="0"/>
              <a:t>Where </a:t>
            </a:r>
            <a:r>
              <a:rPr lang="en-US" sz="1400" dirty="0"/>
              <a:t>must the Office License be displayed?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on the window of each company vehicle     b.  in a prominent location in the licensed office</a:t>
            </a:r>
          </a:p>
          <a:p>
            <a:pPr marL="0" indent="0">
              <a:buNone/>
            </a:pPr>
            <a:r>
              <a:rPr lang="en-US" sz="1400" dirty="0" smtClean="0"/>
              <a:t>          c</a:t>
            </a:r>
            <a:r>
              <a:rPr lang="en-US" sz="1400" dirty="0"/>
              <a:t>.  on the toilet seat     d.  on the company bulletin </a:t>
            </a:r>
            <a:r>
              <a:rPr lang="en-US" sz="1400" dirty="0" smtClean="0"/>
              <a:t>board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is the minimum passing score needed to pass a certification exam?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May </a:t>
            </a:r>
            <a:r>
              <a:rPr lang="en-US" sz="1400" dirty="0"/>
              <a:t>a Certified Operator normally serve as a DCO for two or more Licensees?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YES     b.  NO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may a Designated Certified Operator serve as a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When </a:t>
            </a:r>
            <a:r>
              <a:rPr lang="en-US" sz="1400" dirty="0"/>
              <a:t>a Licensee loses the Designated Certified Operator of a category/</a:t>
            </a:r>
            <a:r>
              <a:rPr lang="en-US" sz="1400" dirty="0" err="1"/>
              <a:t>ies</a:t>
            </a:r>
            <a:r>
              <a:rPr lang="en-US" sz="1400" dirty="0"/>
              <a:t> due to an unplanned event or an event in crisis.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How </a:t>
            </a:r>
            <a:r>
              <a:rPr lang="en-US" sz="1400" dirty="0"/>
              <a:t>long of a period may that Certified Operator be the Temporary DCO of another Licensee?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30  days     b.  60 days     c.  90 days     d.  1 year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are the requirements to mark a Licensee’s vehicles or mobile equipment used in the performance of service or the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solicitation </a:t>
            </a:r>
            <a:r>
              <a:rPr lang="en-US" sz="1400" dirty="0"/>
              <a:t>of business?  (Explain in detail)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dirty="0"/>
              <a:t>differences are there for the requirements to mark an employee’s personal vehicle used in the performance of service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or </a:t>
            </a:r>
            <a:r>
              <a:rPr lang="en-US" sz="1400" dirty="0"/>
              <a:t>the solicitation of business? 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there are none     b.  the same as for a licensee’s vehicles except larger decals     c.  the markings do not need to be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painted </a:t>
            </a:r>
            <a:r>
              <a:rPr lang="en-US" sz="1400" dirty="0"/>
              <a:t>on or permanently decaled to the vehicle…they may be placed on magnetic signs attached to the vehicle or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  placed </a:t>
            </a:r>
            <a:r>
              <a:rPr lang="en-US" sz="1400" dirty="0"/>
              <a:t>on a window card.</a:t>
            </a:r>
          </a:p>
          <a:p>
            <a:endParaRPr lang="en-US" sz="1400" dirty="0"/>
          </a:p>
          <a:p>
            <a:pPr marL="0" lvl="0" indent="0">
              <a:buNone/>
            </a:pPr>
            <a:r>
              <a:rPr lang="en-US" sz="1400" dirty="0" smtClean="0"/>
              <a:t>          What </a:t>
            </a:r>
            <a:r>
              <a:rPr lang="en-US" sz="1400" u="sng" dirty="0"/>
              <a:t>kind of supervision</a:t>
            </a:r>
            <a:r>
              <a:rPr lang="en-US" sz="1400" dirty="0"/>
              <a:t> is required for an employee that is not registered or certified yet and is performing work or </a:t>
            </a:r>
            <a:endParaRPr lang="en-US" sz="1400" dirty="0" smtClean="0"/>
          </a:p>
          <a:p>
            <a:pPr marL="0" lvl="0" indent="0">
              <a:buNone/>
            </a:pPr>
            <a:r>
              <a:rPr lang="en-US" sz="1400" dirty="0" smtClean="0"/>
              <a:t>          soliciting </a:t>
            </a:r>
            <a:r>
              <a:rPr lang="en-US" sz="1400" dirty="0"/>
              <a:t>business?</a:t>
            </a:r>
          </a:p>
          <a:p>
            <a:pPr marL="0" indent="0">
              <a:buNone/>
            </a:pPr>
            <a:r>
              <a:rPr lang="en-US" sz="1400" dirty="0" smtClean="0"/>
              <a:t>          a</a:t>
            </a:r>
            <a:r>
              <a:rPr lang="en-US" sz="1400" dirty="0"/>
              <a:t>.  direct supervision by a certified operator     b.  direct supervision by a Registered Employee     </a:t>
            </a:r>
            <a:r>
              <a:rPr lang="en-US" sz="1400" b="1" dirty="0" smtClean="0">
                <a:solidFill>
                  <a:srgbClr val="FF0000"/>
                </a:solidFill>
              </a:rPr>
              <a:t>c</a:t>
            </a:r>
            <a:r>
              <a:rPr lang="en-US" sz="1400" b="1" dirty="0">
                <a:solidFill>
                  <a:srgbClr val="FF0000"/>
                </a:solidFill>
              </a:rPr>
              <a:t>.  constant personal 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         supervision by </a:t>
            </a:r>
            <a:r>
              <a:rPr lang="en-US" sz="1400" b="1" dirty="0">
                <a:solidFill>
                  <a:srgbClr val="FF0000"/>
                </a:solidFill>
              </a:rPr>
              <a:t>a certified operator or a Registered Employee</a:t>
            </a:r>
            <a:r>
              <a:rPr lang="en-US" sz="1400" dirty="0"/>
              <a:t>     d.  no supervision is required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73556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8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</a:t>
            </a:r>
            <a:r>
              <a:rPr lang="en-US" sz="1200" dirty="0"/>
              <a:t> </a:t>
            </a:r>
            <a:r>
              <a:rPr lang="en-US" sz="1200" dirty="0" smtClean="0"/>
              <a:t>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99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10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72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</a:t>
            </a:r>
            <a:r>
              <a:rPr lang="en-US" sz="1200" dirty="0">
                <a:solidFill>
                  <a:srgbClr val="000000"/>
                </a:solidFill>
              </a:rPr>
              <a:t>e.  </a:t>
            </a:r>
            <a:r>
              <a:rPr lang="en-US" sz="1200" dirty="0" smtClean="0">
                <a:solidFill>
                  <a:srgbClr val="000000"/>
                </a:solidFill>
              </a:rPr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40800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9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</a:t>
            </a:r>
            <a:r>
              <a:rPr lang="en-US" sz="1200" b="1" dirty="0">
                <a:solidFill>
                  <a:srgbClr val="FF0000"/>
                </a:solidFill>
              </a:rPr>
              <a:t>e.  </a:t>
            </a:r>
            <a:r>
              <a:rPr lang="en-US" sz="1200" b="1" dirty="0" smtClean="0">
                <a:solidFill>
                  <a:srgbClr val="FF0000"/>
                </a:solidFill>
              </a:rPr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40800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34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</a:t>
            </a:r>
            <a:r>
              <a:rPr lang="en-US" sz="1200" dirty="0">
                <a:solidFill>
                  <a:srgbClr val="000000"/>
                </a:solidFill>
              </a:rPr>
              <a:t>c.  $45     </a:t>
            </a:r>
            <a:r>
              <a:rPr lang="en-US" sz="1200" dirty="0"/>
              <a:t>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01538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252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</a:t>
            </a:r>
            <a:r>
              <a:rPr lang="en-US" sz="1200" b="1" dirty="0">
                <a:solidFill>
                  <a:srgbClr val="FF0000"/>
                </a:solidFill>
              </a:rPr>
              <a:t>c.  $45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01538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93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</a:t>
            </a:r>
            <a:r>
              <a:rPr lang="en-US" sz="1200" dirty="0">
                <a:solidFill>
                  <a:srgbClr val="000000"/>
                </a:solidFill>
              </a:rPr>
              <a:t>c.  70%     </a:t>
            </a:r>
            <a:r>
              <a:rPr lang="en-US" sz="1200" dirty="0"/>
              <a:t>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61585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5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</a:t>
            </a:r>
            <a:r>
              <a:rPr lang="en-US" sz="1200" b="1" dirty="0">
                <a:solidFill>
                  <a:srgbClr val="FF0000"/>
                </a:solidFill>
              </a:rPr>
              <a:t>c.  70%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61585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</a:t>
            </a:r>
            <a:r>
              <a:rPr lang="en-US" sz="1200" dirty="0">
                <a:solidFill>
                  <a:srgbClr val="000000"/>
                </a:solidFill>
              </a:rPr>
              <a:t>b.  15 workdays     </a:t>
            </a:r>
            <a:r>
              <a:rPr lang="en-US" sz="1200" dirty="0"/>
              <a:t>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23013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0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</a:t>
            </a:r>
            <a:r>
              <a:rPr lang="en-US" sz="1200" b="1" dirty="0">
                <a:solidFill>
                  <a:srgbClr val="FF0000"/>
                </a:solidFill>
              </a:rPr>
              <a:t>b.  15 workdays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23013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88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</a:t>
            </a:r>
            <a:r>
              <a:rPr lang="en-US" sz="1200" dirty="0"/>
              <a:t> </a:t>
            </a:r>
            <a:r>
              <a:rPr lang="en-US" sz="1200" dirty="0" smtClean="0"/>
              <a:t>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</a:t>
            </a:r>
            <a:r>
              <a:rPr lang="en-US" sz="1200" dirty="0">
                <a:solidFill>
                  <a:srgbClr val="000000"/>
                </a:solidFill>
              </a:rPr>
              <a:t>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23782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59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</a:t>
            </a:r>
            <a:r>
              <a:rPr lang="en-US" sz="1200" b="1" dirty="0">
                <a:solidFill>
                  <a:srgbClr val="FF0000"/>
                </a:solidFill>
              </a:rPr>
              <a:t>d.  90 days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23782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99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</a:t>
            </a:r>
            <a:r>
              <a:rPr lang="en-US" sz="1200" dirty="0">
                <a:solidFill>
                  <a:srgbClr val="000000"/>
                </a:solidFill>
              </a:rPr>
              <a:t>c.  8     </a:t>
            </a:r>
            <a:r>
              <a:rPr lang="en-US" sz="1200" dirty="0"/>
              <a:t>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03155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91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</a:t>
            </a:r>
            <a:r>
              <a:rPr lang="en-US" sz="1200" b="1" dirty="0">
                <a:solidFill>
                  <a:srgbClr val="FF0000"/>
                </a:solidFill>
              </a:rPr>
              <a:t>c.  8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03155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74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b="1" dirty="0" smtClean="0"/>
              <a:t>    </a:t>
            </a:r>
            <a:r>
              <a:rPr lang="en-US" sz="1200" dirty="0" smtClean="0"/>
              <a:t>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</a:t>
            </a:r>
            <a:r>
              <a:rPr lang="en-US" sz="1200" dirty="0">
                <a:solidFill>
                  <a:srgbClr val="000000"/>
                </a:solidFill>
              </a:rPr>
              <a:t>c.  8      </a:t>
            </a:r>
            <a:r>
              <a:rPr lang="en-US" sz="1200" dirty="0"/>
              <a:t>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6734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06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b="1" dirty="0" smtClean="0"/>
              <a:t>    </a:t>
            </a:r>
            <a:r>
              <a:rPr lang="en-US" sz="1200" dirty="0" smtClean="0"/>
              <a:t>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</a:t>
            </a:r>
            <a:r>
              <a:rPr lang="en-US" sz="1200" b="1" dirty="0">
                <a:solidFill>
                  <a:srgbClr val="FF0000"/>
                </a:solidFill>
              </a:rPr>
              <a:t>c.  8</a:t>
            </a:r>
            <a:r>
              <a:rPr lang="en-US" sz="1200" dirty="0">
                <a:solidFill>
                  <a:srgbClr val="FF0000"/>
                </a:solidFill>
              </a:rPr>
              <a:t>      </a:t>
            </a:r>
            <a:r>
              <a:rPr lang="en-US" sz="1200" dirty="0"/>
              <a:t>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3     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6734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01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b="1" dirty="0" smtClean="0"/>
              <a:t>    </a:t>
            </a:r>
            <a:r>
              <a:rPr lang="en-US" sz="1200" dirty="0" smtClean="0"/>
              <a:t>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dirty="0" smtClean="0">
                <a:solidFill>
                  <a:srgbClr val="000000"/>
                </a:solidFill>
              </a:rPr>
              <a:t> a</a:t>
            </a:r>
            <a:r>
              <a:rPr lang="en-US" sz="1200" dirty="0">
                <a:solidFill>
                  <a:srgbClr val="000000"/>
                </a:solidFill>
              </a:rPr>
              <a:t>.  3     </a:t>
            </a:r>
            <a:r>
              <a:rPr lang="en-US" sz="1200" dirty="0"/>
              <a:t>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626011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78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3"/>
            <a:ext cx="8229600" cy="602342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classroom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b="1" dirty="0" smtClean="0"/>
              <a:t>    </a:t>
            </a:r>
            <a:r>
              <a:rPr lang="en-US" sz="1200" dirty="0" smtClean="0"/>
              <a:t>      a</a:t>
            </a:r>
            <a:r>
              <a:rPr lang="en-US" sz="1200" dirty="0"/>
              <a:t>.  10     b.  20     c.  30     d.  50     e.  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field training are required before applying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    b.  20     c.  30     d.  50     e.  </a:t>
            </a:r>
            <a:r>
              <a:rPr lang="en-US" sz="1200" dirty="0" smtClean="0"/>
              <a:t>70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fee to apply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 $10 per category      c.  $45     d.  $45 per category     e.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score needed to pass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50%     b.  60%     c.  70%     d.  80%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After </a:t>
            </a:r>
            <a:r>
              <a:rPr lang="en-US" sz="1200" dirty="0"/>
              <a:t>completing the application for the Employee Registration, paying the appropriate fee, and mailing the application to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the </a:t>
            </a:r>
            <a:r>
              <a:rPr lang="en-US" sz="1200" dirty="0"/>
              <a:t>GA DOA, how long may the employee work alone, without the constant personal supervision of a Registered Employee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a Certified Operator or the ER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10 workdays     b.  15 workdays     c.  20 workdays     d.  30 workdays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after an applicant is notified that he/she has passed the Employee Registration </a:t>
            </a:r>
            <a:r>
              <a:rPr lang="en-US" sz="1200" dirty="0" smtClean="0"/>
              <a:t>exam does he</a:t>
            </a:r>
            <a:r>
              <a:rPr lang="en-US" sz="1200" dirty="0"/>
              <a:t>/she have to </a:t>
            </a:r>
            <a:r>
              <a:rPr lang="en-US" sz="1200" dirty="0" smtClean="0"/>
              <a:t>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apply </a:t>
            </a:r>
            <a:r>
              <a:rPr lang="en-US" sz="1200" dirty="0"/>
              <a:t>for and complete the requirements for Registration (pay the fee) without having to retake the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7 days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HPC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d.  10     e.  20     f.  25</a:t>
            </a:r>
          </a:p>
          <a:p>
            <a:pPr mar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WDO category?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    b.  5     c.  8      d.  10     e.  20     f.  25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training are required for reregistration in the FUM category?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b="1" dirty="0" smtClean="0">
                <a:solidFill>
                  <a:srgbClr val="FF0000"/>
                </a:solidFill>
              </a:rPr>
              <a:t> a</a:t>
            </a:r>
            <a:r>
              <a:rPr lang="en-US" sz="1200" b="1" dirty="0">
                <a:solidFill>
                  <a:srgbClr val="FF0000"/>
                </a:solidFill>
              </a:rPr>
              <a:t>.  3     </a:t>
            </a:r>
            <a:r>
              <a:rPr lang="en-US" sz="1200" dirty="0"/>
              <a:t>b.  5     c.  8      d.  10     e.  20     f.  25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626011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27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60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</a:t>
            </a:r>
            <a:r>
              <a:rPr lang="en-US" sz="1200" b="1" dirty="0">
                <a:solidFill>
                  <a:srgbClr val="FF0000"/>
                </a:solidFill>
              </a:rPr>
              <a:t>b.  March 1</a:t>
            </a:r>
            <a:r>
              <a:rPr lang="en-US" sz="1200" b="1" baseline="30000" dirty="0">
                <a:solidFill>
                  <a:srgbClr val="FF0000"/>
                </a:solidFill>
              </a:rPr>
              <a:t>st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25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</a:t>
            </a:r>
            <a:r>
              <a:rPr lang="en-US" sz="1200" dirty="0">
                <a:solidFill>
                  <a:srgbClr val="000000"/>
                </a:solidFill>
              </a:rPr>
              <a:t>b.  4 hours     </a:t>
            </a:r>
            <a:r>
              <a:rPr lang="en-US" sz="1200" dirty="0"/>
              <a:t>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7185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13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</a:t>
            </a:r>
            <a:r>
              <a:rPr lang="en-US" sz="1200" b="1" dirty="0">
                <a:solidFill>
                  <a:srgbClr val="FF0000"/>
                </a:solidFill>
              </a:rPr>
              <a:t>b.  4 hours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71859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792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</a:t>
            </a:r>
            <a:r>
              <a:rPr lang="en-US" sz="1200" dirty="0">
                <a:solidFill>
                  <a:srgbClr val="000000"/>
                </a:solidFill>
              </a:rPr>
              <a:t>e.  10 hours     </a:t>
            </a:r>
            <a:r>
              <a:rPr lang="en-US" sz="1200" dirty="0"/>
              <a:t>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57444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392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</a:t>
            </a:r>
            <a:r>
              <a:rPr lang="en-US" sz="1200" b="1" dirty="0">
                <a:solidFill>
                  <a:srgbClr val="FF0000"/>
                </a:solidFill>
              </a:rPr>
              <a:t>e.  10 hours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57444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655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</a:t>
            </a:r>
            <a:r>
              <a:rPr lang="en-US" sz="1200" dirty="0">
                <a:solidFill>
                  <a:srgbClr val="000000"/>
                </a:solidFill>
              </a:rPr>
              <a:t>c.  4 hours     </a:t>
            </a:r>
            <a:r>
              <a:rPr lang="en-US" sz="1200" dirty="0"/>
              <a:t>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48551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6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</a:t>
            </a:r>
            <a:r>
              <a:rPr lang="en-US" sz="1200" b="1" dirty="0">
                <a:solidFill>
                  <a:srgbClr val="FF0000"/>
                </a:solidFill>
              </a:rPr>
              <a:t>c.  4 hours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48551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20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</a:t>
            </a:r>
            <a:r>
              <a:rPr lang="en-US" sz="1200" dirty="0">
                <a:solidFill>
                  <a:srgbClr val="000000"/>
                </a:solidFill>
              </a:rPr>
              <a:t>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</a:t>
            </a:r>
            <a:r>
              <a:rPr lang="en-US" sz="1200" dirty="0" smtClean="0"/>
              <a:t>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35516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0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</a:t>
            </a:r>
            <a:r>
              <a:rPr lang="en-US" sz="1200" b="1" dirty="0">
                <a:solidFill>
                  <a:srgbClr val="FF0000"/>
                </a:solidFill>
              </a:rPr>
              <a:t>f.  10 hours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</a:t>
            </a:r>
            <a:r>
              <a:rPr lang="en-US" sz="1200" dirty="0" smtClean="0"/>
              <a:t>   a</a:t>
            </a:r>
            <a:r>
              <a:rPr lang="en-US" sz="1200" dirty="0"/>
              <a:t>.  1 hour     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35516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82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1572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1 hour     </a:t>
            </a:r>
            <a:r>
              <a:rPr lang="en-US" sz="1200" dirty="0"/>
              <a:t>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42497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16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1572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Before </a:t>
            </a:r>
            <a:r>
              <a:rPr lang="en-US" sz="1200" dirty="0"/>
              <a:t>what date of an odd year must an employee earn the required hours of reregistration training in order to renew his</a:t>
            </a:r>
            <a:r>
              <a:rPr lang="en-US" sz="1200" dirty="0" smtClean="0"/>
              <a:t>/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her </a:t>
            </a:r>
            <a:r>
              <a:rPr lang="en-US" sz="1200" dirty="0"/>
              <a:t>Employee Registration card?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January 1</a:t>
            </a:r>
            <a:r>
              <a:rPr lang="en-US" sz="1200" baseline="30000" dirty="0"/>
              <a:t>st</a:t>
            </a:r>
            <a:r>
              <a:rPr lang="en-US" sz="1200" dirty="0"/>
              <a:t>     b.  March 1</a:t>
            </a:r>
            <a:r>
              <a:rPr lang="en-US" sz="1200" baseline="30000" dirty="0"/>
              <a:t>st</a:t>
            </a:r>
            <a:r>
              <a:rPr lang="en-US" sz="1200" dirty="0"/>
              <a:t>     c.  May 1</a:t>
            </a:r>
            <a:r>
              <a:rPr lang="en-US" sz="1200" baseline="30000" dirty="0"/>
              <a:t>st</a:t>
            </a:r>
            <a:r>
              <a:rPr lang="en-US" sz="1200" dirty="0"/>
              <a:t>     d.  June 1</a:t>
            </a:r>
            <a:r>
              <a:rPr lang="en-US" sz="1200" baseline="30000" dirty="0"/>
              <a:t>st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3 hours     b.  4 hours     c.  5 hours     d.  8 hours     e.  10 hours     f.  15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Registered Employee?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</a:t>
            </a:r>
            <a:r>
              <a:rPr lang="en-US" sz="1200" dirty="0" smtClean="0"/>
              <a:t>hours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reregistration training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Registered Employee?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1 hour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3 hours     c.  4 hours     d.  5 hours     e.  8 hours     f.  10  hours</a:t>
            </a:r>
          </a:p>
          <a:p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42497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34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 </a:t>
            </a:r>
            <a:r>
              <a:rPr lang="en-US" sz="1200" dirty="0" smtClean="0"/>
              <a:t>         </a:t>
            </a:r>
          </a:p>
          <a:p>
            <a:pPr marL="0" indent="0">
              <a:buNone/>
            </a:pPr>
            <a:r>
              <a:rPr lang="en-US" sz="1200" dirty="0" smtClean="0"/>
              <a:t>          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dirty="0" smtClean="0"/>
              <a:t>.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35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</a:t>
            </a:r>
            <a:r>
              <a:rPr lang="en-US" sz="1200" b="1" dirty="0">
                <a:solidFill>
                  <a:srgbClr val="FF0000"/>
                </a:solidFill>
              </a:rPr>
              <a:t>d.  5 hours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 </a:t>
            </a:r>
            <a:r>
              <a:rPr lang="en-US" sz="1200" dirty="0" smtClean="0"/>
              <a:t> 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38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</a:t>
            </a:r>
            <a:r>
              <a:rPr lang="en-US" sz="1200" dirty="0">
                <a:solidFill>
                  <a:srgbClr val="000000"/>
                </a:solidFill>
              </a:rPr>
              <a:t>c.  after 30 days of employment without passing the exam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>
                <a:solidFill>
                  <a:srgbClr val="FF0000"/>
                </a:solidFill>
              </a:rPr>
              <a:t>    </a:t>
            </a:r>
            <a:r>
              <a:rPr lang="en-US" sz="1200" dirty="0" smtClean="0">
                <a:solidFill>
                  <a:srgbClr val="FF0000"/>
                </a:solidFill>
              </a:rPr>
              <a:t>       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rgbClr val="FF0000"/>
                </a:solidFill>
              </a:rPr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6978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50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</a:t>
            </a:r>
            <a:r>
              <a:rPr lang="en-US" sz="1200" b="1" dirty="0">
                <a:solidFill>
                  <a:srgbClr val="FF0000"/>
                </a:solidFill>
              </a:rPr>
              <a:t>c.  after 30 days of employment without passing the exam </a:t>
            </a:r>
            <a:r>
              <a:rPr lang="en-US" sz="1200" dirty="0">
                <a:solidFill>
                  <a:srgbClr val="FF0000"/>
                </a:solidFill>
              </a:rPr>
              <a:t>    </a:t>
            </a:r>
            <a:r>
              <a:rPr lang="en-US" sz="1200" dirty="0" smtClean="0">
                <a:solidFill>
                  <a:srgbClr val="FF0000"/>
                </a:solidFill>
              </a:rPr>
              <a:t>       </a:t>
            </a:r>
          </a:p>
          <a:p>
            <a:pPr marL="0" indent="0">
              <a:buNone/>
            </a:pPr>
            <a:r>
              <a:rPr lang="en-US" sz="1200" dirty="0" smtClean="0">
                <a:solidFill>
                  <a:srgbClr val="FF0000"/>
                </a:solidFill>
              </a:rPr>
              <a:t>          </a:t>
            </a:r>
            <a:r>
              <a:rPr lang="en-US" sz="1200" dirty="0" smtClean="0"/>
              <a:t>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6978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60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 </a:t>
            </a:r>
            <a:r>
              <a:rPr lang="en-US" sz="1200" dirty="0" smtClean="0"/>
              <a:t> 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</a:t>
            </a:r>
            <a:r>
              <a:rPr lang="en-US" sz="1200" dirty="0">
                <a:solidFill>
                  <a:srgbClr val="000000"/>
                </a:solidFill>
              </a:rPr>
              <a:t>c.  $45     </a:t>
            </a:r>
            <a:r>
              <a:rPr lang="en-US" sz="1200" dirty="0"/>
              <a:t>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79531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32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 </a:t>
            </a:r>
            <a:r>
              <a:rPr lang="en-US" sz="1200" dirty="0" smtClean="0"/>
              <a:t> 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</a:t>
            </a:r>
            <a:r>
              <a:rPr lang="en-US" sz="1200" b="1" dirty="0">
                <a:solidFill>
                  <a:srgbClr val="FF0000"/>
                </a:solidFill>
              </a:rPr>
              <a:t>c.  $45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79531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73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 </a:t>
            </a:r>
            <a:r>
              <a:rPr lang="en-US" sz="1200" dirty="0" smtClean="0"/>
              <a:t>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</a:t>
            </a:r>
            <a:r>
              <a:rPr lang="en-US" sz="1200" dirty="0">
                <a:solidFill>
                  <a:srgbClr val="000000"/>
                </a:solidFill>
              </a:rPr>
              <a:t> b.  $20     </a:t>
            </a:r>
            <a:r>
              <a:rPr lang="en-US" sz="1200" dirty="0"/>
              <a:t>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45100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0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 </a:t>
            </a:r>
            <a:r>
              <a:rPr lang="en-US" sz="1200" dirty="0" smtClean="0"/>
              <a:t>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</a:t>
            </a:r>
            <a:r>
              <a:rPr lang="en-US" sz="1200" b="1" dirty="0">
                <a:solidFill>
                  <a:srgbClr val="FF0000"/>
                </a:solidFill>
              </a:rPr>
              <a:t>b.  $20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45100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1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 </a:t>
            </a:r>
            <a:r>
              <a:rPr lang="en-US" sz="1200" dirty="0" smtClean="0"/>
              <a:t>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</a:t>
            </a:r>
            <a:r>
              <a:rPr lang="en-US" sz="1200" dirty="0">
                <a:solidFill>
                  <a:srgbClr val="000000"/>
                </a:solidFill>
              </a:rPr>
              <a:t>b.  for at least 2 years     </a:t>
            </a:r>
            <a:r>
              <a:rPr lang="en-US" sz="1200" dirty="0"/>
              <a:t>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33445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44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 </a:t>
            </a:r>
            <a:r>
              <a:rPr lang="en-US" sz="1200" dirty="0" smtClean="0"/>
              <a:t>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 </a:t>
            </a:r>
            <a:r>
              <a:rPr lang="en-US" sz="1200" dirty="0" smtClean="0"/>
              <a:t>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</a:t>
            </a:r>
            <a:r>
              <a:rPr lang="en-US" sz="1200" b="1" dirty="0">
                <a:solidFill>
                  <a:srgbClr val="FF0000"/>
                </a:solidFill>
              </a:rPr>
              <a:t>b.  for at least 2 years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33445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48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</a:t>
            </a:r>
            <a:r>
              <a:rPr lang="en-US" sz="1200" dirty="0" smtClean="0"/>
              <a:t>  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</a:t>
            </a:r>
            <a:r>
              <a:rPr lang="en-US" sz="1200" dirty="0" smtClean="0"/>
              <a:t> 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21791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14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computer-based training may be accumulated towards the total of approved recertification </a:t>
            </a:r>
            <a:r>
              <a:rPr lang="en-US" sz="1200" dirty="0" smtClean="0"/>
              <a:t>training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hours </a:t>
            </a:r>
            <a:r>
              <a:rPr lang="en-US" sz="1200" dirty="0"/>
              <a:t>required for the FUM category of a Certified Operator</a:t>
            </a:r>
            <a:r>
              <a:rPr lang="en-US" sz="1200" dirty="0" smtClean="0"/>
              <a:t>?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1 hour     b.  3 hours     c.  4 hours     d.  5 hours     e.  8 hours     f.  10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When </a:t>
            </a:r>
            <a:r>
              <a:rPr lang="en-US" sz="1200" dirty="0"/>
              <a:t>must a Licensee notify the GA DOA that they have an employee involved in the solicitation or performance of pest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control </a:t>
            </a:r>
            <a:r>
              <a:rPr lang="en-US" sz="1200" dirty="0"/>
              <a:t>work who has failed to become Registered?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after failing the test     b. after failing the test 3 times     c.  after 30 days of employment without passing the exam    </a:t>
            </a:r>
            <a:r>
              <a:rPr lang="en-US" sz="1200" dirty="0" smtClean="0"/>
              <a:t>         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d</a:t>
            </a:r>
            <a:r>
              <a:rPr lang="en-US" sz="1200" dirty="0"/>
              <a:t>. </a:t>
            </a:r>
            <a:r>
              <a:rPr lang="en-US" sz="1200" dirty="0" smtClean="0"/>
              <a:t> after </a:t>
            </a:r>
            <a:r>
              <a:rPr lang="en-US" sz="1200" dirty="0"/>
              <a:t>90 days of employment without passing the exam.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much is the application fee to take the Employee Registration exam?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$10 per category     c.  $45     d.  $45 per category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renewal fee for an Employee Registration card when the application for renewal is not received by the due date,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but </a:t>
            </a:r>
            <a:r>
              <a:rPr lang="en-US" sz="1200" dirty="0"/>
              <a:t>it is paid for within 90 days of the due date?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$10     b.  $20     c.  $50     d.  $100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long after the application of a pesticide are you required to keep a pesticide use record for that pest control (HPC)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application?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for at least 1 year     b.  for at least 2 years     c.  for at least 5 years     d.  for the life of the contract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Name </a:t>
            </a:r>
            <a:r>
              <a:rPr lang="en-US" sz="1200" dirty="0"/>
              <a:t>14 pieces of information that are required on pesticide use records.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Customer </a:t>
            </a:r>
            <a:r>
              <a:rPr lang="en-US" sz="1200" b="1" dirty="0">
                <a:solidFill>
                  <a:srgbClr val="FF0000"/>
                </a:solidFill>
              </a:rPr>
              <a:t>Name, Address of the property treated,  Name &amp; telephone # of company,  Name of Applicator  &amp; certification 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or </a:t>
            </a:r>
            <a:r>
              <a:rPr lang="en-US" sz="1200" b="1" dirty="0">
                <a:solidFill>
                  <a:srgbClr val="FF0000"/>
                </a:solidFill>
              </a:rPr>
              <a:t>registration #, Specific areas treated,  Brand name of the pesticide product or system applied/installed,  Amount of 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pesticide </a:t>
            </a:r>
            <a:r>
              <a:rPr lang="en-US" sz="1200" b="1" dirty="0">
                <a:solidFill>
                  <a:srgbClr val="FF0000"/>
                </a:solidFill>
              </a:rPr>
              <a:t>or other material applied, Concentration of pesticide or other material applied, Method of application, Target 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pest</a:t>
            </a:r>
            <a:r>
              <a:rPr lang="en-US" sz="1200" b="1" dirty="0">
                <a:solidFill>
                  <a:srgbClr val="FF0000"/>
                </a:solidFill>
              </a:rPr>
              <a:t>, Application date,  Post application precautions, Start and Completion times (AM &amp; PM) for non-residential 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structures</a:t>
            </a:r>
            <a:r>
              <a:rPr lang="en-US" sz="1200" b="1" dirty="0">
                <a:solidFill>
                  <a:srgbClr val="FF0000"/>
                </a:solidFill>
              </a:rPr>
              <a:t>. 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21791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76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en-US" sz="1200" b="1" dirty="0" smtClean="0"/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b="1" dirty="0" smtClean="0"/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b="1" dirty="0" smtClean="0"/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1200" b="1" dirty="0"/>
              <a:t> </a:t>
            </a: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indent="0">
              <a:buNone/>
            </a:pPr>
            <a:r>
              <a:rPr lang="en-US" sz="1200" dirty="0" smtClean="0"/>
              <a:t> 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</a:t>
            </a:r>
            <a:r>
              <a:rPr lang="en-US" sz="1200" dirty="0" smtClean="0"/>
              <a:t>residential structure</a:t>
            </a:r>
            <a:r>
              <a:rPr lang="en-US" sz="1200" dirty="0"/>
              <a:t>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b.  from 8” to 12”     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35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      The Licensee shall provide a written and/or an electronic pesticide use record to the</a:t>
            </a:r>
          </a:p>
          <a:p>
            <a:pPr marL="0" lv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              resident or custodian of the property. If an electronic record is provided, the property </a:t>
            </a:r>
            <a:endParaRPr lang="en-US" sz="1200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              owner or custodian of the property must complete the electronic communication </a:t>
            </a:r>
            <a:r>
              <a:rPr lang="en-US" sz="1200" dirty="0" smtClean="0">
                <a:solidFill>
                  <a:srgbClr val="FF0000"/>
                </a:solidFill>
              </a:rPr>
              <a:t>  </a:t>
            </a:r>
          </a:p>
          <a:p>
            <a:pPr marL="0" lv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              acknowledgement form. The form must be maintained either for as long as the contract </a:t>
            </a:r>
            <a:r>
              <a:rPr lang="en-US" sz="1200" dirty="0" smtClean="0">
                <a:solidFill>
                  <a:srgbClr val="FF0000"/>
                </a:solidFill>
              </a:rPr>
              <a:t>          </a:t>
            </a:r>
          </a:p>
          <a:p>
            <a:pPr marL="0" lv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              remains in effect or for two (2) years past the expiration of the contract.</a:t>
            </a: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indent="0">
              <a:buNone/>
            </a:pPr>
            <a:r>
              <a:rPr lang="en-US" sz="1200" dirty="0" smtClean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</a:t>
            </a:r>
            <a:r>
              <a:rPr lang="en-US" sz="1200" dirty="0" smtClean="0"/>
              <a:t>residential structure</a:t>
            </a:r>
            <a:r>
              <a:rPr lang="en-US" sz="1200" dirty="0"/>
              <a:t>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b.  from 8” to 12”     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78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b="1" dirty="0" smtClean="0"/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dirty="0" smtClean="0"/>
          </a:p>
          <a:p>
            <a:pPr marL="0" lvl="0" indent="0">
              <a:buNone/>
            </a:pPr>
            <a:endParaRPr lang="en-US" sz="1200" dirty="0" smtClean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lvl="0" indent="0">
              <a:buNone/>
            </a:pPr>
            <a:r>
              <a:rPr lang="en-US" sz="1200" dirty="0" smtClean="0"/>
              <a:t>                        </a:t>
            </a:r>
          </a:p>
          <a:p>
            <a:pPr marL="0" lv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</a:t>
            </a:r>
            <a:r>
              <a:rPr lang="en-US" sz="1200" dirty="0" smtClean="0"/>
              <a:t>residential structure</a:t>
            </a:r>
            <a:r>
              <a:rPr lang="en-US" sz="1200" dirty="0"/>
              <a:t>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</a:t>
            </a:r>
            <a:r>
              <a:rPr lang="en-US" sz="1200" b="1" dirty="0"/>
              <a:t>  </a:t>
            </a:r>
            <a:r>
              <a:rPr lang="en-US" sz="1200" dirty="0"/>
              <a:t>b.  from 8” to 12”     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57200" y="276741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16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b="1" dirty="0" smtClean="0"/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dirty="0" smtClean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lvl="0" indent="0">
              <a:buNone/>
            </a:pPr>
            <a:r>
              <a:rPr lang="en-US" sz="1200" dirty="0" smtClean="0"/>
              <a:t>                        </a:t>
            </a:r>
            <a:endParaRPr lang="en-US" sz="1200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              a</a:t>
            </a:r>
            <a:r>
              <a:rPr lang="en-US" sz="1200" dirty="0" smtClean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spill control kit that contains the amount of absorbent material that would contain the </a:t>
            </a:r>
          </a:p>
          <a:p>
            <a:pPr marL="0" lv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              largest amount of pesticides that could spill from that vehicle.</a:t>
            </a: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</a:t>
            </a:r>
            <a:r>
              <a:rPr lang="en-US" sz="1200" dirty="0" smtClean="0"/>
              <a:t>residential structure</a:t>
            </a:r>
            <a:r>
              <a:rPr lang="en-US" sz="1200" dirty="0"/>
              <a:t>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b.  from 8” to 12”     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57200" y="277700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08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b="1" dirty="0" smtClean="0"/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dirty="0" smtClean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lvl="0" indent="0">
              <a:buNone/>
            </a:pPr>
            <a:r>
              <a:rPr lang="en-US" sz="1200" dirty="0" smtClean="0"/>
              <a:t>                        </a:t>
            </a:r>
          </a:p>
          <a:p>
            <a:pPr marL="0" lv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</a:t>
            </a:r>
            <a:r>
              <a:rPr lang="en-US" sz="1200" dirty="0" smtClean="0"/>
              <a:t>residential structure</a:t>
            </a:r>
            <a:r>
              <a:rPr lang="en-US" sz="1200" dirty="0"/>
              <a:t>?</a:t>
            </a:r>
          </a:p>
          <a:p>
            <a:pPr marL="0" indent="0">
              <a:buNone/>
            </a:pPr>
            <a:r>
              <a:rPr lang="en-US" sz="1200" b="1" dirty="0" smtClean="0"/>
              <a:t>           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b.  from 8” to 12”     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57200" y="38872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0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b="1" dirty="0" smtClean="0"/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dirty="0" smtClean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lvl="0" indent="0">
              <a:buNone/>
            </a:pPr>
            <a:r>
              <a:rPr lang="en-US" sz="1200" dirty="0" smtClean="0"/>
              <a:t>                        </a:t>
            </a:r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</a:t>
            </a:r>
            <a:r>
              <a:rPr lang="en-US" sz="1200" dirty="0" smtClean="0"/>
              <a:t>residential structure</a:t>
            </a:r>
            <a:r>
              <a:rPr lang="en-US" sz="1200" dirty="0"/>
              <a:t>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You must post the required posting sign at the point/s of entrance to the property when you apply pesticides other than </a:t>
            </a:r>
          </a:p>
          <a:p>
            <a:pPr mar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baits in tamper-proof container greater than 10’ from the structure being treated</a:t>
            </a:r>
            <a:r>
              <a:rPr lang="en-US" sz="1200" b="1" dirty="0" smtClean="0"/>
              <a:t>.</a:t>
            </a: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b.  from 8” to 12”     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395751" y="3931407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0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b="1" dirty="0" smtClean="0"/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lvl="0" indent="0">
              <a:buNone/>
            </a:pPr>
            <a:r>
              <a:rPr lang="en-US" sz="1200" dirty="0" smtClean="0"/>
              <a:t>                        </a:t>
            </a:r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</a:t>
            </a:r>
            <a:r>
              <a:rPr lang="en-US" sz="1200" dirty="0" smtClean="0"/>
              <a:t>residential structure</a:t>
            </a:r>
            <a:r>
              <a:rPr lang="en-US" sz="1200" dirty="0"/>
              <a:t>?</a:t>
            </a:r>
          </a:p>
          <a:p>
            <a:pPr marL="0" indent="0">
              <a:buNone/>
            </a:pPr>
            <a:r>
              <a:rPr lang="en-US" sz="1200" b="1" dirty="0" smtClean="0"/>
              <a:t>           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b.  from 8” to 12”     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57200" y="5420465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0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b="1" dirty="0" smtClean="0"/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lvl="0" indent="0">
              <a:buNone/>
            </a:pPr>
            <a:r>
              <a:rPr lang="en-US" sz="1200" dirty="0" smtClean="0"/>
              <a:t>                        </a:t>
            </a:r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</a:t>
            </a:r>
            <a:r>
              <a:rPr lang="en-US" sz="1200" dirty="0" smtClean="0"/>
              <a:t>residential structure</a:t>
            </a:r>
            <a:r>
              <a:rPr lang="en-US" sz="1200" dirty="0"/>
              <a:t>?</a:t>
            </a:r>
          </a:p>
          <a:p>
            <a:pPr marL="0" indent="0">
              <a:buNone/>
            </a:pPr>
            <a:r>
              <a:rPr lang="en-US" sz="1200" b="1" dirty="0" smtClean="0"/>
              <a:t>           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</a:t>
            </a:r>
          </a:p>
          <a:p>
            <a:pPr marL="0" lvl="0" indent="0">
              <a:buNone/>
            </a:pP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</a:t>
            </a:r>
            <a:r>
              <a:rPr lang="en-US" sz="1200" b="1" dirty="0">
                <a:solidFill>
                  <a:srgbClr val="FF0000"/>
                </a:solidFill>
              </a:rPr>
              <a:t>b.  4” x 5”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b.  from 8” to 12”     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57200" y="542046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20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b="1" dirty="0" smtClean="0"/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lvl="0" indent="0">
              <a:buNone/>
            </a:pPr>
            <a:r>
              <a:rPr lang="en-US" sz="1200" dirty="0" smtClean="0"/>
              <a:t>                        </a:t>
            </a:r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structure?</a:t>
            </a:r>
          </a:p>
          <a:p>
            <a:pPr marL="0" indent="0">
              <a:buNone/>
            </a:pPr>
            <a:r>
              <a:rPr lang="en-US" sz="1200" b="1" dirty="0" smtClean="0"/>
              <a:t>           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</a:t>
            </a:r>
            <a:r>
              <a:rPr lang="en-US" sz="1200" dirty="0">
                <a:solidFill>
                  <a:srgbClr val="000000"/>
                </a:solidFill>
              </a:rPr>
              <a:t>b.  from 8” to 12”     </a:t>
            </a:r>
            <a:r>
              <a:rPr lang="en-US" sz="1200" dirty="0"/>
              <a:t>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8336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80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 In </a:t>
            </a:r>
            <a:r>
              <a:rPr lang="en-US" sz="1200" dirty="0"/>
              <a:t>lieu of leaving a pesticide use record with the customer, the Licensee may provide an electronic pesticide use record. 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What </a:t>
            </a:r>
            <a:r>
              <a:rPr lang="en-US" sz="1200" dirty="0"/>
              <a:t>requirements are there for electronic pesticide use </a:t>
            </a:r>
            <a:r>
              <a:rPr lang="en-US" sz="1200" dirty="0" smtClean="0"/>
              <a:t>records?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en-US" sz="1200" b="1" dirty="0" smtClean="0"/>
              <a:t>                        </a:t>
            </a:r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b="1" dirty="0" smtClean="0"/>
          </a:p>
          <a:p>
            <a:pPr marL="0" lvl="0" indent="0">
              <a:buNone/>
            </a:pPr>
            <a:endParaRPr lang="en-US" sz="1200" b="1" dirty="0"/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service vehicles must </a:t>
            </a:r>
            <a:r>
              <a:rPr lang="en-US" sz="1200" dirty="0" smtClean="0"/>
              <a:t>contain: </a:t>
            </a:r>
          </a:p>
          <a:p>
            <a:pPr marL="0" lvl="0" indent="0">
              <a:buNone/>
            </a:pPr>
            <a:r>
              <a:rPr lang="en-US" sz="1200" dirty="0" smtClean="0"/>
              <a:t>                        </a:t>
            </a:r>
          </a:p>
          <a:p>
            <a:pPr marL="0" lvl="0" indent="0"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and when are you required to use a Posting Sign when you apply pesticides at a structure?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At </a:t>
            </a:r>
            <a:r>
              <a:rPr lang="en-US" sz="1200" dirty="0"/>
              <a:t>least what size (___” x ____”) sign must be used in posting?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2” x 5”     b.  4” x 5”     c.  5” x 8”     d.  5” x 10”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far above the ground must the bottom edge of the Posting Sign be?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12”     </a:t>
            </a:r>
            <a:r>
              <a:rPr lang="en-US" sz="1200" b="1" dirty="0">
                <a:solidFill>
                  <a:srgbClr val="FF0000"/>
                </a:solidFill>
              </a:rPr>
              <a:t>b.  from 8” to 12”     </a:t>
            </a:r>
            <a:r>
              <a:rPr lang="en-US" sz="1200" dirty="0"/>
              <a:t>c.  from 12” to 24”     d.  from 24” to 36”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8336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7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13883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1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</a:t>
            </a:r>
            <a:r>
              <a:rPr lang="en-US" sz="1200" b="1" dirty="0">
                <a:solidFill>
                  <a:srgbClr val="FF0000"/>
                </a:solidFill>
              </a:rPr>
              <a:t>b.  NO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– you also would need to treat the foundation wall or inside the </a:t>
            </a:r>
            <a:r>
              <a:rPr lang="en-US" sz="1200" b="1" dirty="0" smtClean="0">
                <a:solidFill>
                  <a:srgbClr val="FF0000"/>
                </a:solidFill>
              </a:rPr>
              <a:t>structure, otherwise you would need and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              Lawn and Ornamental license.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dirty="0" smtClean="0"/>
              <a:t> 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14573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17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20864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796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The </a:t>
            </a:r>
            <a:r>
              <a:rPr lang="en-US" sz="1200" b="1" dirty="0">
                <a:solidFill>
                  <a:srgbClr val="FF0000"/>
                </a:solidFill>
              </a:rPr>
              <a:t>brand name of the pesticide and the EPA Registration number of the product that is contained in the Service 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Container</a:t>
            </a:r>
            <a:r>
              <a:rPr lang="en-US" sz="1200" b="1" dirty="0">
                <a:solidFill>
                  <a:srgbClr val="FF0000"/>
                </a:solidFill>
              </a:rPr>
              <a:t>.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20864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1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the applicator must have a label in his/her possession     </a:t>
            </a:r>
            <a:r>
              <a:rPr lang="en-US" sz="1200" dirty="0"/>
              <a:t>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31296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26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the applicator must have a label in his/her possession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31296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2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</a:t>
            </a:r>
            <a:r>
              <a:rPr lang="en-US" sz="1200" dirty="0">
                <a:solidFill>
                  <a:srgbClr val="000000"/>
                </a:solidFill>
              </a:rPr>
              <a:t>c.  every 5 years     </a:t>
            </a:r>
            <a:r>
              <a:rPr lang="en-US" sz="1200" dirty="0"/>
              <a:t>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4241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76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</a:t>
            </a:r>
            <a:r>
              <a:rPr lang="en-US" sz="1200" b="1" dirty="0">
                <a:solidFill>
                  <a:srgbClr val="FF0000"/>
                </a:solidFill>
              </a:rPr>
              <a:t>c.  every 5 years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4241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62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</a:t>
            </a:r>
            <a:r>
              <a:rPr lang="en-US" sz="1200" dirty="0">
                <a:solidFill>
                  <a:srgbClr val="000000"/>
                </a:solidFill>
              </a:rPr>
              <a:t>e.  25 hours     </a:t>
            </a:r>
            <a:r>
              <a:rPr lang="en-US" sz="1200" dirty="0"/>
              <a:t>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08677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12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</a:t>
            </a:r>
            <a:r>
              <a:rPr lang="en-US" sz="1200" b="1" dirty="0">
                <a:solidFill>
                  <a:srgbClr val="FF0000"/>
                </a:solidFill>
              </a:rPr>
              <a:t>e.  25 hours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08677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95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b="1" dirty="0" smtClean="0"/>
              <a:t> </a:t>
            </a:r>
            <a:r>
              <a:rPr lang="en-US" sz="1200" dirty="0" smtClean="0"/>
              <a:t> </a:t>
            </a: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</a:t>
            </a:r>
            <a:r>
              <a:rPr lang="en-US" sz="1200" dirty="0" smtClean="0"/>
              <a:t>  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>
                <a:solidFill>
                  <a:srgbClr val="000000"/>
                </a:solidFill>
              </a:rPr>
              <a:t>e.  25 hours     </a:t>
            </a:r>
            <a:r>
              <a:rPr lang="en-US" sz="1200" dirty="0"/>
              <a:t>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531207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93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477"/>
            <a:ext cx="8229600" cy="60415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If </a:t>
            </a:r>
            <a:r>
              <a:rPr lang="en-US" sz="1200" dirty="0"/>
              <a:t>a customer called you to treat a Fire ant nest in the back yard that was &gt;10 feet from the structure, could you post the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Posting </a:t>
            </a:r>
            <a:r>
              <a:rPr lang="en-US" sz="1200" dirty="0"/>
              <a:t>Sign and legally make that application (only apply a pesticide to that Fire ant nest) if you were licensed in the HPC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category</a:t>
            </a:r>
            <a:r>
              <a:rPr lang="en-US" sz="1200" dirty="0"/>
              <a:t>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b="1" dirty="0" smtClean="0"/>
              <a:t> </a:t>
            </a:r>
            <a:r>
              <a:rPr lang="en-US" sz="1200" dirty="0" smtClean="0"/>
              <a:t> </a:t>
            </a: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2 things are required to be listed on a service container used for the transportation or temporary storage of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 </a:t>
            </a:r>
            <a:r>
              <a:rPr lang="en-US" sz="1200" dirty="0"/>
              <a:t>that is not contained in a manufacture labeled container?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else is required by the Rules when a service container is used to store pesticides?</a:t>
            </a:r>
          </a:p>
          <a:p>
            <a:pPr marL="0" indent="0">
              <a:buNone/>
            </a:pPr>
            <a:r>
              <a:rPr lang="en-US" sz="1200" b="1" dirty="0" smtClean="0"/>
              <a:t>        </a:t>
            </a:r>
            <a:r>
              <a:rPr lang="en-US" sz="1200" dirty="0" smtClean="0"/>
              <a:t>  a</a:t>
            </a:r>
            <a:r>
              <a:rPr lang="en-US" sz="1200" dirty="0"/>
              <a:t>.  the applicator must have a label in his/her possession     b.  the applicator must have a label and an MSDS in his/her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possession     </a:t>
            </a:r>
            <a:r>
              <a:rPr lang="en-US" sz="1200" dirty="0"/>
              <a:t>c.  a certified operator must be present when that product is applied     d.  nothing else is required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often are certified operators required to accumulate the required # of approved recertification training hours?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annually     b.  biannually     c.  every 5 years     d.  every 10 years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HPC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WDO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 hours     d.  20 hours    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e.  25 hours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531207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010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Is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dirty="0" smtClean="0"/>
              <a:t>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17425" y="8420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8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</a:t>
            </a:r>
            <a:r>
              <a:rPr lang="en-US" sz="1200" b="1" dirty="0">
                <a:solidFill>
                  <a:srgbClr val="FF0000"/>
                </a:solidFill>
              </a:rPr>
              <a:t>b.  12 hours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3514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6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</a:t>
            </a:r>
            <a:r>
              <a:rPr lang="en-US" sz="1200" dirty="0">
                <a:solidFill>
                  <a:srgbClr val="000000"/>
                </a:solidFill>
              </a:rPr>
              <a:t>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49083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12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</a:t>
            </a:r>
            <a:r>
              <a:rPr lang="en-US" sz="1200" b="1" dirty="0">
                <a:solidFill>
                  <a:srgbClr val="FF0000"/>
                </a:solidFill>
              </a:rPr>
              <a:t>d.  90 days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49083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86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36738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15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b="1" dirty="0" smtClean="0">
                <a:solidFill>
                  <a:srgbClr val="FF0000"/>
                </a:solidFill>
              </a:rPr>
              <a:t> It </a:t>
            </a:r>
            <a:r>
              <a:rPr lang="en-US" sz="1200" b="1" dirty="0">
                <a:solidFill>
                  <a:srgbClr val="FF0000"/>
                </a:solidFill>
              </a:rPr>
              <a:t>is located on the Certified Operator’s Profile on-line at the GA DOA website.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36738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51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</a:t>
            </a:r>
            <a:r>
              <a:rPr lang="en-US" sz="1200" dirty="0">
                <a:solidFill>
                  <a:srgbClr val="000000"/>
                </a:solidFill>
              </a:rPr>
              <a:t>b.  NO </a:t>
            </a:r>
            <a:endParaRPr lang="en-US" sz="12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57200" y="302307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45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</a:t>
            </a:r>
            <a:r>
              <a:rPr lang="en-US" sz="1200" b="1" dirty="0">
                <a:solidFill>
                  <a:srgbClr val="FF0000"/>
                </a:solidFill>
              </a:rPr>
              <a:t>b.  </a:t>
            </a:r>
            <a:r>
              <a:rPr lang="en-US" sz="1200" b="1" dirty="0" smtClean="0">
                <a:solidFill>
                  <a:srgbClr val="FF0000"/>
                </a:solidFill>
              </a:rPr>
              <a:t>NO, not unless </a:t>
            </a:r>
            <a:r>
              <a:rPr lang="en-US" sz="1200" b="1" dirty="0">
                <a:solidFill>
                  <a:srgbClr val="FF0000"/>
                </a:solidFill>
              </a:rPr>
              <a:t>it advertises it is bonded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57200" y="302307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19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</a:t>
            </a:r>
            <a:r>
              <a:rPr lang="en-US" sz="1200" dirty="0">
                <a:solidFill>
                  <a:srgbClr val="000000"/>
                </a:solidFill>
              </a:rPr>
              <a:t> b. a misdemeanor     </a:t>
            </a:r>
            <a:r>
              <a:rPr lang="en-US" sz="1200" dirty="0"/>
              <a:t>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65806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05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</a:t>
            </a:r>
            <a:r>
              <a:rPr lang="en-US" sz="1200" b="1" dirty="0">
                <a:solidFill>
                  <a:srgbClr val="FF0000"/>
                </a:solidFill>
              </a:rPr>
              <a:t>b. a misdemeanor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65806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73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</a:t>
            </a:r>
            <a:r>
              <a:rPr lang="en-US" sz="1200" b="1" dirty="0" smtClean="0">
                <a:solidFill>
                  <a:srgbClr val="FF0000"/>
                </a:solidFill>
              </a:rPr>
              <a:t>   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7692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47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hours of approved recertification training are required for the FUM category of a certified operator?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8 hours     b.  12 hours     c.  15 hours     d.  20 hours     e.  25 hours     f.  30 hours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How </a:t>
            </a:r>
            <a:r>
              <a:rPr lang="en-US" sz="1200" dirty="0"/>
              <a:t>many days prior to the expiration date of the operator certification are all credible recertification training hours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required </a:t>
            </a:r>
            <a:r>
              <a:rPr lang="en-US" sz="1200" dirty="0"/>
              <a:t>to be completed?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0 – they are due on their anniversary date     b.  30 days     c.  60 days     d.  90 days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Where </a:t>
            </a:r>
            <a:r>
              <a:rPr lang="en-US" sz="1200" dirty="0"/>
              <a:t>is the due date listed by which each certified operator must accumulate the required # of recertification hours?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</a:t>
            </a:r>
            <a:r>
              <a:rPr lang="en-US" sz="1200" dirty="0"/>
              <a:t>I</a:t>
            </a:r>
            <a:r>
              <a:rPr lang="en-US" sz="1200" dirty="0" smtClean="0"/>
              <a:t>s </a:t>
            </a:r>
            <a:r>
              <a:rPr lang="en-US" sz="1200" dirty="0"/>
              <a:t>a company required to have a bond?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Any </a:t>
            </a:r>
            <a:r>
              <a:rPr lang="en-US" sz="1200" dirty="0"/>
              <a:t>person who shall violate any provision of the Act or any Rule promulgated thereunder or who shall interfere with or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obstruct </a:t>
            </a:r>
            <a:r>
              <a:rPr lang="en-US" sz="1200" dirty="0"/>
              <a:t>any employee of the Enforcement Agency in the discharge of his duties, shall, upon conviction thereof, be guilty of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________________________</a:t>
            </a:r>
            <a:r>
              <a:rPr lang="en-US" sz="1200" dirty="0"/>
              <a:t>.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stupidity     b. a misdemeanor     c.  a felony     d.  fraud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two requirements are there for a Household Pest Control contract that the GA DOA would normally inspect your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contracts </a:t>
            </a:r>
            <a:r>
              <a:rPr lang="en-US" sz="1200" dirty="0"/>
              <a:t>for?</a:t>
            </a:r>
          </a:p>
          <a:p>
            <a:pPr marL="0" indent="0">
              <a:buNone/>
            </a:pPr>
            <a:r>
              <a:rPr lang="en-US" sz="1200" b="1" dirty="0" smtClean="0"/>
              <a:t>       </a:t>
            </a:r>
            <a:r>
              <a:rPr lang="en-US" sz="1200" b="1" dirty="0" smtClean="0">
                <a:solidFill>
                  <a:srgbClr val="FF0000"/>
                </a:solidFill>
              </a:rPr>
              <a:t>  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1</a:t>
            </a:r>
            <a:r>
              <a:rPr lang="en-US" sz="1200" b="1" dirty="0">
                <a:solidFill>
                  <a:srgbClr val="FF0000"/>
                </a:solidFill>
              </a:rPr>
              <a:t>.  the 3 day right of cancellation statement 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          2</a:t>
            </a:r>
            <a:r>
              <a:rPr lang="en-US" sz="1200" b="1" dirty="0">
                <a:solidFill>
                  <a:srgbClr val="FF0000"/>
                </a:solidFill>
              </a:rPr>
              <a:t>.  the required statement regarding the PCO insurance requirement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7692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52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420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57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</a:t>
            </a:r>
            <a:r>
              <a:rPr lang="en-US" sz="1200" b="1" dirty="0">
                <a:solidFill>
                  <a:srgbClr val="FF0000"/>
                </a:solidFill>
              </a:rPr>
              <a:t>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84204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93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a.  YES     b</a:t>
            </a:r>
            <a:r>
              <a:rPr lang="en-US" sz="1200" dirty="0"/>
              <a:t>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6978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62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     </a:t>
            </a:r>
            <a:r>
              <a:rPr lang="en-US" sz="1200" dirty="0"/>
              <a:t>b.  </a:t>
            </a:r>
            <a:r>
              <a:rPr lang="en-US" sz="1200" dirty="0" smtClean="0"/>
              <a:t>NO  </a:t>
            </a:r>
            <a:r>
              <a:rPr lang="en-US" sz="1200" b="1" dirty="0" smtClean="0">
                <a:solidFill>
                  <a:srgbClr val="FF0000"/>
                </a:solidFill>
              </a:rPr>
              <a:t>- But,</a:t>
            </a:r>
            <a:r>
              <a:rPr lang="en-US" sz="1200" dirty="0"/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there is one exception.  These </a:t>
            </a:r>
            <a:r>
              <a:rPr lang="en-US" sz="1200" b="1" dirty="0">
                <a:solidFill>
                  <a:srgbClr val="FF0000"/>
                </a:solidFill>
              </a:rPr>
              <a:t>products may be applied to any open area or </a:t>
            </a:r>
            <a:r>
              <a:rPr lang="en-US" sz="1200" b="1" dirty="0" smtClean="0">
                <a:solidFill>
                  <a:srgbClr val="FF0000"/>
                </a:solidFill>
              </a:rPr>
              <a:t>multi-purpose </a:t>
            </a:r>
            <a:r>
              <a:rPr lang="en-US" sz="1200" b="1" dirty="0">
                <a:solidFill>
                  <a:srgbClr val="FF0000"/>
                </a:solidFill>
              </a:rPr>
              <a:t>room if </a:t>
            </a:r>
            <a:r>
              <a:rPr lang="en-US" sz="1200" b="1" dirty="0" smtClean="0">
                <a:solidFill>
                  <a:srgbClr val="FF0000"/>
                </a:solidFill>
              </a:rPr>
              <a:t>     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                        the area within </a:t>
            </a:r>
            <a:r>
              <a:rPr lang="en-US" sz="1200" b="1" dirty="0">
                <a:solidFill>
                  <a:srgbClr val="FF0000"/>
                </a:solidFill>
              </a:rPr>
              <a:t>ten (10) </a:t>
            </a:r>
            <a:r>
              <a:rPr lang="en-US" sz="1200" b="1" dirty="0" smtClean="0">
                <a:solidFill>
                  <a:srgbClr val="FF0000"/>
                </a:solidFill>
              </a:rPr>
              <a:t>feet of </a:t>
            </a:r>
            <a:r>
              <a:rPr lang="en-US" sz="1200" b="1" dirty="0">
                <a:solidFill>
                  <a:srgbClr val="FF0000"/>
                </a:solidFill>
              </a:rPr>
              <a:t>the location is secured and no children or students are present within </a:t>
            </a:r>
            <a:endParaRPr lang="en-US" sz="1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                        the secured </a:t>
            </a:r>
            <a:r>
              <a:rPr lang="en-US" sz="1200" b="1" dirty="0">
                <a:solidFill>
                  <a:srgbClr val="FF0000"/>
                </a:solidFill>
              </a:rPr>
              <a:t>area during the </a:t>
            </a:r>
            <a:r>
              <a:rPr lang="en-US" sz="1200" b="1" dirty="0" smtClean="0">
                <a:solidFill>
                  <a:srgbClr val="FF0000"/>
                </a:solidFill>
              </a:rPr>
              <a:t>time </a:t>
            </a:r>
            <a:r>
              <a:rPr lang="en-US" sz="1200" b="1" dirty="0">
                <a:solidFill>
                  <a:srgbClr val="FF0000"/>
                </a:solidFill>
              </a:rPr>
              <a:t>of application</a:t>
            </a:r>
            <a:r>
              <a:rPr lang="en-US" sz="1200" b="1" dirty="0" smtClean="0">
                <a:solidFill>
                  <a:srgbClr val="FF0000"/>
                </a:solidFill>
              </a:rPr>
              <a:t>.</a:t>
            </a: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69789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1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58825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3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</a:t>
            </a:r>
            <a:r>
              <a:rPr lang="en-US" sz="1200" dirty="0" smtClean="0"/>
              <a:t>NO  </a:t>
            </a:r>
            <a:r>
              <a:rPr lang="en-US" sz="1200" b="1" dirty="0" smtClean="0">
                <a:solidFill>
                  <a:srgbClr val="FF0000"/>
                </a:solidFill>
              </a:rPr>
              <a:t>- it is one of the 4 types of products (baits, botanicals, IGRs and insecticidal soaps) that would be allowed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                        to be used outside when students or children are not in the area. </a:t>
            </a:r>
            <a:r>
              <a:rPr lang="en-US" sz="1200" dirty="0" smtClean="0"/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dirty="0" smtClean="0"/>
              <a:t> a</a:t>
            </a:r>
            <a:r>
              <a:rPr lang="en-US" sz="1200" dirty="0"/>
              <a:t>.  YES     b.  NO 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58825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45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YES     b.  NO  </a:t>
            </a:r>
            <a:endParaRPr lang="en-US" sz="12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47170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65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NO   </a:t>
            </a:r>
            <a:r>
              <a:rPr lang="en-US" sz="1200" dirty="0" smtClean="0"/>
              <a:t>  </a:t>
            </a:r>
            <a:r>
              <a:rPr lang="en-US" sz="1200" b="1" dirty="0" smtClean="0">
                <a:solidFill>
                  <a:srgbClr val="FF0000"/>
                </a:solidFill>
              </a:rPr>
              <a:t>- A Licensee could </a:t>
            </a:r>
            <a:r>
              <a:rPr lang="en-US" sz="1200" b="1" dirty="0">
                <a:solidFill>
                  <a:srgbClr val="FF0000"/>
                </a:solidFill>
              </a:rPr>
              <a:t>have as many as 3 DCOs (one in each category)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47170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3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</a:p>
          <a:p>
            <a:pPr marL="0" indent="0">
              <a:buNone/>
            </a:pPr>
            <a:r>
              <a:rPr lang="en-US" sz="1200" b="1" dirty="0"/>
              <a:t> </a:t>
            </a: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12739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07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</a:p>
          <a:p>
            <a:pPr marL="0" indent="0">
              <a:buNone/>
            </a:pPr>
            <a:r>
              <a:rPr lang="en-US" sz="1200" b="1" dirty="0"/>
              <a:t> </a:t>
            </a:r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12739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86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78308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82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b="1" dirty="0" smtClean="0">
                <a:solidFill>
                  <a:srgbClr val="FF0000"/>
                </a:solidFill>
              </a:rPr>
              <a:t> a</a:t>
            </a:r>
            <a:r>
              <a:rPr lang="en-US" sz="1200" b="1" dirty="0">
                <a:solidFill>
                  <a:srgbClr val="FF0000"/>
                </a:solidFill>
              </a:rPr>
              <a:t>.  YES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d.  3 hours     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78308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15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</a:t>
            </a:r>
            <a:r>
              <a:rPr lang="en-US" sz="1200" dirty="0">
                <a:solidFill>
                  <a:srgbClr val="000000"/>
                </a:solidFill>
              </a:rPr>
              <a:t>d.  3 hours     </a:t>
            </a:r>
            <a:r>
              <a:rPr lang="en-US" sz="1200" dirty="0"/>
              <a:t>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4303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0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0144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children or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were </a:t>
            </a:r>
            <a:r>
              <a:rPr lang="en-US" sz="1200" dirty="0"/>
              <a:t>in the room where the Avert Gel bait was used?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an application of Avert Gel bait be made inside of a SCHOOL by a Registered Employee when there were no students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or </a:t>
            </a:r>
            <a:r>
              <a:rPr lang="en-US" sz="1200" dirty="0"/>
              <a:t>children in the room where the Avert Gel bait was used, but were still present at the school?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a</a:t>
            </a:r>
            <a:r>
              <a:rPr lang="en-US" sz="1200" dirty="0"/>
              <a:t>.  YES     b.  NO</a:t>
            </a:r>
          </a:p>
          <a:p>
            <a:endParaRPr lang="en-US" sz="1200" dirty="0"/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pest control application of Avert Gel be made outside of a SCHOOL when students or children or students were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outside</a:t>
            </a:r>
            <a:r>
              <a:rPr lang="en-US" sz="1200" dirty="0"/>
              <a:t>, but they were not students or children in the area?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</a:t>
            </a:r>
          </a:p>
          <a:p>
            <a:pPr marL="0" indent="0">
              <a:buNone/>
            </a:pPr>
            <a:r>
              <a:rPr lang="en-US" sz="1200" dirty="0"/>
              <a:t> </a:t>
            </a:r>
          </a:p>
          <a:p>
            <a:pPr marL="0" lvl="0" indent="0">
              <a:buNone/>
            </a:pPr>
            <a:r>
              <a:rPr lang="en-US" sz="1200" dirty="0" smtClean="0"/>
              <a:t>          Could </a:t>
            </a:r>
            <a:r>
              <a:rPr lang="en-US" sz="1200" dirty="0"/>
              <a:t>a Licensee have more than one designated certified operator (DCO)?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  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The </a:t>
            </a:r>
            <a:r>
              <a:rPr lang="en-US" sz="1200" dirty="0"/>
              <a:t>label is the law.  Is labeling also the law?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Are </a:t>
            </a:r>
            <a:r>
              <a:rPr lang="en-US" sz="1200" dirty="0"/>
              <a:t>outdoor sales persons required to be either a certified operator or registered employee to be able to solicit business?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minimum re-entry period for children or students to re-enter a room after most pesticides are used by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Registered </a:t>
            </a:r>
            <a:r>
              <a:rPr lang="en-US" sz="1200" dirty="0"/>
              <a:t>Employee or a Certified Operator inside a room at a SCHOOL?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    b.  1 hour     c.  2 hours     </a:t>
            </a:r>
            <a:r>
              <a:rPr lang="en-US" sz="1200" b="1" dirty="0">
                <a:solidFill>
                  <a:srgbClr val="FF0000"/>
                </a:solidFill>
              </a:rPr>
              <a:t>d.  3 hours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e.  4 hours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5430382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41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78682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15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there is no re-entry period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unless specified on the label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79373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7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b="1" dirty="0" smtClean="0"/>
              <a:t>        </a:t>
            </a:r>
            <a:r>
              <a:rPr lang="en-US" sz="1200" dirty="0" smtClean="0"/>
              <a:t>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</a:t>
            </a:r>
            <a:r>
              <a:rPr lang="en-US" sz="1200" dirty="0">
                <a:solidFill>
                  <a:srgbClr val="000000"/>
                </a:solidFill>
              </a:rPr>
              <a:t>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             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60126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74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b="1" dirty="0" smtClean="0"/>
              <a:t>        </a:t>
            </a:r>
            <a:r>
              <a:rPr lang="en-US" sz="1200" dirty="0" smtClean="0"/>
              <a:t>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</a:t>
            </a:r>
            <a:r>
              <a:rPr lang="en-US" sz="1200" b="1" dirty="0">
                <a:solidFill>
                  <a:srgbClr val="FF0000"/>
                </a:solidFill>
              </a:rPr>
              <a:t>b.  NO</a:t>
            </a: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dirty="0" smtClean="0"/>
              <a:t>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               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160126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03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b="1" dirty="0" smtClean="0"/>
              <a:t>        </a:t>
            </a:r>
            <a:r>
              <a:rPr lang="en-US" sz="1200" dirty="0" smtClean="0"/>
              <a:t>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43640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56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b="1" dirty="0" smtClean="0"/>
              <a:t>        </a:t>
            </a:r>
            <a:r>
              <a:rPr lang="en-US" sz="1200" dirty="0" smtClean="0"/>
              <a:t>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243640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44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29225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42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YES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3292254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79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dirty="0" smtClean="0">
                <a:solidFill>
                  <a:srgbClr val="000000"/>
                </a:solidFill>
              </a:rPr>
              <a:t> a</a:t>
            </a:r>
            <a:r>
              <a:rPr lang="en-US" sz="1200" dirty="0">
                <a:solidFill>
                  <a:srgbClr val="000000"/>
                </a:solidFill>
              </a:rPr>
              <a:t>.  YES     </a:t>
            </a:r>
            <a:r>
              <a:rPr lang="en-US" sz="1200" dirty="0"/>
              <a:t>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14120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3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b="1" dirty="0" smtClean="0"/>
              <a:t>         </a:t>
            </a:r>
            <a:r>
              <a:rPr lang="en-US" sz="1200" b="1" dirty="0" smtClean="0">
                <a:solidFill>
                  <a:srgbClr val="FF0000"/>
                </a:solidFill>
              </a:rPr>
              <a:t> a</a:t>
            </a:r>
            <a:r>
              <a:rPr lang="en-US" sz="1200" b="1" dirty="0">
                <a:solidFill>
                  <a:srgbClr val="FF0000"/>
                </a:solidFill>
              </a:rPr>
              <a:t>.  YES</a:t>
            </a:r>
            <a:r>
              <a:rPr lang="en-US" sz="1200" dirty="0">
                <a:solidFill>
                  <a:srgbClr val="FF0000"/>
                </a:solidFill>
              </a:rPr>
              <a:t>     </a:t>
            </a:r>
            <a:r>
              <a:rPr lang="en-US" sz="1200" dirty="0"/>
              <a:t>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/>
              <a:t>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401980" y="4141200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58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dirty="0" smtClean="0">
                <a:solidFill>
                  <a:srgbClr val="000000"/>
                </a:solidFill>
              </a:rPr>
              <a:t>a</a:t>
            </a:r>
            <a:r>
              <a:rPr lang="en-US" sz="1200" dirty="0">
                <a:solidFill>
                  <a:srgbClr val="000000"/>
                </a:solidFill>
              </a:rPr>
              <a:t>.  TRUE     </a:t>
            </a:r>
            <a:r>
              <a:rPr lang="en-US" sz="1200" dirty="0"/>
              <a:t>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362205" y="499014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1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b="1" dirty="0" smtClean="0"/>
              <a:t>          </a:t>
            </a:r>
            <a:r>
              <a:rPr lang="en-US" sz="1200" b="1" dirty="0" smtClean="0">
                <a:solidFill>
                  <a:srgbClr val="FF0000"/>
                </a:solidFill>
              </a:rPr>
              <a:t>a</a:t>
            </a:r>
            <a:r>
              <a:rPr lang="en-US" sz="1200" b="1" dirty="0">
                <a:solidFill>
                  <a:srgbClr val="FF0000"/>
                </a:solidFill>
              </a:rPr>
              <a:t>.  TRUE     </a:t>
            </a:r>
            <a:r>
              <a:rPr lang="en-US" sz="1200" dirty="0"/>
              <a:t>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 </a:t>
            </a:r>
            <a:endParaRPr lang="en-US" sz="1200" dirty="0"/>
          </a:p>
        </p:txBody>
      </p:sp>
      <p:sp>
        <p:nvSpPr>
          <p:cNvPr id="4" name="Right Arrow 3"/>
          <p:cNvSpPr/>
          <p:nvPr/>
        </p:nvSpPr>
        <p:spPr>
          <a:xfrm>
            <a:off x="362205" y="4990146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172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291974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57200" y="537665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81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RULES OF THE STRUCTURAL PEST CONTROL COMMISSION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9668"/>
            <a:ext cx="8229600" cy="579361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1200" dirty="0" smtClean="0"/>
              <a:t>          What </a:t>
            </a:r>
            <a:r>
              <a:rPr lang="en-US" sz="1200" dirty="0"/>
              <a:t>is the re-entry period for children or students to re-enter a room after a bait, IGR, botanical or insecticidal soap is used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 smtClean="0"/>
              <a:t>          by </a:t>
            </a:r>
            <a:r>
              <a:rPr lang="en-US" sz="1200" dirty="0"/>
              <a:t>a Registered Employee or a Certified Operator inside a room at a SCHOOL?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there is no re-entry period unless specified on the label     b.  1 hour     c.  2 hours               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residence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restaurant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hospital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Do </a:t>
            </a:r>
            <a:r>
              <a:rPr lang="en-US" sz="1200" dirty="0"/>
              <a:t>the Rules require service professionals to document the time of application (AM or PM) of pesticides to a SCHOOL on a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pesticide</a:t>
            </a:r>
            <a:r>
              <a:rPr lang="en-US" sz="1200" dirty="0"/>
              <a:t>-use record?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YES     b.  </a:t>
            </a:r>
            <a:r>
              <a:rPr lang="en-US" sz="1200" dirty="0" smtClean="0"/>
              <a:t>NO</a:t>
            </a:r>
          </a:p>
          <a:p>
            <a:pPr marL="0" indent="0">
              <a:buNone/>
            </a:pPr>
            <a:endParaRPr lang="en-US" sz="1000" dirty="0"/>
          </a:p>
          <a:p>
            <a:pPr marL="0" lvl="0" indent="0">
              <a:buNone/>
            </a:pPr>
            <a:r>
              <a:rPr lang="en-US" sz="1200" dirty="0" smtClean="0"/>
              <a:t>          All </a:t>
            </a:r>
            <a:r>
              <a:rPr lang="en-US" sz="1200" dirty="0"/>
              <a:t>contracts for pest control service and all services provided must be consistent with any published pest management </a:t>
            </a:r>
            <a:endParaRPr lang="en-US" sz="1200" dirty="0" smtClean="0"/>
          </a:p>
          <a:p>
            <a:pPr marL="0" lvl="0" indent="0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 policy </a:t>
            </a:r>
            <a:r>
              <a:rPr lang="en-US" sz="1200" dirty="0"/>
              <a:t>of that school system or licensed child daycare facility. </a:t>
            </a:r>
          </a:p>
          <a:p>
            <a:pPr marL="0" indent="0">
              <a:buNone/>
            </a:pPr>
            <a:r>
              <a:rPr lang="en-US" sz="1200" dirty="0" smtClean="0"/>
              <a:t>          a</a:t>
            </a:r>
            <a:r>
              <a:rPr lang="en-US" sz="1200" dirty="0"/>
              <a:t>.  TRUE     b.  FALSE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/>
              <a:t> </a:t>
            </a:r>
            <a:r>
              <a:rPr lang="en-US" sz="1000" dirty="0" smtClean="0"/>
              <a:t>           </a:t>
            </a:r>
            <a:r>
              <a:rPr lang="en-US" sz="1200" dirty="0" smtClean="0"/>
              <a:t>Posting </a:t>
            </a:r>
            <a:r>
              <a:rPr lang="en-US" sz="1200" dirty="0"/>
              <a:t>is required in 2 situations.  What are those </a:t>
            </a:r>
            <a:r>
              <a:rPr lang="en-US" sz="1200" dirty="0" smtClean="0"/>
              <a:t>situations?</a:t>
            </a:r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       When </a:t>
            </a:r>
            <a:r>
              <a:rPr lang="en-US" sz="1200" b="1" dirty="0">
                <a:solidFill>
                  <a:srgbClr val="FF0000"/>
                </a:solidFill>
              </a:rPr>
              <a:t>a pesticide, other than a bait inside a tamper-proof container, is applied greater </a:t>
            </a: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       than </a:t>
            </a:r>
            <a:r>
              <a:rPr lang="en-US" sz="1200" b="1" dirty="0">
                <a:solidFill>
                  <a:srgbClr val="FF0000"/>
                </a:solidFill>
              </a:rPr>
              <a:t>10’ </a:t>
            </a:r>
            <a:r>
              <a:rPr lang="en-US" sz="1200" b="1" dirty="0" smtClean="0">
                <a:solidFill>
                  <a:srgbClr val="FF0000"/>
                </a:solidFill>
              </a:rPr>
              <a:t>away </a:t>
            </a:r>
            <a:r>
              <a:rPr lang="en-US" sz="1200" b="1" dirty="0">
                <a:solidFill>
                  <a:srgbClr val="FF0000"/>
                </a:solidFill>
              </a:rPr>
              <a:t>from a structure and when a pesticide (other than those 4 groups </a:t>
            </a:r>
            <a:r>
              <a:rPr lang="en-US" sz="1200" b="1" dirty="0" smtClean="0">
                <a:solidFill>
                  <a:srgbClr val="FF0000"/>
                </a:solidFill>
              </a:rPr>
              <a:t>of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</a:rPr>
              <a:t>                        pesticides </a:t>
            </a:r>
            <a:r>
              <a:rPr lang="en-US" sz="1200" b="1" dirty="0">
                <a:solidFill>
                  <a:srgbClr val="FF0000"/>
                </a:solidFill>
              </a:rPr>
              <a:t>that are exempt) is applied outside at a SCHOOL</a:t>
            </a:r>
            <a:r>
              <a:rPr lang="en-US" sz="1200" dirty="0">
                <a:solidFill>
                  <a:srgbClr val="FF0000"/>
                </a:solidFill>
              </a:rPr>
              <a:t>.  </a:t>
            </a: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57200" y="5376658"/>
            <a:ext cx="283000" cy="20165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7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29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772400" cy="1143000"/>
          </a:xfrm>
        </p:spPr>
        <p:txBody>
          <a:bodyPr/>
          <a:lstStyle/>
          <a:p>
            <a:pPr algn="l">
              <a:defRPr/>
            </a:pPr>
            <a:r>
              <a:rPr lang="en-US" b="1">
                <a:latin typeface="Times New Roman" charset="0"/>
              </a:rPr>
              <a:t>     How did you do?</a:t>
            </a:r>
          </a:p>
        </p:txBody>
      </p:sp>
      <p:sp>
        <p:nvSpPr>
          <p:cNvPr id="611330" name="Content Placeholder 2"/>
          <p:cNvSpPr>
            <a:spLocks noGrp="1"/>
          </p:cNvSpPr>
          <p:nvPr>
            <p:ph idx="1"/>
          </p:nvPr>
        </p:nvSpPr>
        <p:spPr>
          <a:xfrm>
            <a:off x="533400" y="2438400"/>
            <a:ext cx="7924800" cy="41148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latin typeface="Times New Roman" charset="0"/>
              </a:rPr>
              <a:t>If </a:t>
            </a:r>
            <a:r>
              <a:rPr lang="en-US" sz="2800" dirty="0">
                <a:latin typeface="Times New Roman" charset="0"/>
              </a:rPr>
              <a:t>you didn’t </a:t>
            </a:r>
            <a:r>
              <a:rPr lang="en-US" sz="2800" dirty="0" smtClean="0">
                <a:latin typeface="Times New Roman" charset="0"/>
              </a:rPr>
              <a:t>get the correct answer with at least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latin typeface="Times New Roman" charset="0"/>
              </a:rPr>
              <a:t> </a:t>
            </a:r>
            <a:r>
              <a:rPr lang="en-US" sz="2800" dirty="0" smtClean="0">
                <a:latin typeface="Times New Roman" charset="0"/>
              </a:rPr>
              <a:t>   </a:t>
            </a:r>
            <a:r>
              <a:rPr lang="en-US" sz="2800" b="1" dirty="0" smtClean="0">
                <a:latin typeface="Times New Roman" charset="0"/>
              </a:rPr>
              <a:t>80</a:t>
            </a:r>
            <a:r>
              <a:rPr lang="en-US" sz="2800" dirty="0" smtClean="0">
                <a:latin typeface="Times New Roman" charset="0"/>
              </a:rPr>
              <a:t> of </a:t>
            </a:r>
            <a:r>
              <a:rPr lang="en-US" sz="2800" b="1" dirty="0" smtClean="0">
                <a:latin typeface="Times New Roman" charset="0"/>
              </a:rPr>
              <a:t>100</a:t>
            </a:r>
            <a:r>
              <a:rPr lang="en-US" sz="2800" dirty="0" smtClean="0">
                <a:latin typeface="Times New Roman" charset="0"/>
              </a:rPr>
              <a:t> questions (</a:t>
            </a:r>
            <a:r>
              <a:rPr lang="en-US" sz="2800" b="1" dirty="0" smtClean="0">
                <a:latin typeface="Times New Roman" charset="0"/>
              </a:rPr>
              <a:t>80%</a:t>
            </a:r>
            <a:r>
              <a:rPr lang="en-US" sz="2800" dirty="0" smtClean="0">
                <a:latin typeface="Times New Roman" charset="0"/>
              </a:rPr>
              <a:t>), I’d </a:t>
            </a:r>
            <a:r>
              <a:rPr lang="en-US" sz="2800" dirty="0">
                <a:latin typeface="Times New Roman" charset="0"/>
              </a:rPr>
              <a:t>suggest that you </a:t>
            </a:r>
            <a:endParaRPr lang="en-US" sz="2800" dirty="0" smtClean="0">
              <a:latin typeface="Times New Roman" charset="0"/>
            </a:endParaRPr>
          </a:p>
          <a:p>
            <a:pPr marL="0" indent="0">
              <a:buFontTx/>
              <a:buNone/>
              <a:defRPr/>
            </a:pPr>
            <a:r>
              <a:rPr lang="en-US" sz="2800" dirty="0">
                <a:latin typeface="Times New Roman" charset="0"/>
              </a:rPr>
              <a:t> </a:t>
            </a:r>
            <a:r>
              <a:rPr lang="en-US" sz="2800" dirty="0" smtClean="0">
                <a:latin typeface="Times New Roman" charset="0"/>
              </a:rPr>
              <a:t>   review </a:t>
            </a:r>
            <a:r>
              <a:rPr lang="en-US" sz="2800" dirty="0">
                <a:latin typeface="Times New Roman" charset="0"/>
              </a:rPr>
              <a:t>this power </a:t>
            </a:r>
            <a:r>
              <a:rPr lang="en-US" sz="2800" dirty="0" smtClean="0">
                <a:latin typeface="Times New Roman" charset="0"/>
              </a:rPr>
              <a:t>point presentation </a:t>
            </a:r>
            <a:r>
              <a:rPr lang="en-US" sz="2800" dirty="0">
                <a:latin typeface="Times New Roman" charset="0"/>
              </a:rPr>
              <a:t>several times </a:t>
            </a:r>
            <a:endParaRPr lang="en-US" sz="2800" dirty="0" smtClean="0">
              <a:latin typeface="Times New Roman" charset="0"/>
            </a:endParaRPr>
          </a:p>
          <a:p>
            <a:pPr marL="0" indent="0">
              <a:buFontTx/>
              <a:buNone/>
              <a:defRPr/>
            </a:pPr>
            <a:r>
              <a:rPr lang="en-US" sz="2800" dirty="0">
                <a:latin typeface="Times New Roman" charset="0"/>
              </a:rPr>
              <a:t> </a:t>
            </a:r>
            <a:r>
              <a:rPr lang="en-US" sz="2800" dirty="0" smtClean="0">
                <a:latin typeface="Times New Roman" charset="0"/>
              </a:rPr>
              <a:t>   </a:t>
            </a:r>
            <a:r>
              <a:rPr lang="en-US" sz="2800" u="sng" dirty="0" smtClean="0">
                <a:latin typeface="Times New Roman" charset="0"/>
              </a:rPr>
              <a:t>and</a:t>
            </a:r>
            <a:r>
              <a:rPr lang="en-US" sz="2800" dirty="0" smtClean="0">
                <a:latin typeface="Times New Roman" charset="0"/>
              </a:rPr>
              <a:t> </a:t>
            </a:r>
            <a:r>
              <a:rPr lang="en-US" sz="2800" dirty="0">
                <a:latin typeface="Times New Roman" charset="0"/>
              </a:rPr>
              <a:t>study the materials </a:t>
            </a:r>
            <a:r>
              <a:rPr lang="en-US" sz="2800" dirty="0" smtClean="0">
                <a:latin typeface="Times New Roman" charset="0"/>
              </a:rPr>
              <a:t>provided </a:t>
            </a:r>
            <a:r>
              <a:rPr lang="en-US" sz="2800" dirty="0">
                <a:latin typeface="Times New Roman" charset="0"/>
              </a:rPr>
              <a:t>in the </a:t>
            </a:r>
            <a:r>
              <a:rPr lang="en-US" sz="2800" dirty="0" smtClean="0">
                <a:latin typeface="Times New Roman" charset="0"/>
              </a:rPr>
              <a:t>General </a:t>
            </a:r>
          </a:p>
          <a:p>
            <a:pPr marL="0" indent="0">
              <a:buFontTx/>
              <a:buNone/>
              <a:defRPr/>
            </a:pPr>
            <a:r>
              <a:rPr lang="en-US" sz="2800" dirty="0">
                <a:latin typeface="Times New Roman" charset="0"/>
              </a:rPr>
              <a:t> </a:t>
            </a:r>
            <a:r>
              <a:rPr lang="en-US" sz="2800" dirty="0" smtClean="0">
                <a:latin typeface="Times New Roman" charset="0"/>
              </a:rPr>
              <a:t>   Standards </a:t>
            </a:r>
            <a:r>
              <a:rPr lang="en-US" sz="2800" dirty="0">
                <a:latin typeface="Times New Roman" charset="0"/>
              </a:rPr>
              <a:t>sections of the </a:t>
            </a:r>
            <a:r>
              <a:rPr lang="en-US" sz="2800" dirty="0" smtClean="0">
                <a:latin typeface="Times New Roman" charset="0"/>
              </a:rPr>
              <a:t>Preparation </a:t>
            </a:r>
            <a:r>
              <a:rPr lang="en-US" sz="2800" dirty="0">
                <a:latin typeface="Times New Roman" charset="0"/>
              </a:rPr>
              <a:t>Manual with </a:t>
            </a:r>
            <a:endParaRPr lang="en-US" sz="2800" dirty="0" smtClean="0">
              <a:latin typeface="Times New Roman" charset="0"/>
            </a:endParaRPr>
          </a:p>
          <a:p>
            <a:pPr marL="0" indent="0">
              <a:buFontTx/>
              <a:buNone/>
              <a:defRPr/>
            </a:pPr>
            <a:r>
              <a:rPr lang="en-US" sz="2800" dirty="0">
                <a:latin typeface="Times New Roman" charset="0"/>
              </a:rPr>
              <a:t> </a:t>
            </a:r>
            <a:r>
              <a:rPr lang="en-US" sz="2800" dirty="0" smtClean="0">
                <a:latin typeface="Times New Roman" charset="0"/>
              </a:rPr>
              <a:t>   which </a:t>
            </a:r>
            <a:r>
              <a:rPr lang="en-US" sz="2800" dirty="0">
                <a:latin typeface="Times New Roman" charset="0"/>
              </a:rPr>
              <a:t>you have been </a:t>
            </a:r>
            <a:r>
              <a:rPr lang="en-US" sz="2800" dirty="0" smtClean="0">
                <a:latin typeface="Times New Roman" charset="0"/>
              </a:rPr>
              <a:t>provided</a:t>
            </a:r>
            <a:r>
              <a:rPr lang="en-US" sz="2800" dirty="0">
                <a:latin typeface="Times New Roman" charset="0"/>
              </a:rPr>
              <a:t>.</a:t>
            </a:r>
          </a:p>
        </p:txBody>
      </p:sp>
      <p:pic>
        <p:nvPicPr>
          <p:cNvPr id="27955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8600"/>
            <a:ext cx="1981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203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8029"/>
          </a:xfrm>
        </p:spPr>
        <p:txBody>
          <a:bodyPr>
            <a:noAutofit/>
          </a:bodyPr>
          <a:lstStyle/>
          <a:p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2694"/>
            <a:ext cx="8229600" cy="5793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Many applicants who take the GA certification exam fail to score </a:t>
            </a:r>
          </a:p>
          <a:p>
            <a:pPr marL="0" indent="0">
              <a:buNone/>
            </a:pPr>
            <a:r>
              <a:rPr lang="en-US" sz="2400" dirty="0" smtClean="0"/>
              <a:t>well on questions coming from the RULES OF THE STRUCTURAL </a:t>
            </a:r>
          </a:p>
          <a:p>
            <a:pPr marL="0" indent="0">
              <a:buNone/>
            </a:pPr>
            <a:r>
              <a:rPr lang="en-US" sz="2400" dirty="0" smtClean="0"/>
              <a:t>PEST CONTROL COMMISSION.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I would suggest you to understand and know the RULES…not just </a:t>
            </a:r>
          </a:p>
          <a:p>
            <a:pPr marL="0" indent="0">
              <a:buNone/>
            </a:pPr>
            <a:r>
              <a:rPr lang="en-US" sz="2400" dirty="0" smtClean="0"/>
              <a:t>learn enough to pass the certification exam, but to become a </a:t>
            </a:r>
          </a:p>
          <a:p>
            <a:pPr marL="0" indent="0">
              <a:buNone/>
            </a:pPr>
            <a:r>
              <a:rPr lang="en-US" sz="2400" dirty="0" smtClean="0"/>
              <a:t>better PCO.  If you become a Designated Certified Operator in </a:t>
            </a:r>
          </a:p>
          <a:p>
            <a:pPr marL="0" indent="0">
              <a:buNone/>
            </a:pPr>
            <a:r>
              <a:rPr lang="en-US" sz="2400" dirty="0" smtClean="0"/>
              <a:t>the future, your knowledge of the RULES will help you train your </a:t>
            </a:r>
          </a:p>
          <a:p>
            <a:pPr marL="0" indent="0">
              <a:buNone/>
            </a:pPr>
            <a:r>
              <a:rPr lang="en-US" sz="2400" dirty="0" smtClean="0"/>
              <a:t>employees and keep your company in compliance.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8872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18213</Words>
  <Application>Microsoft Macintosh PowerPoint</Application>
  <PresentationFormat>On-screen Show (4:3)</PresentationFormat>
  <Paragraphs>6736</Paragraphs>
  <Slides>237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237</vt:i4>
      </vt:variant>
    </vt:vector>
  </HeadingPairs>
  <TitlesOfParts>
    <vt:vector size="238" baseType="lpstr">
      <vt:lpstr>Office Theme</vt:lpstr>
      <vt:lpstr>Preparation to take the Georgia Certification Exam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RULES OF THE STRUCTURAL PEST CONTROL COMMISSION</vt:lpstr>
      <vt:lpstr>     How did you do?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Preparation to take the Georgia Certification Exam</dc:title>
  <dc:creator>Jim Chase</dc:creator>
  <cp:lastModifiedBy>Jim Chase</cp:lastModifiedBy>
  <cp:revision>53</cp:revision>
  <dcterms:created xsi:type="dcterms:W3CDTF">2016-11-17T22:09:58Z</dcterms:created>
  <dcterms:modified xsi:type="dcterms:W3CDTF">2018-02-26T03:58:07Z</dcterms:modified>
</cp:coreProperties>
</file>