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1"/>
  </p:notesMasterIdLst>
  <p:sldIdLst>
    <p:sldId id="256" r:id="rId2"/>
    <p:sldId id="257" r:id="rId3"/>
    <p:sldId id="258" r:id="rId4"/>
    <p:sldId id="275" r:id="rId5"/>
    <p:sldId id="274" r:id="rId6"/>
    <p:sldId id="273" r:id="rId7"/>
    <p:sldId id="272" r:id="rId8"/>
    <p:sldId id="271" r:id="rId9"/>
    <p:sldId id="270" r:id="rId10"/>
    <p:sldId id="269" r:id="rId11"/>
    <p:sldId id="268" r:id="rId12"/>
    <p:sldId id="267" r:id="rId13"/>
    <p:sldId id="266" r:id="rId14"/>
    <p:sldId id="265" r:id="rId15"/>
    <p:sldId id="264" r:id="rId16"/>
    <p:sldId id="263" r:id="rId17"/>
    <p:sldId id="262" r:id="rId18"/>
    <p:sldId id="261" r:id="rId19"/>
    <p:sldId id="260" r:id="rId20"/>
    <p:sldId id="259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10" r:id="rId55"/>
    <p:sldId id="324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3" r:id="rId68"/>
    <p:sldId id="325" r:id="rId69"/>
    <p:sldId id="330" r:id="rId70"/>
    <p:sldId id="326" r:id="rId71"/>
    <p:sldId id="331" r:id="rId72"/>
    <p:sldId id="327" r:id="rId73"/>
    <p:sldId id="332" r:id="rId74"/>
    <p:sldId id="328" r:id="rId75"/>
    <p:sldId id="336" r:id="rId76"/>
    <p:sldId id="333" r:id="rId77"/>
    <p:sldId id="337" r:id="rId78"/>
    <p:sldId id="334" r:id="rId79"/>
    <p:sldId id="338" r:id="rId80"/>
    <p:sldId id="341" r:id="rId81"/>
    <p:sldId id="346" r:id="rId82"/>
    <p:sldId id="340" r:id="rId83"/>
    <p:sldId id="347" r:id="rId84"/>
    <p:sldId id="339" r:id="rId85"/>
    <p:sldId id="348" r:id="rId86"/>
    <p:sldId id="342" r:id="rId87"/>
    <p:sldId id="349" r:id="rId88"/>
    <p:sldId id="351" r:id="rId89"/>
    <p:sldId id="477" r:id="rId90"/>
    <p:sldId id="344" r:id="rId91"/>
    <p:sldId id="352" r:id="rId92"/>
    <p:sldId id="353" r:id="rId93"/>
    <p:sldId id="414" r:id="rId94"/>
    <p:sldId id="345" r:id="rId95"/>
    <p:sldId id="411" r:id="rId96"/>
    <p:sldId id="356" r:id="rId97"/>
    <p:sldId id="412" r:id="rId98"/>
    <p:sldId id="357" r:id="rId99"/>
    <p:sldId id="413" r:id="rId100"/>
    <p:sldId id="358" r:id="rId101"/>
    <p:sldId id="364" r:id="rId102"/>
    <p:sldId id="359" r:id="rId103"/>
    <p:sldId id="365" r:id="rId104"/>
    <p:sldId id="360" r:id="rId105"/>
    <p:sldId id="366" r:id="rId106"/>
    <p:sldId id="367" r:id="rId107"/>
    <p:sldId id="375" r:id="rId108"/>
    <p:sldId id="368" r:id="rId109"/>
    <p:sldId id="376" r:id="rId110"/>
    <p:sldId id="369" r:id="rId111"/>
    <p:sldId id="415" r:id="rId112"/>
    <p:sldId id="370" r:id="rId113"/>
    <p:sldId id="416" r:id="rId114"/>
    <p:sldId id="371" r:id="rId115"/>
    <p:sldId id="379" r:id="rId116"/>
    <p:sldId id="372" r:id="rId117"/>
    <p:sldId id="383" r:id="rId118"/>
    <p:sldId id="373" r:id="rId119"/>
    <p:sldId id="417" r:id="rId120"/>
    <p:sldId id="380" r:id="rId121"/>
    <p:sldId id="418" r:id="rId122"/>
    <p:sldId id="381" r:id="rId123"/>
    <p:sldId id="419" r:id="rId124"/>
    <p:sldId id="387" r:id="rId125"/>
    <p:sldId id="389" r:id="rId126"/>
    <p:sldId id="388" r:id="rId127"/>
    <p:sldId id="392" r:id="rId128"/>
    <p:sldId id="391" r:id="rId129"/>
    <p:sldId id="394" r:id="rId130"/>
    <p:sldId id="390" r:id="rId131"/>
    <p:sldId id="395" r:id="rId132"/>
    <p:sldId id="382" r:id="rId133"/>
    <p:sldId id="401" r:id="rId134"/>
    <p:sldId id="396" r:id="rId135"/>
    <p:sldId id="402" r:id="rId136"/>
    <p:sldId id="397" r:id="rId137"/>
    <p:sldId id="403" r:id="rId138"/>
    <p:sldId id="398" r:id="rId139"/>
    <p:sldId id="404" r:id="rId140"/>
    <p:sldId id="399" r:id="rId141"/>
    <p:sldId id="420" r:id="rId142"/>
    <p:sldId id="407" r:id="rId143"/>
    <p:sldId id="409" r:id="rId144"/>
    <p:sldId id="406" r:id="rId145"/>
    <p:sldId id="410" r:id="rId146"/>
    <p:sldId id="405" r:id="rId147"/>
    <p:sldId id="421" r:id="rId148"/>
    <p:sldId id="422" r:id="rId149"/>
    <p:sldId id="426" r:id="rId150"/>
    <p:sldId id="425" r:id="rId151"/>
    <p:sldId id="427" r:id="rId152"/>
    <p:sldId id="424" r:id="rId153"/>
    <p:sldId id="428" r:id="rId154"/>
    <p:sldId id="423" r:id="rId155"/>
    <p:sldId id="429" r:id="rId156"/>
    <p:sldId id="430" r:id="rId157"/>
    <p:sldId id="434" r:id="rId158"/>
    <p:sldId id="433" r:id="rId159"/>
    <p:sldId id="435" r:id="rId160"/>
    <p:sldId id="432" r:id="rId161"/>
    <p:sldId id="436" r:id="rId162"/>
    <p:sldId id="431" r:id="rId163"/>
    <p:sldId id="437" r:id="rId164"/>
    <p:sldId id="438" r:id="rId165"/>
    <p:sldId id="443" r:id="rId166"/>
    <p:sldId id="439" r:id="rId167"/>
    <p:sldId id="444" r:id="rId168"/>
    <p:sldId id="442" r:id="rId169"/>
    <p:sldId id="445" r:id="rId170"/>
    <p:sldId id="441" r:id="rId171"/>
    <p:sldId id="446" r:id="rId172"/>
    <p:sldId id="451" r:id="rId173"/>
    <p:sldId id="453" r:id="rId174"/>
    <p:sldId id="452" r:id="rId175"/>
    <p:sldId id="454" r:id="rId176"/>
    <p:sldId id="450" r:id="rId177"/>
    <p:sldId id="455" r:id="rId178"/>
    <p:sldId id="449" r:id="rId179"/>
    <p:sldId id="457" r:id="rId180"/>
    <p:sldId id="448" r:id="rId181"/>
    <p:sldId id="458" r:id="rId182"/>
    <p:sldId id="447" r:id="rId183"/>
    <p:sldId id="459" r:id="rId184"/>
    <p:sldId id="464" r:id="rId185"/>
    <p:sldId id="466" r:id="rId186"/>
    <p:sldId id="463" r:id="rId187"/>
    <p:sldId id="467" r:id="rId188"/>
    <p:sldId id="462" r:id="rId189"/>
    <p:sldId id="468" r:id="rId190"/>
    <p:sldId id="461" r:id="rId191"/>
    <p:sldId id="469" r:id="rId192"/>
    <p:sldId id="460" r:id="rId193"/>
    <p:sldId id="470" r:id="rId194"/>
    <p:sldId id="471" r:id="rId195"/>
    <p:sldId id="473" r:id="rId196"/>
    <p:sldId id="472" r:id="rId197"/>
    <p:sldId id="475" r:id="rId198"/>
    <p:sldId id="474" r:id="rId199"/>
    <p:sldId id="476" r:id="rId20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05" d="100"/>
          <a:sy n="205" d="100"/>
        </p:scale>
        <p:origin x="-6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80" Type="http://schemas.openxmlformats.org/officeDocument/2006/relationships/slide" Target="slides/slide179.xml"/><Relationship Id="rId181" Type="http://schemas.openxmlformats.org/officeDocument/2006/relationships/slide" Target="slides/slide180.xml"/><Relationship Id="rId182" Type="http://schemas.openxmlformats.org/officeDocument/2006/relationships/slide" Target="slides/slide18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83" Type="http://schemas.openxmlformats.org/officeDocument/2006/relationships/slide" Target="slides/slide182.xml"/><Relationship Id="rId184" Type="http://schemas.openxmlformats.org/officeDocument/2006/relationships/slide" Target="slides/slide183.xml"/><Relationship Id="rId185" Type="http://schemas.openxmlformats.org/officeDocument/2006/relationships/slide" Target="slides/slide184.xml"/><Relationship Id="rId186" Type="http://schemas.openxmlformats.org/officeDocument/2006/relationships/slide" Target="slides/slide185.xml"/><Relationship Id="rId187" Type="http://schemas.openxmlformats.org/officeDocument/2006/relationships/slide" Target="slides/slide186.xml"/><Relationship Id="rId188" Type="http://schemas.openxmlformats.org/officeDocument/2006/relationships/slide" Target="slides/slide187.xml"/><Relationship Id="rId189" Type="http://schemas.openxmlformats.org/officeDocument/2006/relationships/slide" Target="slides/slide18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slide" Target="slides/slide156.xml"/><Relationship Id="rId158" Type="http://schemas.openxmlformats.org/officeDocument/2006/relationships/slide" Target="slides/slide157.xml"/><Relationship Id="rId159" Type="http://schemas.openxmlformats.org/officeDocument/2006/relationships/slide" Target="slides/slide158.xml"/><Relationship Id="rId190" Type="http://schemas.openxmlformats.org/officeDocument/2006/relationships/slide" Target="slides/slide189.xml"/><Relationship Id="rId191" Type="http://schemas.openxmlformats.org/officeDocument/2006/relationships/slide" Target="slides/slide190.xml"/><Relationship Id="rId192" Type="http://schemas.openxmlformats.org/officeDocument/2006/relationships/slide" Target="slides/slide191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93" Type="http://schemas.openxmlformats.org/officeDocument/2006/relationships/slide" Target="slides/slide192.xml"/><Relationship Id="rId194" Type="http://schemas.openxmlformats.org/officeDocument/2006/relationships/slide" Target="slides/slide193.xml"/><Relationship Id="rId195" Type="http://schemas.openxmlformats.org/officeDocument/2006/relationships/slide" Target="slides/slide194.xml"/><Relationship Id="rId196" Type="http://schemas.openxmlformats.org/officeDocument/2006/relationships/slide" Target="slides/slide195.xml"/><Relationship Id="rId197" Type="http://schemas.openxmlformats.org/officeDocument/2006/relationships/slide" Target="slides/slide196.xml"/><Relationship Id="rId198" Type="http://schemas.openxmlformats.org/officeDocument/2006/relationships/slide" Target="slides/slide197.xml"/><Relationship Id="rId199" Type="http://schemas.openxmlformats.org/officeDocument/2006/relationships/slide" Target="slides/slide19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60" Type="http://schemas.openxmlformats.org/officeDocument/2006/relationships/slide" Target="slides/slide159.xml"/><Relationship Id="rId161" Type="http://schemas.openxmlformats.org/officeDocument/2006/relationships/slide" Target="slides/slide160.xml"/><Relationship Id="rId162" Type="http://schemas.openxmlformats.org/officeDocument/2006/relationships/slide" Target="slides/slide16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63" Type="http://schemas.openxmlformats.org/officeDocument/2006/relationships/slide" Target="slides/slide162.xml"/><Relationship Id="rId164" Type="http://schemas.openxmlformats.org/officeDocument/2006/relationships/slide" Target="slides/slide163.xml"/><Relationship Id="rId165" Type="http://schemas.openxmlformats.org/officeDocument/2006/relationships/slide" Target="slides/slide164.xml"/><Relationship Id="rId166" Type="http://schemas.openxmlformats.org/officeDocument/2006/relationships/slide" Target="slides/slide165.xml"/><Relationship Id="rId167" Type="http://schemas.openxmlformats.org/officeDocument/2006/relationships/slide" Target="slides/slide166.xml"/><Relationship Id="rId168" Type="http://schemas.openxmlformats.org/officeDocument/2006/relationships/slide" Target="slides/slide167.xml"/><Relationship Id="rId169" Type="http://schemas.openxmlformats.org/officeDocument/2006/relationships/slide" Target="slides/slide168.xml"/><Relationship Id="rId200" Type="http://schemas.openxmlformats.org/officeDocument/2006/relationships/slide" Target="slides/slide199.xml"/><Relationship Id="rId201" Type="http://schemas.openxmlformats.org/officeDocument/2006/relationships/notesMaster" Target="notesMasters/notesMaster1.xml"/><Relationship Id="rId202" Type="http://schemas.openxmlformats.org/officeDocument/2006/relationships/printerSettings" Target="printerSettings/printerSettings1.bin"/><Relationship Id="rId203" Type="http://schemas.openxmlformats.org/officeDocument/2006/relationships/presProps" Target="presProp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204" Type="http://schemas.openxmlformats.org/officeDocument/2006/relationships/viewProps" Target="viewProps.xml"/><Relationship Id="rId205" Type="http://schemas.openxmlformats.org/officeDocument/2006/relationships/theme" Target="theme/theme1.xml"/><Relationship Id="rId206" Type="http://schemas.openxmlformats.org/officeDocument/2006/relationships/tableStyles" Target="tableStyles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70" Type="http://schemas.openxmlformats.org/officeDocument/2006/relationships/slide" Target="slides/slide169.xml"/><Relationship Id="rId171" Type="http://schemas.openxmlformats.org/officeDocument/2006/relationships/slide" Target="slides/slide170.xml"/><Relationship Id="rId172" Type="http://schemas.openxmlformats.org/officeDocument/2006/relationships/slide" Target="slides/slide171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173" Type="http://schemas.openxmlformats.org/officeDocument/2006/relationships/slide" Target="slides/slide172.xml"/><Relationship Id="rId174" Type="http://schemas.openxmlformats.org/officeDocument/2006/relationships/slide" Target="slides/slide173.xml"/><Relationship Id="rId175" Type="http://schemas.openxmlformats.org/officeDocument/2006/relationships/slide" Target="slides/slide174.xml"/><Relationship Id="rId176" Type="http://schemas.openxmlformats.org/officeDocument/2006/relationships/slide" Target="slides/slide175.xml"/><Relationship Id="rId177" Type="http://schemas.openxmlformats.org/officeDocument/2006/relationships/slide" Target="slides/slide176.xml"/><Relationship Id="rId178" Type="http://schemas.openxmlformats.org/officeDocument/2006/relationships/slide" Target="slides/slide177.xml"/><Relationship Id="rId179" Type="http://schemas.openxmlformats.org/officeDocument/2006/relationships/slide" Target="slides/slide17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0F1C05-4927-D94F-BBBF-1C34667DC8A3}" type="datetimeFigureOut">
              <a:rPr lang="en-US" smtClean="0"/>
              <a:t>9/26/18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239DC-E1E7-A442-B83F-6B1FCC35F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7541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239DC-E1E7-A442-B83F-6B1FCC35F6E4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90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239DC-E1E7-A442-B83F-6B1FCC35F6E4}" type="slidenum">
              <a:rPr lang="en-US" smtClean="0"/>
              <a:t>152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74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B651A-D1DC-4840-A57C-4E719D4F6D04}" type="datetimeFigureOut">
              <a:rPr lang="en-US" smtClean="0"/>
              <a:t>9/26/18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3CE4-6BC3-2246-9BA5-C2817C62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58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B651A-D1DC-4840-A57C-4E719D4F6D04}" type="datetimeFigureOut">
              <a:rPr lang="en-US" smtClean="0"/>
              <a:t>9/26/18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3CE4-6BC3-2246-9BA5-C2817C62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491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B651A-D1DC-4840-A57C-4E719D4F6D04}" type="datetimeFigureOut">
              <a:rPr lang="en-US" smtClean="0"/>
              <a:t>9/26/18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3CE4-6BC3-2246-9BA5-C2817C62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196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B651A-D1DC-4840-A57C-4E719D4F6D04}" type="datetimeFigureOut">
              <a:rPr lang="en-US" smtClean="0"/>
              <a:t>9/26/18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3CE4-6BC3-2246-9BA5-C2817C62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539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B651A-D1DC-4840-A57C-4E719D4F6D04}" type="datetimeFigureOut">
              <a:rPr lang="en-US" smtClean="0"/>
              <a:t>9/26/18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3CE4-6BC3-2246-9BA5-C2817C62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238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B651A-D1DC-4840-A57C-4E719D4F6D04}" type="datetimeFigureOut">
              <a:rPr lang="en-US" smtClean="0"/>
              <a:t>9/26/18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3CE4-6BC3-2246-9BA5-C2817C62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66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B651A-D1DC-4840-A57C-4E719D4F6D04}" type="datetimeFigureOut">
              <a:rPr lang="en-US" smtClean="0"/>
              <a:t>9/26/18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3CE4-6BC3-2246-9BA5-C2817C62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764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B651A-D1DC-4840-A57C-4E719D4F6D04}" type="datetimeFigureOut">
              <a:rPr lang="en-US" smtClean="0"/>
              <a:t>9/26/18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3CE4-6BC3-2246-9BA5-C2817C62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349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B651A-D1DC-4840-A57C-4E719D4F6D04}" type="datetimeFigureOut">
              <a:rPr lang="en-US" smtClean="0"/>
              <a:t>9/26/18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3CE4-6BC3-2246-9BA5-C2817C62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876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B651A-D1DC-4840-A57C-4E719D4F6D04}" type="datetimeFigureOut">
              <a:rPr lang="en-US" smtClean="0"/>
              <a:t>9/26/18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3CE4-6BC3-2246-9BA5-C2817C62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0B651A-D1DC-4840-A57C-4E719D4F6D04}" type="datetimeFigureOut">
              <a:rPr lang="en-US" smtClean="0"/>
              <a:t>9/26/18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3CE4-6BC3-2246-9BA5-C2817C62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327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B651A-D1DC-4840-A57C-4E719D4F6D04}" type="datetimeFigureOut">
              <a:rPr lang="en-US" smtClean="0"/>
              <a:t>9/26/18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2D3CE4-6BC3-2246-9BA5-C2817C6235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717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4864"/>
            <a:ext cx="7772400" cy="1470025"/>
          </a:xfrm>
        </p:spPr>
        <p:txBody>
          <a:bodyPr/>
          <a:lstStyle/>
          <a:p>
            <a:r>
              <a:rPr lang="en-US" b="1" dirty="0" smtClean="0"/>
              <a:t>Question with Answers </a:t>
            </a:r>
            <a:br>
              <a:rPr lang="en-US" b="1" dirty="0" smtClean="0"/>
            </a:br>
            <a:r>
              <a:rPr lang="en-US" b="1" dirty="0" smtClean="0"/>
              <a:t>to help you prepare for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528694"/>
            <a:ext cx="6400800" cy="2900556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chemeClr val="tx1"/>
                </a:solidFill>
              </a:rPr>
              <a:t> questions on pesticides in the </a:t>
            </a:r>
            <a:r>
              <a:rPr lang="en-US" sz="4400" b="1" dirty="0" smtClean="0">
                <a:solidFill>
                  <a:schemeClr val="tx1"/>
                </a:solidFill>
              </a:rPr>
              <a:t>General Standards section of the </a:t>
            </a:r>
          </a:p>
          <a:p>
            <a:r>
              <a:rPr lang="en-US" sz="4400" b="1" dirty="0" smtClean="0">
                <a:solidFill>
                  <a:schemeClr val="tx1"/>
                </a:solidFill>
              </a:rPr>
              <a:t>GA Certification Exam</a:t>
            </a:r>
            <a:endParaRPr lang="en-US" sz="4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359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b="1" dirty="0" smtClean="0"/>
              <a:t>_________  </a:t>
            </a:r>
            <a:r>
              <a:rPr lang="en-US" sz="1800" b="1" dirty="0"/>
              <a:t>Kills insects, other arthropods, snails &amp; slugs, rodents, fungi and pest </a:t>
            </a:r>
            <a:r>
              <a:rPr lang="en-US" sz="1800" b="1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436410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b="1" dirty="0" smtClean="0"/>
              <a:t>_________  </a:t>
            </a:r>
            <a:r>
              <a:rPr lang="en-US" sz="1800" b="1" dirty="0"/>
              <a:t>Kills insects, other arthropods, snails &amp; slugs, rodents, fungi and pest </a:t>
            </a:r>
            <a:r>
              <a:rPr lang="en-US" sz="1800" b="1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805366" y="1784194"/>
            <a:ext cx="1666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Pesticide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100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b="1" dirty="0" smtClean="0"/>
              <a:t>_________  </a:t>
            </a:r>
            <a:r>
              <a:rPr lang="en-US" sz="1800" b="1" dirty="0"/>
              <a:t>Kills snails and </a:t>
            </a:r>
            <a:r>
              <a:rPr lang="en-US" sz="1800" b="1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48659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b="1" dirty="0" smtClean="0"/>
              <a:t>_________  </a:t>
            </a:r>
            <a:r>
              <a:rPr lang="en-US" sz="1800" b="1" dirty="0"/>
              <a:t>Kills snails and </a:t>
            </a:r>
            <a:r>
              <a:rPr lang="en-US" sz="1800" b="1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565849" y="2269757"/>
            <a:ext cx="1798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Molluscicide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6916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b="1" dirty="0" smtClean="0"/>
              <a:t>_________  </a:t>
            </a:r>
            <a:r>
              <a:rPr lang="en-US" sz="1800" b="1" dirty="0"/>
              <a:t>Kills insect </a:t>
            </a:r>
            <a:r>
              <a:rPr lang="en-US" sz="1800" b="1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20988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b="1" dirty="0" smtClean="0"/>
              <a:t>_________  </a:t>
            </a:r>
            <a:r>
              <a:rPr lang="en-US" sz="1800" b="1" dirty="0"/>
              <a:t>Kills insect </a:t>
            </a:r>
            <a:r>
              <a:rPr lang="en-US" sz="1800" b="1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735605" y="2735025"/>
            <a:ext cx="1917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Insecticide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1237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b="1" dirty="0" smtClean="0"/>
              <a:t>_________  </a:t>
            </a:r>
            <a:r>
              <a:rPr lang="en-US" sz="1800" b="1" dirty="0"/>
              <a:t>Kills rodent pests such as rats &amp; </a:t>
            </a:r>
            <a:r>
              <a:rPr lang="en-US" sz="1800" b="1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574535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b="1" dirty="0" smtClean="0"/>
              <a:t>_________  </a:t>
            </a:r>
            <a:r>
              <a:rPr lang="en-US" sz="1800" b="1" dirty="0"/>
              <a:t>Kills rodent pests such as rats &amp; </a:t>
            </a:r>
            <a:r>
              <a:rPr lang="en-US" sz="1800" b="1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628722" y="3206804"/>
            <a:ext cx="2118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Rodenticide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3191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b="1" dirty="0" smtClean="0"/>
              <a:t>_________  </a:t>
            </a:r>
            <a:r>
              <a:rPr lang="en-US" sz="1800" b="1" dirty="0"/>
              <a:t>Kills the adult stage of </a:t>
            </a:r>
            <a:r>
              <a:rPr lang="en-US" sz="1800" b="1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37957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b="1" dirty="0" smtClean="0"/>
              <a:t>_________  </a:t>
            </a:r>
            <a:r>
              <a:rPr lang="en-US" sz="1800" b="1" dirty="0"/>
              <a:t>Kills the adult stage of </a:t>
            </a:r>
            <a:r>
              <a:rPr lang="en-US" sz="1800" b="1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723032" y="3703284"/>
            <a:ext cx="12700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Adulticide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263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b="1" dirty="0" smtClean="0"/>
              <a:t>_________  </a:t>
            </a:r>
            <a:r>
              <a:rPr lang="en-US" sz="1800" b="1" dirty="0"/>
              <a:t>Kills the egg stage of </a:t>
            </a:r>
            <a:r>
              <a:rPr lang="en-US" sz="1800" b="1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1986330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b="1" dirty="0" smtClean="0"/>
              <a:t>_________  </a:t>
            </a:r>
            <a:r>
              <a:rPr lang="en-US" sz="1800" b="1" dirty="0"/>
              <a:t>Kills the egg stage of </a:t>
            </a:r>
            <a:r>
              <a:rPr lang="en-US" sz="1800" b="1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804766" y="4155984"/>
            <a:ext cx="132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Ovicide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373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b="1" dirty="0" smtClean="0"/>
              <a:t>_________  </a:t>
            </a:r>
            <a:r>
              <a:rPr lang="en-US" sz="1800" b="1" dirty="0"/>
              <a:t>Kills mites &amp; </a:t>
            </a:r>
            <a:r>
              <a:rPr lang="en-US" sz="1800" b="1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761727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b="1" dirty="0" smtClean="0"/>
              <a:t>_________  </a:t>
            </a:r>
            <a:r>
              <a:rPr lang="en-US" sz="1800" b="1" dirty="0"/>
              <a:t>Kills mites &amp; </a:t>
            </a:r>
            <a:r>
              <a:rPr lang="en-US" sz="1800" b="1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741895" y="4640114"/>
            <a:ext cx="1741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Acaracide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867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b="1" dirty="0"/>
          </a:p>
          <a:p>
            <a:pPr marL="514350" lvl="0" indent="-514350">
              <a:buAutoNum type="arabicPeriod" startAt="8"/>
            </a:pPr>
            <a:r>
              <a:rPr lang="en-US" sz="1800" b="1" dirty="0" smtClean="0"/>
              <a:t>_________  </a:t>
            </a:r>
            <a:r>
              <a:rPr lang="en-US" sz="1800" b="1" dirty="0"/>
              <a:t>Kills brown </a:t>
            </a:r>
            <a:r>
              <a:rPr lang="en-US" sz="1800" b="1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417070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b="1" dirty="0" smtClean="0"/>
              <a:t>_________  </a:t>
            </a:r>
            <a:r>
              <a:rPr lang="en-US" sz="1800" b="1" dirty="0"/>
              <a:t>Kills brown </a:t>
            </a:r>
            <a:r>
              <a:rPr lang="en-US" sz="1800" b="1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795334" y="5099096"/>
            <a:ext cx="14523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Fungicide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277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b="1" dirty="0" smtClean="0"/>
              <a:t>_________  </a:t>
            </a:r>
            <a:r>
              <a:rPr lang="en-US" sz="1800" b="1" dirty="0"/>
              <a:t>Kills </a:t>
            </a:r>
            <a:r>
              <a:rPr lang="en-US" sz="1800" b="1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86997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b="1" dirty="0" smtClean="0"/>
              <a:t>_________  </a:t>
            </a:r>
            <a:r>
              <a:rPr lang="en-US" sz="1800" b="1" dirty="0"/>
              <a:t>Kills </a:t>
            </a:r>
            <a:r>
              <a:rPr lang="en-US" sz="1800" b="1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dirty="0" smtClean="0"/>
              <a:t>10.     _________  </a:t>
            </a:r>
            <a:r>
              <a:rPr lang="en-US" sz="1800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660158" y="5576939"/>
            <a:ext cx="15780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Termiticide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205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b="1" dirty="0"/>
          </a:p>
          <a:p>
            <a:pPr marL="0" lvl="0" indent="0">
              <a:buNone/>
            </a:pPr>
            <a:r>
              <a:rPr lang="en-US" sz="1800" b="1" dirty="0" smtClean="0"/>
              <a:t>10.     _________  </a:t>
            </a:r>
            <a:r>
              <a:rPr lang="en-US" sz="1800" b="1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98298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829" y="346927"/>
            <a:ext cx="8877610" cy="645531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/>
              <a:t>            </a:t>
            </a:r>
            <a:r>
              <a:rPr lang="en-US" sz="2000" b="1" dirty="0" smtClean="0"/>
              <a:t>Select </a:t>
            </a:r>
            <a:r>
              <a:rPr lang="en-US" sz="2000" b="1" dirty="0"/>
              <a:t>one of the following answers for the following 10 questions</a:t>
            </a:r>
            <a:r>
              <a:rPr lang="en-US" sz="2000" dirty="0" smtClean="0"/>
              <a:t>: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2000" dirty="0" smtClean="0"/>
              <a:t>        </a:t>
            </a:r>
            <a:r>
              <a:rPr lang="en-US" sz="2000" dirty="0" err="1" smtClean="0"/>
              <a:t>Acaracide</a:t>
            </a:r>
            <a:r>
              <a:rPr lang="en-US" sz="2000" dirty="0" smtClean="0"/>
              <a:t>     </a:t>
            </a:r>
            <a:r>
              <a:rPr lang="en-US" sz="2000" dirty="0" err="1"/>
              <a:t>Adulticide</a:t>
            </a:r>
            <a:r>
              <a:rPr lang="en-US" sz="2000" dirty="0"/>
              <a:t>     </a:t>
            </a:r>
            <a:r>
              <a:rPr lang="en-US" sz="2000" dirty="0" err="1"/>
              <a:t>Avicide</a:t>
            </a:r>
            <a:r>
              <a:rPr lang="en-US" sz="2000" dirty="0"/>
              <a:t>     Fungicide     Insecticide     </a:t>
            </a:r>
            <a:r>
              <a:rPr lang="en-US" sz="2000" dirty="0" err="1"/>
              <a:t>Larvicide</a:t>
            </a:r>
            <a:r>
              <a:rPr lang="en-US" sz="2000" dirty="0"/>
              <a:t>     </a:t>
            </a:r>
            <a:r>
              <a:rPr lang="en-US" sz="2000" dirty="0" smtClean="0"/>
              <a:t>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000" dirty="0" err="1" smtClean="0"/>
              <a:t>Molluscicide</a:t>
            </a:r>
            <a:r>
              <a:rPr lang="en-US" sz="2000" dirty="0" smtClean="0"/>
              <a:t>     </a:t>
            </a:r>
            <a:r>
              <a:rPr lang="en-US" sz="2000" dirty="0" err="1"/>
              <a:t>Ovicide</a:t>
            </a:r>
            <a:r>
              <a:rPr lang="en-US" sz="2000" dirty="0"/>
              <a:t>     Pesticide     </a:t>
            </a:r>
            <a:r>
              <a:rPr lang="en-US" sz="2000" dirty="0" err="1"/>
              <a:t>Piscicide</a:t>
            </a:r>
            <a:r>
              <a:rPr lang="en-US" sz="2000" dirty="0"/>
              <a:t>     Rodenticide     </a:t>
            </a:r>
            <a:r>
              <a:rPr lang="en-US" sz="2000" dirty="0" err="1"/>
              <a:t>Termiticide</a:t>
            </a:r>
            <a:r>
              <a:rPr lang="en-US" sz="2000" dirty="0"/>
              <a:t> </a:t>
            </a:r>
          </a:p>
          <a:p>
            <a:pPr marL="0" indent="0">
              <a:buNone/>
            </a:pPr>
            <a:endParaRPr lang="en-US" sz="1200" dirty="0"/>
          </a:p>
          <a:p>
            <a:pPr marL="514350" lvl="0" indent="-514350">
              <a:buAutoNum type="arabicPeriod"/>
            </a:pPr>
            <a:r>
              <a:rPr lang="en-US" sz="1800" dirty="0" smtClean="0"/>
              <a:t>_________  </a:t>
            </a:r>
            <a:r>
              <a:rPr lang="en-US" sz="1800" dirty="0"/>
              <a:t>Kills insects, other arthropods, snails &amp; slugs, rodents, fungi and pest </a:t>
            </a:r>
            <a:r>
              <a:rPr lang="en-US" sz="1800" dirty="0" smtClean="0"/>
              <a:t>birds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2"/>
            </a:pPr>
            <a:r>
              <a:rPr lang="en-US" sz="1800" dirty="0" smtClean="0"/>
              <a:t>_________  </a:t>
            </a:r>
            <a:r>
              <a:rPr lang="en-US" sz="1800" dirty="0"/>
              <a:t>Kills snails and </a:t>
            </a:r>
            <a:r>
              <a:rPr lang="en-US" sz="1800" dirty="0" smtClean="0"/>
              <a:t>slugs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3"/>
            </a:pPr>
            <a:r>
              <a:rPr lang="en-US" sz="1800" dirty="0" smtClean="0"/>
              <a:t>_________  </a:t>
            </a:r>
            <a:r>
              <a:rPr lang="en-US" sz="1800" dirty="0"/>
              <a:t>Kills insect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4"/>
            </a:pPr>
            <a:r>
              <a:rPr lang="en-US" sz="1800" dirty="0" smtClean="0"/>
              <a:t>_________  </a:t>
            </a:r>
            <a:r>
              <a:rPr lang="en-US" sz="1800" dirty="0"/>
              <a:t>Kills rodent pests such as rats &amp; </a:t>
            </a:r>
            <a:r>
              <a:rPr lang="en-US" sz="1800" dirty="0" smtClean="0"/>
              <a:t>mice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5"/>
            </a:pPr>
            <a:r>
              <a:rPr lang="en-US" sz="1800" dirty="0" smtClean="0"/>
              <a:t>_________  </a:t>
            </a:r>
            <a:r>
              <a:rPr lang="en-US" sz="1800" dirty="0"/>
              <a:t>Kills the adult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6"/>
            </a:pPr>
            <a:r>
              <a:rPr lang="en-US" sz="1800" dirty="0" smtClean="0"/>
              <a:t>_________  </a:t>
            </a:r>
            <a:r>
              <a:rPr lang="en-US" sz="1800" dirty="0"/>
              <a:t>Kills the egg stage of </a:t>
            </a:r>
            <a:r>
              <a:rPr lang="en-US" sz="1800" dirty="0" smtClean="0"/>
              <a:t>pests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7"/>
            </a:pPr>
            <a:r>
              <a:rPr lang="en-US" sz="1800" dirty="0" smtClean="0"/>
              <a:t>_________  </a:t>
            </a:r>
            <a:r>
              <a:rPr lang="en-US" sz="1800" dirty="0"/>
              <a:t>Kills mites &amp; </a:t>
            </a:r>
            <a:r>
              <a:rPr lang="en-US" sz="1800" dirty="0" smtClean="0"/>
              <a:t>ticks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8"/>
            </a:pPr>
            <a:r>
              <a:rPr lang="en-US" sz="1800" dirty="0" smtClean="0"/>
              <a:t>_________  </a:t>
            </a:r>
            <a:r>
              <a:rPr lang="en-US" sz="1800" dirty="0"/>
              <a:t>Kills brown </a:t>
            </a:r>
            <a:r>
              <a:rPr lang="en-US" sz="1800" dirty="0" smtClean="0"/>
              <a:t>rot</a:t>
            </a:r>
          </a:p>
          <a:p>
            <a:pPr marL="0" lvl="0" indent="0">
              <a:buNone/>
            </a:pPr>
            <a:endParaRPr lang="en-US" sz="800" dirty="0"/>
          </a:p>
          <a:p>
            <a:pPr marL="514350" lvl="0" indent="-514350">
              <a:buAutoNum type="arabicPeriod" startAt="9"/>
            </a:pPr>
            <a:r>
              <a:rPr lang="en-US" sz="1800" dirty="0" smtClean="0"/>
              <a:t>_________  </a:t>
            </a:r>
            <a:r>
              <a:rPr lang="en-US" sz="1800" dirty="0"/>
              <a:t>Kills </a:t>
            </a:r>
            <a:r>
              <a:rPr lang="en-US" sz="1800" dirty="0" smtClean="0"/>
              <a:t>termites</a:t>
            </a:r>
          </a:p>
          <a:p>
            <a:pPr marL="0" lvl="0" indent="0">
              <a:buNone/>
            </a:pPr>
            <a:endParaRPr lang="en-US" sz="800" dirty="0"/>
          </a:p>
          <a:p>
            <a:pPr marL="0" lvl="0" indent="0">
              <a:buNone/>
            </a:pPr>
            <a:r>
              <a:rPr lang="en-US" sz="1800" b="1" dirty="0" smtClean="0"/>
              <a:t>10.     _________  </a:t>
            </a:r>
            <a:r>
              <a:rPr lang="en-US" sz="1800" b="1" dirty="0"/>
              <a:t>Kills fish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829914" y="6054783"/>
            <a:ext cx="1408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Piscicide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320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AutoNum type="arabicPeriod" startAt="11"/>
            </a:pPr>
            <a:r>
              <a:rPr lang="en-US" sz="2000" b="1" dirty="0" smtClean="0"/>
              <a:t>A </a:t>
            </a:r>
            <a:r>
              <a:rPr lang="en-US" sz="2000" b="1" dirty="0"/>
              <a:t>chemical that is combined with another chemical to enhance </a:t>
            </a:r>
            <a:r>
              <a:rPr lang="en-US" sz="2000" b="1" dirty="0" smtClean="0"/>
              <a:t>the</a:t>
            </a:r>
          </a:p>
          <a:p>
            <a:pPr marL="0" lv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activity </a:t>
            </a:r>
            <a:r>
              <a:rPr lang="en-US" sz="2000" b="1" dirty="0"/>
              <a:t>of the active ingredient </a:t>
            </a:r>
            <a:r>
              <a:rPr lang="en-US" sz="2000" b="1" dirty="0" smtClean="0"/>
              <a:t>is </a:t>
            </a:r>
            <a:r>
              <a:rPr lang="en-US" sz="2000" b="1" dirty="0"/>
              <a:t>called a </a:t>
            </a:r>
            <a:r>
              <a:rPr lang="en-US" sz="2000" b="1" dirty="0" smtClean="0"/>
              <a:t>__________</a:t>
            </a:r>
            <a:r>
              <a:rPr lang="en-US" sz="2000" b="1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1213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0" indent="-457200">
              <a:buAutoNum type="arabicPeriod" startAt="11"/>
            </a:pPr>
            <a:r>
              <a:rPr lang="en-US" sz="2000" b="1" dirty="0" smtClean="0"/>
              <a:t>A </a:t>
            </a:r>
            <a:r>
              <a:rPr lang="en-US" sz="2000" b="1" dirty="0"/>
              <a:t>chemical that is combined with another chemical to enhance </a:t>
            </a:r>
            <a:r>
              <a:rPr lang="en-US" sz="2000" b="1" dirty="0" smtClean="0"/>
              <a:t>the</a:t>
            </a:r>
          </a:p>
          <a:p>
            <a:pPr marL="0" lv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activity </a:t>
            </a:r>
            <a:r>
              <a:rPr lang="en-US" sz="2000" b="1" dirty="0"/>
              <a:t>of the active ingredient </a:t>
            </a:r>
            <a:r>
              <a:rPr lang="en-US" sz="2000" b="1" dirty="0" smtClean="0"/>
              <a:t>is </a:t>
            </a:r>
            <a:r>
              <a:rPr lang="en-US" sz="2000" b="1" dirty="0"/>
              <a:t>called a </a:t>
            </a:r>
            <a:r>
              <a:rPr lang="en-US" sz="2000" b="1" dirty="0" smtClean="0"/>
              <a:t>__________.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93834" y="1945269"/>
            <a:ext cx="1159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synergist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096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77044" cy="4525963"/>
          </a:xfrm>
        </p:spPr>
        <p:txBody>
          <a:bodyPr/>
          <a:lstStyle/>
          <a:p>
            <a:pPr marL="457200" lvl="0" indent="-457200">
              <a:buAutoNum type="arabicPeriod" startAt="12"/>
            </a:pPr>
            <a:r>
              <a:rPr lang="en-US" sz="2000" b="1" dirty="0" smtClean="0"/>
              <a:t>A </a:t>
            </a:r>
            <a:r>
              <a:rPr lang="en-US" sz="2000" b="1" dirty="0"/>
              <a:t>substance that causes death by dehydration is called </a:t>
            </a:r>
            <a:r>
              <a:rPr lang="en-US" sz="2000" b="1" dirty="0" smtClean="0"/>
              <a:t>a _____________.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542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38117" cy="4525963"/>
          </a:xfrm>
        </p:spPr>
        <p:txBody>
          <a:bodyPr/>
          <a:lstStyle/>
          <a:p>
            <a:pPr marL="457200" lvl="0" indent="-457200">
              <a:buAutoNum type="arabicPeriod" startAt="12"/>
            </a:pPr>
            <a:r>
              <a:rPr lang="en-US" sz="2000" b="1" dirty="0" smtClean="0"/>
              <a:t>A </a:t>
            </a:r>
            <a:r>
              <a:rPr lang="en-US" sz="2000" b="1" dirty="0"/>
              <a:t>substance that causes death by dehydration is called </a:t>
            </a:r>
            <a:r>
              <a:rPr lang="en-US" sz="2000" b="1" dirty="0" smtClean="0"/>
              <a:t>a ______________. </a:t>
            </a:r>
          </a:p>
          <a:p>
            <a:pPr marL="0" lvl="0" indent="0">
              <a:buNone/>
            </a:pPr>
            <a:r>
              <a:rPr lang="en-US" sz="2000" b="1" dirty="0" smtClean="0"/>
              <a:t>      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217317" y="1600200"/>
            <a:ext cx="1276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rgbClr val="FF0000"/>
                </a:solidFill>
              </a:rPr>
              <a:t>dessicant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527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AutoNum type="arabicPeriod" startAt="13"/>
            </a:pPr>
            <a:r>
              <a:rPr lang="en-US" sz="2000" b="1" dirty="0" smtClean="0"/>
              <a:t>A </a:t>
            </a:r>
            <a:r>
              <a:rPr lang="en-US" sz="2000" b="1" dirty="0"/>
              <a:t>chemical that disrupts growth, development or reproduction is called </a:t>
            </a:r>
            <a:endParaRPr lang="en-US" sz="2000" b="1" dirty="0" smtClean="0"/>
          </a:p>
          <a:p>
            <a:pPr marL="0" lv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an </a:t>
            </a:r>
            <a:r>
              <a:rPr lang="en-US" sz="2000" b="1" dirty="0"/>
              <a:t>_____________________________.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890895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AutoNum type="arabicPeriod" startAt="13"/>
            </a:pPr>
            <a:r>
              <a:rPr lang="en-US" sz="2000" b="1" dirty="0" smtClean="0"/>
              <a:t>A </a:t>
            </a:r>
            <a:r>
              <a:rPr lang="en-US" sz="2000" b="1" dirty="0"/>
              <a:t>chemical that disrupts growth, development or reproduction is called </a:t>
            </a:r>
            <a:endParaRPr lang="en-US" sz="2000" b="1" dirty="0" smtClean="0"/>
          </a:p>
          <a:p>
            <a:pPr marL="0" lv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an </a:t>
            </a:r>
            <a:r>
              <a:rPr lang="en-US" sz="2000" b="1" dirty="0"/>
              <a:t>_____________________________.</a:t>
            </a: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629316" y="1957659"/>
            <a:ext cx="3004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</a:t>
            </a:r>
            <a:r>
              <a:rPr lang="en-US" b="1" dirty="0" smtClean="0">
                <a:solidFill>
                  <a:srgbClr val="FF0000"/>
                </a:solidFill>
              </a:rPr>
              <a:t>nsect growth regulator (IGR)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95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14"/>
            </a:pPr>
            <a:r>
              <a:rPr lang="en-US" b="1" dirty="0" smtClean="0"/>
              <a:t>  A </a:t>
            </a:r>
            <a:r>
              <a:rPr lang="en-US" b="1" dirty="0"/>
              <a:t>chemical used by insects and vertebrates to communicate with one another </a:t>
            </a:r>
            <a:endParaRPr lang="en-US" b="1" dirty="0" smtClean="0"/>
          </a:p>
          <a:p>
            <a:r>
              <a:rPr lang="en-US" b="1" dirty="0"/>
              <a:t> </a:t>
            </a:r>
            <a:r>
              <a:rPr lang="en-US" b="1" dirty="0" smtClean="0"/>
              <a:t>       (</a:t>
            </a:r>
            <a:r>
              <a:rPr lang="en-US" b="1" dirty="0"/>
              <a:t>attract, repel, </a:t>
            </a:r>
            <a:r>
              <a:rPr lang="en-US" b="1" dirty="0" smtClean="0"/>
              <a:t>alarm</a:t>
            </a:r>
            <a:r>
              <a:rPr lang="en-US" b="1" dirty="0"/>
              <a:t>, etc.) is called a </a:t>
            </a:r>
            <a:r>
              <a:rPr lang="en-US" b="1" dirty="0" smtClean="0"/>
              <a:t>______________</a:t>
            </a:r>
            <a:r>
              <a:rPr lang="en-US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3147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14"/>
            </a:pPr>
            <a:r>
              <a:rPr lang="en-US" b="1" dirty="0" smtClean="0"/>
              <a:t>  A </a:t>
            </a:r>
            <a:r>
              <a:rPr lang="en-US" b="1" dirty="0"/>
              <a:t>chemical used by insects and vertebrates to communicate with one another </a:t>
            </a:r>
            <a:endParaRPr lang="en-US" b="1" dirty="0" smtClean="0"/>
          </a:p>
          <a:p>
            <a:r>
              <a:rPr lang="en-US" b="1" dirty="0"/>
              <a:t> </a:t>
            </a:r>
            <a:r>
              <a:rPr lang="en-US" b="1" dirty="0" smtClean="0"/>
              <a:t>       (</a:t>
            </a:r>
            <a:r>
              <a:rPr lang="en-US" b="1" dirty="0"/>
              <a:t>attract, repel, </a:t>
            </a:r>
            <a:r>
              <a:rPr lang="en-US" b="1" dirty="0" smtClean="0"/>
              <a:t>alarm</a:t>
            </a:r>
            <a:r>
              <a:rPr lang="en-US" b="1" dirty="0"/>
              <a:t>, etc.) is called a </a:t>
            </a:r>
            <a:r>
              <a:rPr lang="en-US" b="1" dirty="0" smtClean="0"/>
              <a:t>______________.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670938" y="1814325"/>
            <a:ext cx="1579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pheromone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8518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AutoNum type="arabicPeriod" startAt="15"/>
            </a:pPr>
            <a:r>
              <a:rPr lang="en-US" sz="2000" b="1" dirty="0" smtClean="0"/>
              <a:t>A </a:t>
            </a:r>
            <a:r>
              <a:rPr lang="en-US" sz="2000" b="1" dirty="0"/>
              <a:t>substance that keeps away insects, mites, ticks, and other pests is </a:t>
            </a:r>
            <a:endParaRPr lang="en-US" sz="2000" b="1" dirty="0" smtClean="0"/>
          </a:p>
          <a:p>
            <a:pPr marL="0" lv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called </a:t>
            </a:r>
            <a:r>
              <a:rPr lang="en-US" sz="2000" b="1" dirty="0"/>
              <a:t>a </a:t>
            </a:r>
            <a:r>
              <a:rPr lang="en-US" sz="2000" b="1" dirty="0" smtClean="0"/>
              <a:t>__________.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550028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0" indent="-457200">
              <a:buAutoNum type="arabicPeriod" startAt="15"/>
            </a:pPr>
            <a:r>
              <a:rPr lang="en-US" sz="2000" b="1" dirty="0" smtClean="0"/>
              <a:t>A </a:t>
            </a:r>
            <a:r>
              <a:rPr lang="en-US" sz="2000" b="1" dirty="0"/>
              <a:t>substance that keeps away insects, mites, ticks, and other pests is </a:t>
            </a:r>
            <a:endParaRPr lang="en-US" sz="2000" b="1" dirty="0" smtClean="0"/>
          </a:p>
          <a:p>
            <a:pPr marL="0" lv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called </a:t>
            </a:r>
            <a:r>
              <a:rPr lang="en-US" sz="2000" b="1" dirty="0"/>
              <a:t>a </a:t>
            </a:r>
            <a:r>
              <a:rPr lang="en-US" sz="2000" b="1" dirty="0" smtClean="0"/>
              <a:t>__________.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970047" y="1963854"/>
            <a:ext cx="1424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repellent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6194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16"/>
            </a:pPr>
            <a:r>
              <a:rPr lang="en-US" sz="2000" b="1" dirty="0" smtClean="0"/>
              <a:t>A </a:t>
            </a:r>
            <a:r>
              <a:rPr lang="en-US" sz="2000" b="1" dirty="0"/>
              <a:t>biological organism, such as a bacterium, a virus, fungus or a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 preparation </a:t>
            </a:r>
            <a:r>
              <a:rPr lang="en-US" sz="2000" b="1" dirty="0"/>
              <a:t>of an </a:t>
            </a:r>
            <a:r>
              <a:rPr lang="en-US" sz="2000" b="1" dirty="0" err="1"/>
              <a:t>insecticidally</a:t>
            </a:r>
            <a:r>
              <a:rPr lang="en-US" sz="2000" b="1" dirty="0"/>
              <a:t> active compound </a:t>
            </a:r>
            <a:r>
              <a:rPr lang="en-US" sz="2000" b="1" dirty="0" smtClean="0"/>
              <a:t>derived </a:t>
            </a:r>
            <a:r>
              <a:rPr lang="en-US" sz="2000" b="1" dirty="0"/>
              <a:t>from such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organisms </a:t>
            </a:r>
            <a:r>
              <a:rPr lang="en-US" sz="2000" b="1" dirty="0"/>
              <a:t>that kills pests is called a 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4012339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16"/>
            </a:pPr>
            <a:r>
              <a:rPr lang="en-US" sz="2000" b="1" dirty="0" smtClean="0"/>
              <a:t>A </a:t>
            </a:r>
            <a:r>
              <a:rPr lang="en-US" sz="2000" b="1" dirty="0"/>
              <a:t>biological organism, such as a bacterium, a virus, fungus or a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 preparation </a:t>
            </a:r>
            <a:r>
              <a:rPr lang="en-US" sz="2000" b="1" dirty="0"/>
              <a:t>of an </a:t>
            </a:r>
            <a:r>
              <a:rPr lang="en-US" sz="2000" b="1" dirty="0" err="1"/>
              <a:t>insecticidally</a:t>
            </a:r>
            <a:r>
              <a:rPr lang="en-US" sz="2000" b="1" dirty="0"/>
              <a:t> active compound </a:t>
            </a:r>
            <a:r>
              <a:rPr lang="en-US" sz="2000" b="1" dirty="0" smtClean="0"/>
              <a:t>derived </a:t>
            </a:r>
            <a:r>
              <a:rPr lang="en-US" sz="2000" b="1" dirty="0"/>
              <a:t>from such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organisms </a:t>
            </a:r>
            <a:r>
              <a:rPr lang="en-US" sz="2000" b="1" dirty="0"/>
              <a:t>that kills pests is called a __________________________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40508" y="2341755"/>
            <a:ext cx="3946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b</a:t>
            </a:r>
            <a:r>
              <a:rPr lang="en-US" b="1" dirty="0" err="1" smtClean="0">
                <a:solidFill>
                  <a:srgbClr val="FF0000"/>
                </a:solidFill>
              </a:rPr>
              <a:t>iopesticide</a:t>
            </a:r>
            <a:r>
              <a:rPr lang="en-US" b="1" dirty="0" smtClean="0">
                <a:solidFill>
                  <a:srgbClr val="FF0000"/>
                </a:solidFill>
              </a:rPr>
              <a:t> or microbial pesticide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576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17. Organophosphate pesticides kill by </a:t>
            </a:r>
            <a:r>
              <a:rPr lang="en-US" sz="2000" b="1" dirty="0" smtClean="0"/>
              <a:t>inhibiting_____________, which is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the </a:t>
            </a:r>
            <a:r>
              <a:rPr lang="en-US" sz="2000" b="1" dirty="0"/>
              <a:t>key </a:t>
            </a:r>
            <a:r>
              <a:rPr lang="en-US" sz="2000" b="1" dirty="0" smtClean="0"/>
              <a:t>to </a:t>
            </a:r>
            <a:r>
              <a:rPr lang="en-US" sz="2000" b="1" dirty="0"/>
              <a:t>the process where nerve impulses </a:t>
            </a:r>
            <a:r>
              <a:rPr lang="en-US" sz="2000" b="1" dirty="0" smtClean="0"/>
              <a:t>bridge the gap between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two </a:t>
            </a:r>
            <a:r>
              <a:rPr lang="en-US" sz="2000" b="1" dirty="0"/>
              <a:t>nerve cells, so the nervous signal is transmitted </a:t>
            </a:r>
            <a:r>
              <a:rPr lang="en-US" sz="2000" b="1" dirty="0" smtClean="0"/>
              <a:t>from one nerve cell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</a:t>
            </a:r>
            <a:r>
              <a:rPr lang="en-US" sz="2000" b="1" dirty="0"/>
              <a:t> </a:t>
            </a:r>
            <a:r>
              <a:rPr lang="en-US" sz="2000" b="1" dirty="0" smtClean="0"/>
              <a:t>to </a:t>
            </a:r>
            <a:r>
              <a:rPr lang="en-US" sz="2000" b="1" dirty="0"/>
              <a:t>the next in a properly controlled manner.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398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17. Organophosphate pesticides kill by </a:t>
            </a:r>
            <a:r>
              <a:rPr lang="en-US" sz="2000" b="1" dirty="0" smtClean="0"/>
              <a:t>inhibiting_____________, which is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the </a:t>
            </a:r>
            <a:r>
              <a:rPr lang="en-US" sz="2000" b="1" dirty="0"/>
              <a:t>key </a:t>
            </a:r>
            <a:r>
              <a:rPr lang="en-US" sz="2000" b="1" dirty="0" smtClean="0"/>
              <a:t>to </a:t>
            </a:r>
            <a:r>
              <a:rPr lang="en-US" sz="2000" b="1" dirty="0"/>
              <a:t>the process where nerve impulses </a:t>
            </a:r>
            <a:r>
              <a:rPr lang="en-US" sz="2000" b="1" dirty="0" smtClean="0"/>
              <a:t>bridge the gap between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two </a:t>
            </a:r>
            <a:r>
              <a:rPr lang="en-US" sz="2000" b="1" dirty="0"/>
              <a:t>nerve cells, so the nervous signal is transmitted </a:t>
            </a:r>
            <a:r>
              <a:rPr lang="en-US" sz="2000" b="1" dirty="0" smtClean="0"/>
              <a:t>from one nerve cell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</a:t>
            </a:r>
            <a:r>
              <a:rPr lang="en-US" sz="2000" b="1" dirty="0"/>
              <a:t> </a:t>
            </a:r>
            <a:r>
              <a:rPr lang="en-US" sz="2000" b="1" dirty="0" smtClean="0"/>
              <a:t>to </a:t>
            </a:r>
            <a:r>
              <a:rPr lang="en-US" sz="2000" b="1" dirty="0"/>
              <a:t>the next in a properly controlled manner.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749072" y="1620644"/>
            <a:ext cx="1697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cholinesterase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5207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18. Which class of pesticides is more toxic to mammals? </a:t>
            </a:r>
            <a:r>
              <a:rPr lang="en-US" sz="2000" b="1" dirty="0" smtClean="0"/>
              <a:t>(</a:t>
            </a:r>
            <a:r>
              <a:rPr lang="en-US" sz="2000" b="1" dirty="0"/>
              <a:t>Organophosphates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or </a:t>
            </a:r>
            <a:r>
              <a:rPr lang="en-US" sz="2000" b="1" dirty="0" err="1"/>
              <a:t>Carbamates</a:t>
            </a:r>
            <a:r>
              <a:rPr lang="en-US" sz="2000" b="1" dirty="0" smtClean="0"/>
              <a:t>)  __________________.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015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18. Which class of pesticides is more toxic to mammals? </a:t>
            </a:r>
            <a:r>
              <a:rPr lang="en-US" sz="2000" b="1" dirty="0" smtClean="0"/>
              <a:t>(</a:t>
            </a:r>
            <a:r>
              <a:rPr lang="en-US" sz="2000" b="1" dirty="0"/>
              <a:t>Organophosphates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or </a:t>
            </a:r>
            <a:r>
              <a:rPr lang="en-US" sz="2000" b="1" dirty="0" err="1"/>
              <a:t>Carbamates</a:t>
            </a:r>
            <a:r>
              <a:rPr lang="en-US" sz="2000" b="1" dirty="0" smtClean="0"/>
              <a:t>)  __________________.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43561" y="1951463"/>
            <a:ext cx="2087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Organophosphates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642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229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19. An antidote to organophosphate poisoning is </a:t>
            </a:r>
            <a:r>
              <a:rPr lang="en-US" sz="2000" b="1" dirty="0" smtClean="0"/>
              <a:t>____________.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67942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0200"/>
            <a:ext cx="82296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19. An antidote to organophosphate poisoning is </a:t>
            </a:r>
            <a:r>
              <a:rPr lang="en-US" sz="2000" b="1" dirty="0" smtClean="0"/>
              <a:t>____________</a:t>
            </a:r>
            <a:r>
              <a:rPr lang="en-US" sz="2000" dirty="0" smtClean="0"/>
              <a:t>.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5965903" y="1596450"/>
            <a:ext cx="1115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Atropine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806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20. An antidote to </a:t>
            </a:r>
            <a:r>
              <a:rPr lang="en-US" sz="2000" b="1" dirty="0" err="1"/>
              <a:t>carbamate</a:t>
            </a:r>
            <a:r>
              <a:rPr lang="en-US" sz="2000" b="1" dirty="0"/>
              <a:t> poisoning is </a:t>
            </a:r>
            <a:r>
              <a:rPr lang="en-US" sz="2000" b="1" dirty="0" smtClean="0"/>
              <a:t>_________________.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81626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20. An antidote to </a:t>
            </a:r>
            <a:r>
              <a:rPr lang="en-US" sz="2000" b="1" dirty="0" err="1"/>
              <a:t>carbamate</a:t>
            </a:r>
            <a:r>
              <a:rPr lang="en-US" sz="2000" b="1" dirty="0"/>
              <a:t> poisoning is </a:t>
            </a:r>
            <a:r>
              <a:rPr lang="en-US" sz="2000" b="1" dirty="0" smtClean="0"/>
              <a:t>_________________.</a:t>
            </a:r>
            <a:endParaRPr lang="en-US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203901" y="1600200"/>
            <a:ext cx="19080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Atropine &amp; 2PAM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0670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21. Which class of pesticide is generally considered to be least toxic to man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and </a:t>
            </a:r>
            <a:r>
              <a:rPr lang="en-US" sz="2000" b="1" dirty="0"/>
              <a:t>other mammals</a:t>
            </a:r>
            <a:r>
              <a:rPr lang="en-US" sz="2000" b="1" dirty="0" smtClean="0"/>
              <a:t>?  (</a:t>
            </a:r>
            <a:r>
              <a:rPr lang="en-US" sz="2000" b="1" dirty="0" err="1"/>
              <a:t>Carbamates</a:t>
            </a:r>
            <a:r>
              <a:rPr lang="en-US" sz="2000" b="1" dirty="0"/>
              <a:t>, Synthetic </a:t>
            </a:r>
            <a:r>
              <a:rPr lang="en-US" sz="2000" b="1" dirty="0" err="1"/>
              <a:t>Pyrethroids</a:t>
            </a:r>
            <a:r>
              <a:rPr lang="en-US" sz="2000" b="1" dirty="0"/>
              <a:t>, Chlorinated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Hydrocarbons </a:t>
            </a:r>
            <a:r>
              <a:rPr lang="en-US" sz="2000" b="1" dirty="0"/>
              <a:t>or Organophosphates</a:t>
            </a:r>
            <a:r>
              <a:rPr lang="en-US" sz="2000" b="1" dirty="0" smtClean="0"/>
              <a:t>) ___________________.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7709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21. Which class of pesticide is generally considered to be least toxic to man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and </a:t>
            </a:r>
            <a:r>
              <a:rPr lang="en-US" sz="2000" b="1" dirty="0"/>
              <a:t>other mammals</a:t>
            </a:r>
            <a:r>
              <a:rPr lang="en-US" sz="2000" b="1" dirty="0" smtClean="0"/>
              <a:t>?  (</a:t>
            </a:r>
            <a:r>
              <a:rPr lang="en-US" sz="2000" b="1" dirty="0" err="1"/>
              <a:t>Carbamates</a:t>
            </a:r>
            <a:r>
              <a:rPr lang="en-US" sz="2000" b="1" dirty="0"/>
              <a:t>, Synthetic </a:t>
            </a:r>
            <a:r>
              <a:rPr lang="en-US" sz="2000" b="1" dirty="0" err="1"/>
              <a:t>Pyrethroids</a:t>
            </a:r>
            <a:r>
              <a:rPr lang="en-US" sz="2000" b="1" dirty="0"/>
              <a:t>, Chlorinated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Hydrocarbons </a:t>
            </a:r>
            <a:r>
              <a:rPr lang="en-US" sz="2000" b="1" dirty="0"/>
              <a:t>or Organophosphates</a:t>
            </a:r>
            <a:r>
              <a:rPr lang="en-US" sz="2000" b="1" dirty="0" smtClean="0"/>
              <a:t>) ___________________.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018049" y="2316330"/>
            <a:ext cx="2347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Synthetic </a:t>
            </a:r>
            <a:r>
              <a:rPr lang="en-US" b="1" dirty="0" err="1" smtClean="0">
                <a:solidFill>
                  <a:srgbClr val="FF0000"/>
                </a:solidFill>
              </a:rPr>
              <a:t>pyrethroids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48224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22. What class of pesticide is the active ingredient </a:t>
            </a:r>
            <a:r>
              <a:rPr lang="en-US" sz="2000" b="1" dirty="0" err="1"/>
              <a:t>fipronil</a:t>
            </a:r>
            <a:r>
              <a:rPr lang="en-US" sz="2000" b="1" dirty="0"/>
              <a:t>?  </a:t>
            </a:r>
            <a:r>
              <a:rPr lang="en-US" sz="2000" b="1" dirty="0" smtClean="0"/>
              <a:t>_____________.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793990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22. What class of pesticide is the active ingredient </a:t>
            </a:r>
            <a:r>
              <a:rPr lang="en-US" sz="2000" b="1" dirty="0" err="1"/>
              <a:t>fipronil</a:t>
            </a:r>
            <a:r>
              <a:rPr lang="en-US" sz="2000" b="1" dirty="0"/>
              <a:t>?  </a:t>
            </a:r>
            <a:r>
              <a:rPr lang="en-US" sz="2000" b="1" dirty="0" smtClean="0"/>
              <a:t>_____________.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839415" y="1600200"/>
            <a:ext cx="1697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Phenylpyrazole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027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23. What class of pesticide is </a:t>
            </a:r>
            <a:r>
              <a:rPr lang="en-US" sz="2000" b="1" dirty="0" err="1"/>
              <a:t>imidachlorprid</a:t>
            </a:r>
            <a:r>
              <a:rPr lang="en-US" sz="2000" b="1" dirty="0"/>
              <a:t>?  </a:t>
            </a:r>
            <a:r>
              <a:rPr lang="en-US" sz="2000" b="1" dirty="0" smtClean="0"/>
              <a:t>______________.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20785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23. What class of pesticide is </a:t>
            </a:r>
            <a:r>
              <a:rPr lang="en-US" sz="2000" b="1" dirty="0" err="1"/>
              <a:t>imidachlorprid</a:t>
            </a:r>
            <a:r>
              <a:rPr lang="en-US" sz="2000" b="1" dirty="0"/>
              <a:t>?  </a:t>
            </a:r>
            <a:r>
              <a:rPr lang="en-US" sz="2000" b="1" dirty="0" smtClean="0"/>
              <a:t>______________.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538439" y="1600200"/>
            <a:ext cx="1616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Neonicotinoid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4611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77575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24 – 28. Name 5 things that the Signal Word of a label are based on:</a:t>
            </a:r>
          </a:p>
          <a:p>
            <a:pPr marL="0" indent="0">
              <a:buNone/>
            </a:pPr>
            <a:r>
              <a:rPr lang="en-US" sz="2000" b="1" dirty="0"/>
              <a:t>      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         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04772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577575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24 – 28. Name 5 things that the Signal Word of a label are based on:</a:t>
            </a:r>
          </a:p>
          <a:p>
            <a:pPr marL="0" indent="0">
              <a:buNone/>
            </a:pPr>
            <a:r>
              <a:rPr lang="en-US" sz="2000" b="1" dirty="0"/>
              <a:t>      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          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49609" y="2279804"/>
            <a:ext cx="28435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24.</a:t>
            </a:r>
            <a:r>
              <a:rPr lang="en-US" dirty="0" smtClean="0"/>
              <a:t>  </a:t>
            </a:r>
            <a:r>
              <a:rPr lang="en-US" b="1" dirty="0" smtClean="0">
                <a:solidFill>
                  <a:srgbClr val="FF0000"/>
                </a:solidFill>
              </a:rPr>
              <a:t>Oral toxicity</a:t>
            </a:r>
          </a:p>
          <a:p>
            <a:r>
              <a:rPr lang="en-US" b="1" dirty="0" smtClean="0">
                <a:solidFill>
                  <a:srgbClr val="000000"/>
                </a:solidFill>
              </a:rPr>
              <a:t>25.  </a:t>
            </a:r>
            <a:r>
              <a:rPr lang="en-US" b="1" dirty="0" smtClean="0">
                <a:solidFill>
                  <a:srgbClr val="FF0000"/>
                </a:solidFill>
              </a:rPr>
              <a:t>Dermal toxicity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608" y="2870379"/>
            <a:ext cx="2242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26.</a:t>
            </a:r>
            <a:r>
              <a:rPr lang="en-US" b="1" dirty="0" smtClean="0">
                <a:solidFill>
                  <a:srgbClr val="FF0000"/>
                </a:solidFill>
              </a:rPr>
              <a:t>  Inhaled toxicity</a:t>
            </a:r>
          </a:p>
          <a:p>
            <a:r>
              <a:rPr lang="en-US" b="1" dirty="0" smtClean="0">
                <a:solidFill>
                  <a:srgbClr val="000000"/>
                </a:solidFill>
              </a:rPr>
              <a:t>27.</a:t>
            </a:r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n-US" b="1" dirty="0" smtClean="0">
                <a:solidFill>
                  <a:srgbClr val="FF0000"/>
                </a:solidFill>
              </a:rPr>
              <a:t>Skin irritation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9609" y="3471225"/>
            <a:ext cx="20072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28.  </a:t>
            </a:r>
            <a:r>
              <a:rPr lang="en-US" b="1" dirty="0" smtClean="0">
                <a:solidFill>
                  <a:srgbClr val="FF0000"/>
                </a:solidFill>
              </a:rPr>
              <a:t>Eye irritation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719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29. Where do the words “RESTRICTED USE PESTICIDE” appear on a label?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______________________________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006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29. Where do the words “RESTRICTED USE PESTICIDE” appear on a label?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______________________________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86780" y="2285263"/>
            <a:ext cx="4466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On front panel of the label at the top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015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30. What group of IGRs disrupts molting and the development of insects by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interfering </a:t>
            </a:r>
            <a:r>
              <a:rPr lang="en-US" sz="2000" b="1" dirty="0"/>
              <a:t>with the </a:t>
            </a:r>
            <a:r>
              <a:rPr lang="en-US" sz="2000" b="1" dirty="0" smtClean="0"/>
              <a:t>normal function </a:t>
            </a:r>
            <a:r>
              <a:rPr lang="en-US" sz="2000" b="1" dirty="0"/>
              <a:t>of an enzyme called chitin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dirty="0" err="1" smtClean="0"/>
              <a:t>synthetase</a:t>
            </a:r>
            <a:r>
              <a:rPr lang="en-US" sz="2000" b="1" dirty="0"/>
              <a:t>?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______________________________________________________. 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547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30. What group of IGRs disrupts molting and the development of insects by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interfering </a:t>
            </a:r>
            <a:r>
              <a:rPr lang="en-US" sz="2000" b="1" dirty="0"/>
              <a:t>with the </a:t>
            </a:r>
            <a:r>
              <a:rPr lang="en-US" sz="2000" b="1" dirty="0" smtClean="0"/>
              <a:t>normal function </a:t>
            </a:r>
            <a:r>
              <a:rPr lang="en-US" sz="2000" b="1" dirty="0"/>
              <a:t>of an enzyme called chitin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dirty="0" err="1" smtClean="0"/>
              <a:t>synthetase</a:t>
            </a:r>
            <a:r>
              <a:rPr lang="en-US" sz="2000" b="1" dirty="0"/>
              <a:t>?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_______________________________________________________. 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97414" y="3034743"/>
            <a:ext cx="640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 chitin </a:t>
            </a:r>
            <a:r>
              <a:rPr lang="en-US" b="1" dirty="0">
                <a:solidFill>
                  <a:srgbClr val="FF0000"/>
                </a:solidFill>
              </a:rPr>
              <a:t>synthesis inhibitor or juvenile hormone </a:t>
            </a:r>
            <a:r>
              <a:rPr lang="en-US" b="1" dirty="0" smtClean="0">
                <a:solidFill>
                  <a:srgbClr val="FF0000"/>
                </a:solidFill>
              </a:rPr>
              <a:t>analog and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672144" y="3034743"/>
            <a:ext cx="1208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juvenoid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247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31. An LD50 is measured in </a:t>
            </a:r>
            <a:r>
              <a:rPr lang="en-US" sz="2000" b="1" u="sng" dirty="0" smtClean="0"/>
              <a:t>___________</a:t>
            </a:r>
            <a:r>
              <a:rPr lang="en-US" sz="2000" b="1" dirty="0" smtClean="0"/>
              <a:t> </a:t>
            </a:r>
            <a:r>
              <a:rPr lang="en-US" sz="2000" b="1" dirty="0"/>
              <a:t>of toxicant that will kill 50% of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test animals</a:t>
            </a:r>
            <a:r>
              <a:rPr lang="en-US" sz="2000" b="1" dirty="0"/>
              <a:t>.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a</a:t>
            </a:r>
            <a:r>
              <a:rPr lang="en-US" sz="2000" b="1" dirty="0"/>
              <a:t>.  ounces per gallon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</a:t>
            </a:r>
            <a:r>
              <a:rPr lang="en-US" sz="2000" b="1" dirty="0"/>
              <a:t>.  pounds per ton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</a:t>
            </a:r>
            <a:r>
              <a:rPr lang="en-US" sz="2000" b="1" dirty="0"/>
              <a:t>.  mg/kg   </a:t>
            </a:r>
            <a:r>
              <a:rPr lang="en-US" sz="2000" b="1" dirty="0" smtClean="0"/>
              <a:t>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d</a:t>
            </a:r>
            <a:r>
              <a:rPr lang="en-US" sz="2000" b="1" dirty="0"/>
              <a:t>.  grams/pound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3518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31. An LD50 is measured in </a:t>
            </a:r>
            <a:r>
              <a:rPr lang="en-US" sz="2000" b="1" u="sng" dirty="0" smtClean="0"/>
              <a:t>___________</a:t>
            </a:r>
            <a:r>
              <a:rPr lang="en-US" sz="2000" b="1" dirty="0" smtClean="0"/>
              <a:t> </a:t>
            </a:r>
            <a:r>
              <a:rPr lang="en-US" sz="2000" b="1" dirty="0"/>
              <a:t>of toxicant that will kill 50% of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test animals</a:t>
            </a:r>
            <a:r>
              <a:rPr lang="en-US" sz="2000" b="1" dirty="0"/>
              <a:t>.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a</a:t>
            </a:r>
            <a:r>
              <a:rPr lang="en-US" sz="2000" b="1" dirty="0"/>
              <a:t>.  ounces per gallon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</a:t>
            </a:r>
            <a:r>
              <a:rPr lang="en-US" sz="2000" b="1" dirty="0"/>
              <a:t>.  pounds per ton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c</a:t>
            </a:r>
            <a:r>
              <a:rPr lang="en-US" sz="2000" b="1" dirty="0">
                <a:solidFill>
                  <a:srgbClr val="FF0000"/>
                </a:solidFill>
              </a:rPr>
              <a:t>.  mg/kg</a:t>
            </a:r>
            <a:r>
              <a:rPr lang="en-US" sz="2000" b="1" dirty="0"/>
              <a:t>   </a:t>
            </a:r>
            <a:r>
              <a:rPr lang="en-US" sz="2000" b="1" dirty="0" smtClean="0"/>
              <a:t>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d</a:t>
            </a:r>
            <a:r>
              <a:rPr lang="en-US" sz="2000" b="1" dirty="0"/>
              <a:t>.  grams/pound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667512" y="1620644"/>
            <a:ext cx="947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</a:t>
            </a:r>
            <a:r>
              <a:rPr lang="en-US" b="1" dirty="0" smtClean="0">
                <a:solidFill>
                  <a:srgbClr val="FF0000"/>
                </a:solidFill>
              </a:rPr>
              <a:t>g/kg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7852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32. Which toxicity is most important to consider when selecting a pesticide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for </a:t>
            </a:r>
            <a:r>
              <a:rPr lang="en-US" sz="2000" b="1" dirty="0"/>
              <a:t>control of fleas in a house? </a:t>
            </a:r>
            <a:r>
              <a:rPr lang="en-US" sz="2000" b="1" dirty="0" smtClean="0"/>
              <a:t>  ______________________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2000" b="1" dirty="0" smtClean="0"/>
              <a:t>            </a:t>
            </a:r>
            <a:r>
              <a:rPr lang="en-US" sz="2000" b="1" dirty="0"/>
              <a:t>a.  Oral toxicity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b</a:t>
            </a:r>
            <a:r>
              <a:rPr lang="en-US" sz="2000" b="1" dirty="0"/>
              <a:t>. Dermal toxicity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c</a:t>
            </a:r>
            <a:r>
              <a:rPr lang="en-US" sz="2000" b="1" dirty="0"/>
              <a:t>.  Inhaled </a:t>
            </a:r>
            <a:r>
              <a:rPr lang="en-US" sz="2000" b="1" dirty="0" smtClean="0"/>
              <a:t>toxicity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329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32. Which toxicity is most important to consider when selecting a pesticide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for </a:t>
            </a:r>
            <a:r>
              <a:rPr lang="en-US" sz="2000" b="1" dirty="0"/>
              <a:t>control of fleas in a house? </a:t>
            </a:r>
            <a:r>
              <a:rPr lang="en-US" sz="2000" b="1" dirty="0" smtClean="0"/>
              <a:t>  ______________________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</a:t>
            </a:r>
            <a:r>
              <a:rPr lang="en-US" sz="2000" b="1" dirty="0" smtClean="0"/>
              <a:t>           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a</a:t>
            </a:r>
            <a:r>
              <a:rPr lang="en-US" sz="2000" b="1" dirty="0"/>
              <a:t>.  Oral toxicity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           b</a:t>
            </a:r>
            <a:r>
              <a:rPr lang="en-US" sz="2000" b="1" dirty="0">
                <a:solidFill>
                  <a:srgbClr val="FF0000"/>
                </a:solidFill>
              </a:rPr>
              <a:t>. Dermal toxicity</a:t>
            </a:r>
            <a:r>
              <a:rPr lang="en-US" sz="2000" b="1" dirty="0"/>
              <a:t>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c</a:t>
            </a:r>
            <a:r>
              <a:rPr lang="en-US" sz="2000" b="1" dirty="0"/>
              <a:t>.  Inhaled </a:t>
            </a:r>
            <a:r>
              <a:rPr lang="en-US" sz="2000" b="1" dirty="0" smtClean="0"/>
              <a:t>toxicity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39268" y="1982439"/>
            <a:ext cx="1895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</a:rPr>
              <a:t>Dermal toxicity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5329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6267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33. _____  TRUE or FALSE  -  The EPA Establishment # does not have to be </a:t>
            </a:r>
            <a:endParaRPr lang="en-US" sz="2000" b="1" dirty="0" smtClean="0"/>
          </a:p>
          <a:p>
            <a:r>
              <a:rPr lang="en-US" sz="2000" b="1" dirty="0" smtClean="0"/>
              <a:t>                                                    listed </a:t>
            </a:r>
            <a:r>
              <a:rPr lang="en-US" sz="2000" b="1" dirty="0"/>
              <a:t>on </a:t>
            </a:r>
            <a:r>
              <a:rPr lang="en-US" sz="2000" b="1" dirty="0" smtClean="0"/>
              <a:t>the </a:t>
            </a:r>
            <a:r>
              <a:rPr lang="en-US" sz="2000" b="1" dirty="0"/>
              <a:t>label of a pesticide.</a:t>
            </a:r>
          </a:p>
        </p:txBody>
      </p:sp>
    </p:spTree>
    <p:extLst>
      <p:ext uri="{BB962C8B-B14F-4D97-AF65-F5344CB8AC3E}">
        <p14:creationId xmlns:p14="http://schemas.microsoft.com/office/powerpoint/2010/main" val="2137200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7200" y="1606267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33. _____  TRUE or FALSE  -  The EPA Establishment # does not have to be </a:t>
            </a:r>
            <a:endParaRPr lang="en-US" sz="2000" b="1" dirty="0" smtClean="0"/>
          </a:p>
          <a:p>
            <a:r>
              <a:rPr lang="en-US" sz="2000" b="1" dirty="0" smtClean="0"/>
              <a:t>                                                    listed </a:t>
            </a:r>
            <a:r>
              <a:rPr lang="en-US" sz="2000" b="1" dirty="0"/>
              <a:t>on </a:t>
            </a:r>
            <a:r>
              <a:rPr lang="en-US" sz="2000" b="1" dirty="0" smtClean="0"/>
              <a:t>the </a:t>
            </a:r>
            <a:r>
              <a:rPr lang="en-US" sz="2000" b="1" dirty="0"/>
              <a:t>label of a pesticide.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3074" y="1618657"/>
            <a:ext cx="8673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True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2692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34. _____  TRUE or FALSE  -  The EPA Registration # does not have to be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                                listed </a:t>
            </a:r>
            <a:r>
              <a:rPr lang="en-US" sz="2000" b="1" dirty="0"/>
              <a:t>on the label of a pesticide.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932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34. _____  TRUE or FALSE  -  The EPA Registration # does not have to be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                                listed </a:t>
            </a:r>
            <a:r>
              <a:rPr lang="en-US" sz="2000" b="1" dirty="0"/>
              <a:t>on the label of a pesticide.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54048" y="1606395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False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732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 startAt="35"/>
            </a:pPr>
            <a:r>
              <a:rPr lang="en-US" sz="2000" b="1" dirty="0" smtClean="0"/>
              <a:t>____  A </a:t>
            </a:r>
            <a:r>
              <a:rPr lang="en-US" sz="2000" b="1" dirty="0"/>
              <a:t>pesticide with a SIGNAL WORD of WARNING could kill </a:t>
            </a:r>
            <a:r>
              <a:rPr lang="en-US" sz="2000" b="1" dirty="0" smtClean="0"/>
              <a:t>an </a:t>
            </a:r>
          </a:p>
          <a:p>
            <a:pPr marL="0" indent="0">
              <a:buNone/>
            </a:pPr>
            <a:r>
              <a:rPr lang="en-US" sz="2000" b="1" dirty="0" smtClean="0"/>
              <a:t>                  average person </a:t>
            </a:r>
            <a:r>
              <a:rPr lang="en-US" sz="2000" b="1" dirty="0"/>
              <a:t>with as little as</a:t>
            </a:r>
            <a:r>
              <a:rPr lang="en-US" sz="2000" b="1" dirty="0" smtClean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          </a:t>
            </a:r>
            <a:r>
              <a:rPr lang="en-US" sz="2000" b="1" dirty="0" smtClean="0"/>
              <a:t> A</a:t>
            </a:r>
            <a:r>
              <a:rPr lang="en-US" sz="2000" b="1" dirty="0"/>
              <a:t>.  a taste to a teaspoon full of undiluted product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B</a:t>
            </a:r>
            <a:r>
              <a:rPr lang="en-US" sz="2000" b="1" dirty="0"/>
              <a:t>.  a teaspoon to a tablespoon of </a:t>
            </a:r>
            <a:r>
              <a:rPr lang="en-US" sz="2000" b="1" dirty="0" smtClean="0"/>
              <a:t>undiluted product                         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C</a:t>
            </a:r>
            <a:r>
              <a:rPr lang="en-US" sz="2000" b="1" dirty="0"/>
              <a:t>.  an ounce to more than a pint of undiluted product </a:t>
            </a:r>
            <a:r>
              <a:rPr lang="en-US" sz="2000" b="1" dirty="0" smtClean="0"/>
              <a:t> 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0929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 startAt="35"/>
            </a:pPr>
            <a:r>
              <a:rPr lang="en-US" sz="2000" b="1" dirty="0" smtClean="0"/>
              <a:t>____  A </a:t>
            </a:r>
            <a:r>
              <a:rPr lang="en-US" sz="2000" b="1" dirty="0"/>
              <a:t>pesticide with a SIGNAL WORD of WARNING could kill </a:t>
            </a:r>
            <a:r>
              <a:rPr lang="en-US" sz="2000" b="1" dirty="0" smtClean="0"/>
              <a:t>an </a:t>
            </a:r>
          </a:p>
          <a:p>
            <a:pPr marL="0" indent="0">
              <a:buNone/>
            </a:pPr>
            <a:r>
              <a:rPr lang="en-US" sz="2000" b="1" dirty="0" smtClean="0"/>
              <a:t>                  average person </a:t>
            </a:r>
            <a:r>
              <a:rPr lang="en-US" sz="2000" b="1" dirty="0"/>
              <a:t>with as little as</a:t>
            </a:r>
            <a:r>
              <a:rPr lang="en-US" sz="2000" b="1" dirty="0" smtClean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          </a:t>
            </a:r>
            <a:r>
              <a:rPr lang="en-US" sz="2000" b="1" dirty="0" smtClean="0"/>
              <a:t> A</a:t>
            </a:r>
            <a:r>
              <a:rPr lang="en-US" sz="2000" b="1" dirty="0"/>
              <a:t>.  a taste to a teaspoon full of undiluted product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 a teaspoon to a tablespoon of </a:t>
            </a:r>
            <a:r>
              <a:rPr lang="en-US" sz="2000" b="1" u="sng" dirty="0" smtClean="0">
                <a:solidFill>
                  <a:srgbClr val="FF0000"/>
                </a:solidFill>
              </a:rPr>
              <a:t>undiluted product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smtClean="0"/>
              <a:t>                        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C</a:t>
            </a:r>
            <a:r>
              <a:rPr lang="en-US" sz="2000" b="1" dirty="0"/>
              <a:t>.  an ounce to more than a pint of undiluted product </a:t>
            </a:r>
            <a:r>
              <a:rPr lang="en-US" sz="2000" b="1" dirty="0" smtClean="0"/>
              <a:t> 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09805" y="1600200"/>
            <a:ext cx="4584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B.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6847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36. _____  A pesticide with a SIGNAL WORD of CAUTION could kill an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             average </a:t>
            </a:r>
            <a:r>
              <a:rPr lang="en-US" sz="2000" b="1" dirty="0"/>
              <a:t>person with as little as</a:t>
            </a:r>
            <a:r>
              <a:rPr lang="en-US" sz="2000" b="1" dirty="0" smtClean="0"/>
              <a:t>:</a:t>
            </a:r>
          </a:p>
          <a:p>
            <a:pPr marL="0" indent="0">
              <a:buNone/>
            </a:pPr>
            <a:r>
              <a:rPr lang="en-US" sz="2000" b="1" dirty="0" smtClean="0"/>
              <a:t> 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           A.  a taste to a teaspoon full of undiluted product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B</a:t>
            </a:r>
            <a:r>
              <a:rPr lang="en-US" sz="2000" b="1" dirty="0"/>
              <a:t>.  a teaspoon to a tablespoon of undiluted </a:t>
            </a:r>
            <a:r>
              <a:rPr lang="en-US" sz="2000" b="1" dirty="0" smtClean="0"/>
              <a:t>product                        </a:t>
            </a:r>
          </a:p>
          <a:p>
            <a:pPr marL="0" indent="0">
              <a:buNone/>
            </a:pPr>
            <a:r>
              <a:rPr lang="en-US" sz="2000" b="1" dirty="0" smtClean="0"/>
              <a:t>                  C.  </a:t>
            </a:r>
            <a:r>
              <a:rPr lang="en-US" sz="2000" b="1" dirty="0"/>
              <a:t>an ounce to more than a pint of undiluted product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626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36. _____  A pesticide with a SIGNAL WORD of CAUTION could kill an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             average </a:t>
            </a:r>
            <a:r>
              <a:rPr lang="en-US" sz="2000" b="1" dirty="0"/>
              <a:t>person with as little as</a:t>
            </a:r>
            <a:r>
              <a:rPr lang="en-US" sz="2000" b="1" dirty="0" smtClean="0"/>
              <a:t>:</a:t>
            </a:r>
          </a:p>
          <a:p>
            <a:pPr marL="0" indent="0">
              <a:buNone/>
            </a:pPr>
            <a:r>
              <a:rPr lang="en-US" sz="2000" b="1" dirty="0" smtClean="0"/>
              <a:t> 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           A.  a taste to a teaspoon full of undiluted product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B</a:t>
            </a:r>
            <a:r>
              <a:rPr lang="en-US" sz="2000" b="1" dirty="0"/>
              <a:t>.  a teaspoon to a tablespoon of undiluted </a:t>
            </a:r>
            <a:r>
              <a:rPr lang="en-US" sz="2000" b="1" dirty="0" smtClean="0"/>
              <a:t>product                        </a:t>
            </a:r>
          </a:p>
          <a:p>
            <a:pPr marL="0" indent="0">
              <a:buNone/>
            </a:pPr>
            <a:r>
              <a:rPr lang="en-US" sz="2000" b="1" dirty="0" smtClean="0"/>
              <a:t>           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C.  </a:t>
            </a:r>
            <a:r>
              <a:rPr lang="en-US" sz="2000" b="1" u="sng" dirty="0">
                <a:solidFill>
                  <a:srgbClr val="FF0000"/>
                </a:solidFill>
              </a:rPr>
              <a:t>an ounce to more than a pint of undiluted product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5561" y="1600200"/>
            <a:ext cx="576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3637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37. _____  A pesticide with a SIGNAL WORD of DANGER could kill an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average </a:t>
            </a:r>
            <a:r>
              <a:rPr lang="en-US" sz="2000" b="1" dirty="0"/>
              <a:t>person with as little as</a:t>
            </a:r>
            <a:r>
              <a:rPr lang="en-US" sz="2000" b="1" dirty="0" smtClean="0"/>
              <a:t>:</a:t>
            </a:r>
          </a:p>
          <a:p>
            <a:pPr marL="0" indent="0">
              <a:buNone/>
            </a:pPr>
            <a:r>
              <a:rPr lang="en-US" sz="2000" b="1" dirty="0" smtClean="0"/>
              <a:t> 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           </a:t>
            </a:r>
            <a:r>
              <a:rPr lang="en-US" sz="2000" b="1" dirty="0" smtClean="0"/>
              <a:t>  A</a:t>
            </a:r>
            <a:r>
              <a:rPr lang="en-US" sz="2000" b="1" dirty="0"/>
              <a:t>.  a taste to a teaspoon full of undiluted product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B</a:t>
            </a:r>
            <a:r>
              <a:rPr lang="en-US" sz="2000" b="1" dirty="0"/>
              <a:t>.  a teaspoon to a tablespoon of </a:t>
            </a:r>
            <a:r>
              <a:rPr lang="en-US" sz="2000" b="1" dirty="0" smtClean="0"/>
              <a:t>undiluted product 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            C</a:t>
            </a:r>
            <a:r>
              <a:rPr lang="en-US" sz="2000" b="1" dirty="0"/>
              <a:t>.  an ounce to more than a pint of undiluted product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1046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37. _____  A pesticide with a SIGNAL WORD of DANGER could kill an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average </a:t>
            </a:r>
            <a:r>
              <a:rPr lang="en-US" sz="2000" b="1" dirty="0"/>
              <a:t>person with as little as</a:t>
            </a:r>
            <a:r>
              <a:rPr lang="en-US" sz="2000" b="1" dirty="0" smtClean="0"/>
              <a:t>:</a:t>
            </a:r>
          </a:p>
          <a:p>
            <a:pPr marL="0" indent="0">
              <a:buNone/>
            </a:pPr>
            <a:r>
              <a:rPr lang="en-US" sz="2000" b="1" dirty="0" smtClean="0"/>
              <a:t> 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           </a:t>
            </a:r>
            <a:r>
              <a:rPr lang="en-US" sz="2000" b="1" dirty="0" smtClean="0"/>
              <a:t>  </a:t>
            </a:r>
            <a:r>
              <a:rPr lang="en-US" sz="2000" b="1" u="sng" dirty="0" smtClean="0">
                <a:solidFill>
                  <a:srgbClr val="FF0000"/>
                </a:solidFill>
              </a:rPr>
              <a:t>A</a:t>
            </a:r>
            <a:r>
              <a:rPr lang="en-US" sz="2000" b="1" u="sng" dirty="0">
                <a:solidFill>
                  <a:srgbClr val="FF0000"/>
                </a:solidFill>
              </a:rPr>
              <a:t>.  a taste to a teaspoon full of undiluted product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/>
              <a:t>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B</a:t>
            </a:r>
            <a:r>
              <a:rPr lang="en-US" sz="2000" b="1" dirty="0"/>
              <a:t>.  a teaspoon to a tablespoon of </a:t>
            </a:r>
            <a:r>
              <a:rPr lang="en-US" sz="2000" b="1" dirty="0" smtClean="0"/>
              <a:t>undiluted product 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            C</a:t>
            </a:r>
            <a:r>
              <a:rPr lang="en-US" sz="2000" b="1" dirty="0"/>
              <a:t>.  an ounce to more than a pint of undiluted product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77951" y="1618786"/>
            <a:ext cx="452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A. 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34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95" y="1600200"/>
            <a:ext cx="888380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38. _____  The section that deals with first aid recommendations in case of a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poisoning </a:t>
            </a:r>
            <a:r>
              <a:rPr lang="en-US" sz="2000" b="1" dirty="0"/>
              <a:t>is called the:</a:t>
            </a:r>
          </a:p>
          <a:p>
            <a:pPr marL="0" indent="0">
              <a:buNone/>
            </a:pPr>
            <a:r>
              <a:rPr lang="en-US" sz="2000" b="1" dirty="0"/>
              <a:t>           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A</a:t>
            </a:r>
            <a:r>
              <a:rPr lang="en-US" sz="2000" b="1" dirty="0"/>
              <a:t>.  Precautionary Statements Hazards to Humans &amp; Domestic </a:t>
            </a:r>
            <a:r>
              <a:rPr lang="en-US" sz="2000" b="1" dirty="0" smtClean="0"/>
              <a:t>Animals </a:t>
            </a:r>
            <a:r>
              <a:rPr lang="en-US" sz="2000" b="1" dirty="0"/>
              <a:t>section</a:t>
            </a:r>
          </a:p>
          <a:p>
            <a:pPr marL="0" indent="0">
              <a:buNone/>
            </a:pPr>
            <a:r>
              <a:rPr lang="en-US" sz="2000" b="1" dirty="0"/>
              <a:t>     </a:t>
            </a:r>
            <a:r>
              <a:rPr lang="en-US" sz="2000" b="1" dirty="0" smtClean="0"/>
              <a:t>B</a:t>
            </a:r>
            <a:r>
              <a:rPr lang="en-US" sz="2000" b="1" dirty="0"/>
              <a:t>.  Environmental Hazards section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C</a:t>
            </a:r>
            <a:r>
              <a:rPr lang="en-US" sz="2000" b="1" dirty="0"/>
              <a:t>.  Physical or Chemical Hazards section</a:t>
            </a:r>
          </a:p>
          <a:p>
            <a:pPr marL="0" indent="0">
              <a:buNone/>
            </a:pPr>
            <a:r>
              <a:rPr lang="en-US" sz="2000" b="1" dirty="0"/>
              <a:t>     </a:t>
            </a:r>
            <a:r>
              <a:rPr lang="en-US" sz="2000" b="1" dirty="0" smtClean="0"/>
              <a:t>D</a:t>
            </a:r>
            <a:r>
              <a:rPr lang="en-US" sz="2000" b="1" dirty="0"/>
              <a:t>.  Statement of Practical Treatment section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21912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95" y="1600200"/>
            <a:ext cx="888380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38. _____  The section that deals with first aid recommendations in case of a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poisoning </a:t>
            </a:r>
            <a:r>
              <a:rPr lang="en-US" sz="2000" b="1" dirty="0"/>
              <a:t>is called the:</a:t>
            </a:r>
          </a:p>
          <a:p>
            <a:pPr marL="0" indent="0">
              <a:buNone/>
            </a:pPr>
            <a:r>
              <a:rPr lang="en-US" sz="2000" b="1" dirty="0"/>
              <a:t>           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A</a:t>
            </a:r>
            <a:r>
              <a:rPr lang="en-US" sz="2000" b="1" dirty="0"/>
              <a:t>.  Precautionary Statements Hazards to Humans &amp; Domestic </a:t>
            </a:r>
            <a:r>
              <a:rPr lang="en-US" sz="2000" b="1" dirty="0" smtClean="0"/>
              <a:t>Animals </a:t>
            </a:r>
            <a:r>
              <a:rPr lang="en-US" sz="2000" b="1" dirty="0"/>
              <a:t>section</a:t>
            </a:r>
          </a:p>
          <a:p>
            <a:pPr marL="0" indent="0">
              <a:buNone/>
            </a:pPr>
            <a:r>
              <a:rPr lang="en-US" sz="2000" b="1" dirty="0"/>
              <a:t>     </a:t>
            </a:r>
            <a:r>
              <a:rPr lang="en-US" sz="2000" b="1" dirty="0" smtClean="0"/>
              <a:t>B</a:t>
            </a:r>
            <a:r>
              <a:rPr lang="en-US" sz="2000" b="1" dirty="0"/>
              <a:t>.  Environmental Hazards section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C</a:t>
            </a:r>
            <a:r>
              <a:rPr lang="en-US" sz="2000" b="1" dirty="0"/>
              <a:t>.  Physical or Chemical Hazards section</a:t>
            </a:r>
          </a:p>
          <a:p>
            <a:pPr marL="0" indent="0">
              <a:buNone/>
            </a:pPr>
            <a:r>
              <a:rPr lang="en-US" sz="2000" b="1" dirty="0"/>
              <a:t>     </a:t>
            </a:r>
            <a:r>
              <a:rPr lang="en-US" sz="2000" b="1" dirty="0" smtClean="0">
                <a:solidFill>
                  <a:srgbClr val="FF0000"/>
                </a:solidFill>
              </a:rPr>
              <a:t>D</a:t>
            </a:r>
            <a:r>
              <a:rPr lang="en-US" sz="2000" b="1" dirty="0">
                <a:solidFill>
                  <a:srgbClr val="FF0000"/>
                </a:solidFill>
              </a:rPr>
              <a:t>.  Statement of Practical Treatment section</a:t>
            </a: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17756" y="1612590"/>
            <a:ext cx="551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D.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47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682" y="1600200"/>
            <a:ext cx="8530683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39. _____   TRUE or FALSE  -  All labels include general instructions for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 appropriate </a:t>
            </a:r>
            <a:r>
              <a:rPr lang="en-US" sz="2000" b="1" dirty="0"/>
              <a:t>storage and </a:t>
            </a:r>
            <a:r>
              <a:rPr lang="en-US" sz="2000" b="1" dirty="0" smtClean="0"/>
              <a:t>disposal </a:t>
            </a:r>
            <a:r>
              <a:rPr lang="en-US" sz="2000" b="1" dirty="0"/>
              <a:t>of the pesticide and its container. 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9998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682" y="1600200"/>
            <a:ext cx="8530683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39. _____   TRUE or FALSE  -  All labels include general instructions for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 appropriate </a:t>
            </a:r>
            <a:r>
              <a:rPr lang="en-US" sz="2000" b="1" dirty="0"/>
              <a:t>storage and </a:t>
            </a:r>
            <a:r>
              <a:rPr lang="en-US" sz="2000" b="1" dirty="0" smtClean="0"/>
              <a:t>disposal </a:t>
            </a:r>
            <a:r>
              <a:rPr lang="en-US" sz="2000" b="1" dirty="0"/>
              <a:t>of the pesticide and its container. </a:t>
            </a: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11561" y="1600200"/>
            <a:ext cx="693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TRUE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65752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40. _____  TRUE or FALSE  -  PMPs may legally apply a pesticide to control a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pest </a:t>
            </a:r>
            <a:r>
              <a:rPr lang="en-US" sz="2000" b="1" dirty="0"/>
              <a:t>not specified on the label </a:t>
            </a:r>
            <a:r>
              <a:rPr lang="en-US" sz="2000" b="1" dirty="0" smtClean="0"/>
              <a:t>if </a:t>
            </a:r>
            <a:r>
              <a:rPr lang="en-US" sz="2000" b="1" dirty="0"/>
              <a:t>the application is to a site that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the </a:t>
            </a:r>
            <a:r>
              <a:rPr lang="en-US" sz="2000" b="1" dirty="0"/>
              <a:t>labeling approves as long as no specific label statement </a:t>
            </a:r>
          </a:p>
          <a:p>
            <a:pPr marL="0" indent="0">
              <a:buNone/>
            </a:pPr>
            <a:r>
              <a:rPr lang="en-US" sz="2000" b="1" dirty="0"/>
              <a:t>                  </a:t>
            </a:r>
            <a:r>
              <a:rPr lang="en-US" sz="2000" b="1" dirty="0" smtClean="0"/>
              <a:t>  restricts </a:t>
            </a:r>
            <a:r>
              <a:rPr lang="en-US" sz="2000" b="1" dirty="0"/>
              <a:t>such an application. </a:t>
            </a: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72347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40. _____  TRUE or FALSE  -  PMPs may legally apply a pesticide to control a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pest </a:t>
            </a:r>
            <a:r>
              <a:rPr lang="en-US" sz="2000" b="1" dirty="0"/>
              <a:t>not specified on the label </a:t>
            </a:r>
            <a:r>
              <a:rPr lang="en-US" sz="2000" b="1" dirty="0" smtClean="0"/>
              <a:t>if </a:t>
            </a:r>
            <a:r>
              <a:rPr lang="en-US" sz="2000" b="1" dirty="0"/>
              <a:t>the application is to a site that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         the </a:t>
            </a:r>
            <a:r>
              <a:rPr lang="en-US" sz="2000" b="1" dirty="0"/>
              <a:t>labeling approves as long as no specific label statement </a:t>
            </a:r>
          </a:p>
          <a:p>
            <a:pPr marL="0" indent="0">
              <a:buNone/>
            </a:pPr>
            <a:r>
              <a:rPr lang="en-US" sz="2000" b="1" dirty="0"/>
              <a:t>                  </a:t>
            </a:r>
            <a:r>
              <a:rPr lang="en-US" sz="2000" b="1" dirty="0" smtClean="0"/>
              <a:t>  restricts </a:t>
            </a:r>
            <a:r>
              <a:rPr lang="en-US" sz="2000" b="1" dirty="0"/>
              <a:t>such an application. </a:t>
            </a: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923072" y="1612590"/>
            <a:ext cx="718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TRUE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358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2660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41. ______________  _________________ is when a single exposure or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multiple </a:t>
            </a:r>
            <a:r>
              <a:rPr lang="en-US" sz="2000" b="1" dirty="0"/>
              <a:t>exposures to a pesticide, usually </a:t>
            </a:r>
            <a:r>
              <a:rPr lang="en-US" sz="2000" b="1" dirty="0" smtClean="0"/>
              <a:t>over </a:t>
            </a:r>
            <a:r>
              <a:rPr lang="en-US" sz="2000" b="1" dirty="0"/>
              <a:t>a short period of time,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results </a:t>
            </a:r>
            <a:r>
              <a:rPr lang="en-US" sz="2000" b="1" dirty="0"/>
              <a:t>in adverse health effects within 14 hours of  exposure to it.</a:t>
            </a:r>
          </a:p>
          <a:p>
            <a:pPr marL="0" indent="0">
              <a:buNone/>
            </a:pPr>
            <a:r>
              <a:rPr lang="en-US" sz="2000" b="1" dirty="0"/>
              <a:t>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a</a:t>
            </a:r>
            <a:r>
              <a:rPr lang="en-US" sz="2000" b="1" dirty="0"/>
              <a:t>. Sudden death    </a:t>
            </a:r>
            <a:r>
              <a:rPr lang="en-US" sz="2000" b="1" dirty="0" smtClean="0"/>
              <a:t>b</a:t>
            </a:r>
            <a:r>
              <a:rPr lang="en-US" sz="2000" b="1" dirty="0"/>
              <a:t>. Delayed death    </a:t>
            </a:r>
            <a:r>
              <a:rPr lang="en-US" sz="2000" b="1" dirty="0" smtClean="0"/>
              <a:t>c</a:t>
            </a:r>
            <a:r>
              <a:rPr lang="en-US" sz="2000" b="1" dirty="0"/>
              <a:t>. Chronic toxicity    </a:t>
            </a:r>
            <a:r>
              <a:rPr lang="en-US" sz="2000" b="1" dirty="0" smtClean="0"/>
              <a:t>d</a:t>
            </a:r>
            <a:r>
              <a:rPr lang="en-US" sz="2000" b="1" dirty="0"/>
              <a:t>. Acute toxicity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3227304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2660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41. ______________  _________________ is when a single exposure or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multiple </a:t>
            </a:r>
            <a:r>
              <a:rPr lang="en-US" sz="2000" b="1" dirty="0"/>
              <a:t>exposures to a pesticide, usually </a:t>
            </a:r>
            <a:r>
              <a:rPr lang="en-US" sz="2000" b="1" dirty="0" smtClean="0"/>
              <a:t>over </a:t>
            </a:r>
            <a:r>
              <a:rPr lang="en-US" sz="2000" b="1" dirty="0"/>
              <a:t>a short period of time,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results </a:t>
            </a:r>
            <a:r>
              <a:rPr lang="en-US" sz="2000" b="1" dirty="0"/>
              <a:t>in adverse health effects within 14 hours of  exposure to it.</a:t>
            </a:r>
          </a:p>
          <a:p>
            <a:pPr marL="0" indent="0">
              <a:buNone/>
            </a:pPr>
            <a:r>
              <a:rPr lang="en-US" sz="2000" b="1" dirty="0"/>
              <a:t>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a</a:t>
            </a:r>
            <a:r>
              <a:rPr lang="en-US" sz="2000" b="1" dirty="0"/>
              <a:t>. Sudden death    </a:t>
            </a:r>
            <a:r>
              <a:rPr lang="en-US" sz="2000" b="1" dirty="0" smtClean="0"/>
              <a:t>b</a:t>
            </a:r>
            <a:r>
              <a:rPr lang="en-US" sz="2000" b="1" dirty="0"/>
              <a:t>. Delayed death    </a:t>
            </a:r>
            <a:r>
              <a:rPr lang="en-US" sz="2000" b="1" dirty="0" smtClean="0"/>
              <a:t>c</a:t>
            </a:r>
            <a:r>
              <a:rPr lang="en-US" sz="2000" b="1" dirty="0"/>
              <a:t>. Chronic toxicity    </a:t>
            </a:r>
            <a:r>
              <a:rPr lang="en-US" sz="2000" b="1" u="sng" dirty="0" smtClean="0">
                <a:solidFill>
                  <a:srgbClr val="FF0000"/>
                </a:solidFill>
              </a:rPr>
              <a:t>d</a:t>
            </a:r>
            <a:r>
              <a:rPr lang="en-US" sz="2000" b="1" u="sng" dirty="0">
                <a:solidFill>
                  <a:srgbClr val="FF0000"/>
                </a:solidFill>
              </a:rPr>
              <a:t>. Acute toxicity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356731" y="1548781"/>
            <a:ext cx="4361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Acute                          toxicity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97581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421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42. ______________  __________________ is when low level exposures or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repeated </a:t>
            </a:r>
            <a:r>
              <a:rPr lang="en-US" sz="2000" b="1" dirty="0"/>
              <a:t>exposures of a pesticide over a </a:t>
            </a:r>
            <a:r>
              <a:rPr lang="en-US" sz="2000" b="1" dirty="0" smtClean="0"/>
              <a:t>longer </a:t>
            </a:r>
            <a:r>
              <a:rPr lang="en-US" sz="2000" b="1" dirty="0"/>
              <a:t>period of time (months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or </a:t>
            </a:r>
            <a:r>
              <a:rPr lang="en-US" sz="2000" b="1" dirty="0"/>
              <a:t>years) results in adverse health effects</a:t>
            </a:r>
            <a:r>
              <a:rPr lang="en-US" sz="2000" b="1" dirty="0" smtClean="0"/>
              <a:t>.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a. Sudden death    </a:t>
            </a:r>
            <a:r>
              <a:rPr lang="en-US" sz="2000" b="1" dirty="0" smtClean="0"/>
              <a:t>b</a:t>
            </a:r>
            <a:r>
              <a:rPr lang="en-US" sz="2000" b="1" dirty="0"/>
              <a:t>. Delayed death    </a:t>
            </a:r>
            <a:r>
              <a:rPr lang="en-US" sz="2000" b="1" dirty="0" smtClean="0"/>
              <a:t>c</a:t>
            </a:r>
            <a:r>
              <a:rPr lang="en-US" sz="2000" b="1" dirty="0"/>
              <a:t>. Chronic toxicity    </a:t>
            </a:r>
            <a:r>
              <a:rPr lang="en-US" sz="2000" b="1" dirty="0" smtClean="0"/>
              <a:t>d</a:t>
            </a:r>
            <a:r>
              <a:rPr lang="en-US" sz="2000" b="1" dirty="0"/>
              <a:t>. Acute toxicity 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76911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421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42. ______________  __________________ is when low level exposures or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repeated </a:t>
            </a:r>
            <a:r>
              <a:rPr lang="en-US" sz="2000" b="1" dirty="0"/>
              <a:t>exposures of a pesticide over a </a:t>
            </a:r>
            <a:r>
              <a:rPr lang="en-US" sz="2000" b="1" dirty="0" smtClean="0"/>
              <a:t>longer </a:t>
            </a:r>
            <a:r>
              <a:rPr lang="en-US" sz="2000" b="1" dirty="0"/>
              <a:t>period of time (months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or </a:t>
            </a:r>
            <a:r>
              <a:rPr lang="en-US" sz="2000" b="1" dirty="0"/>
              <a:t>years) results in adverse health effects</a:t>
            </a:r>
            <a:r>
              <a:rPr lang="en-US" sz="2000" b="1" dirty="0" smtClean="0"/>
              <a:t>.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a. Sudden death    </a:t>
            </a:r>
            <a:r>
              <a:rPr lang="en-US" sz="2000" b="1" dirty="0" smtClean="0"/>
              <a:t>b</a:t>
            </a:r>
            <a:r>
              <a:rPr lang="en-US" sz="2000" b="1" dirty="0"/>
              <a:t>. Delayed death    </a:t>
            </a:r>
            <a:r>
              <a:rPr lang="en-US" sz="2000" b="1" u="sng" dirty="0" smtClean="0">
                <a:solidFill>
                  <a:srgbClr val="FF0000"/>
                </a:solidFill>
              </a:rPr>
              <a:t>c</a:t>
            </a:r>
            <a:r>
              <a:rPr lang="en-US" sz="2000" b="1" u="sng" dirty="0">
                <a:solidFill>
                  <a:srgbClr val="FF0000"/>
                </a:solidFill>
              </a:rPr>
              <a:t>. Chronic toxicity</a:t>
            </a:r>
            <a:r>
              <a:rPr lang="en-US" sz="2000" b="1" dirty="0"/>
              <a:t>    </a:t>
            </a:r>
            <a:r>
              <a:rPr lang="en-US" sz="2000" b="1" dirty="0" smtClean="0"/>
              <a:t>d</a:t>
            </a:r>
            <a:r>
              <a:rPr lang="en-US" sz="2000" b="1" dirty="0"/>
              <a:t>. Acute toxicity </a:t>
            </a: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01854" y="1600200"/>
            <a:ext cx="3512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  Chronic                           toxicity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81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43"/>
            </a:pPr>
            <a:r>
              <a:rPr lang="en-US" sz="2000" b="1" dirty="0" smtClean="0"/>
              <a:t>The </a:t>
            </a:r>
            <a:r>
              <a:rPr lang="en-US" sz="2000" b="1" dirty="0"/>
              <a:t>hazard, or risk, of a pesticide depends upon the </a:t>
            </a:r>
            <a:r>
              <a:rPr lang="en-US" sz="2000" b="1" dirty="0" smtClean="0"/>
              <a:t>__________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of </a:t>
            </a:r>
            <a:r>
              <a:rPr lang="en-US" sz="2000" b="1" dirty="0"/>
              <a:t>a </a:t>
            </a:r>
            <a:r>
              <a:rPr lang="en-US" sz="2000" b="1" dirty="0" smtClean="0"/>
              <a:t>pesticide </a:t>
            </a:r>
            <a:r>
              <a:rPr lang="en-US" sz="2000" b="1" dirty="0"/>
              <a:t>and the </a:t>
            </a:r>
            <a:r>
              <a:rPr lang="en-US" sz="2000" b="1" u="sng" dirty="0" smtClean="0"/>
              <a:t>__________</a:t>
            </a:r>
            <a:r>
              <a:rPr lang="en-US" sz="2000" b="1" dirty="0" smtClean="0"/>
              <a:t> to </a:t>
            </a:r>
            <a:r>
              <a:rPr lang="en-US" sz="2000" b="1" dirty="0"/>
              <a:t>it.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75819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43"/>
            </a:pPr>
            <a:r>
              <a:rPr lang="en-US" sz="2000" b="1" dirty="0" smtClean="0"/>
              <a:t>The </a:t>
            </a:r>
            <a:r>
              <a:rPr lang="en-US" sz="2000" b="1" dirty="0"/>
              <a:t>hazard, or risk, of a pesticide depends upon the </a:t>
            </a:r>
            <a:r>
              <a:rPr lang="en-US" sz="2000" b="1" dirty="0" smtClean="0"/>
              <a:t>__________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of </a:t>
            </a:r>
            <a:r>
              <a:rPr lang="en-US" sz="2000" b="1" dirty="0"/>
              <a:t>a </a:t>
            </a:r>
            <a:r>
              <a:rPr lang="en-US" sz="2000" b="1" dirty="0" smtClean="0"/>
              <a:t>pesticide </a:t>
            </a:r>
            <a:r>
              <a:rPr lang="en-US" sz="2000" b="1" dirty="0"/>
              <a:t>and the </a:t>
            </a:r>
            <a:r>
              <a:rPr lang="en-US" sz="2000" b="1" u="sng" dirty="0" smtClean="0"/>
              <a:t>__________</a:t>
            </a:r>
            <a:r>
              <a:rPr lang="en-US" sz="2000" b="1" dirty="0" smtClean="0"/>
              <a:t> to </a:t>
            </a:r>
            <a:r>
              <a:rPr lang="en-US" sz="2000" b="1" dirty="0"/>
              <a:t>it.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6622584" y="1606395"/>
            <a:ext cx="985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toxicity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3415" y="1975727"/>
            <a:ext cx="14372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 exposure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792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44. Which is more toxic?   A pesticide with an LD50 </a:t>
            </a:r>
            <a:r>
              <a:rPr lang="en-US" sz="2000" b="1" dirty="0" smtClean="0"/>
              <a:t>of __________________.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a</a:t>
            </a:r>
            <a:r>
              <a:rPr lang="en-US" sz="2000" b="1" dirty="0"/>
              <a:t>. LD50 of 5,000     b. LD50 of 500     c. LD50 of 50     d. LD50 of 5 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744935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44. Which is more toxic?   A pesticide with an LD50 </a:t>
            </a:r>
            <a:r>
              <a:rPr lang="en-US" sz="2000" b="1" dirty="0" smtClean="0"/>
              <a:t>of __________________.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a</a:t>
            </a:r>
            <a:r>
              <a:rPr lang="en-US" sz="2000" b="1" dirty="0"/>
              <a:t>. LD50 of 5,000     b. LD50 of 500     c. LD50 of 50     </a:t>
            </a:r>
            <a:r>
              <a:rPr lang="en-US" sz="2000" b="1" dirty="0">
                <a:solidFill>
                  <a:srgbClr val="FF0000"/>
                </a:solidFill>
              </a:rPr>
              <a:t>d. LD50 of 5 </a:t>
            </a: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734098" y="1600200"/>
            <a:ext cx="1108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LD50 </a:t>
            </a:r>
            <a:r>
              <a:rPr lang="en-US" b="1" dirty="0">
                <a:solidFill>
                  <a:srgbClr val="FF0000"/>
                </a:solidFill>
              </a:rPr>
              <a:t>o</a:t>
            </a:r>
            <a:r>
              <a:rPr lang="en-US" b="1" dirty="0" smtClean="0">
                <a:solidFill>
                  <a:srgbClr val="FF0000"/>
                </a:solidFill>
              </a:rPr>
              <a:t>f 5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126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45. Which is least toxic?  A pesticide with an LD50 of </a:t>
            </a:r>
            <a:r>
              <a:rPr lang="en-US" sz="2000" b="1" dirty="0" smtClean="0"/>
              <a:t>___________________. 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a</a:t>
            </a:r>
            <a:r>
              <a:rPr lang="en-US" sz="2000" b="1" dirty="0"/>
              <a:t>. LD50 of 5,000     b. LD50 of 500     c. LD50 of 50     d. LD50 of 5 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6832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45. Which is least toxic?  A pesticide with an LD50 of </a:t>
            </a:r>
            <a:r>
              <a:rPr lang="en-US" sz="2000" b="1" dirty="0" smtClean="0"/>
              <a:t>___________________. 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dirty="0" smtClean="0">
                <a:solidFill>
                  <a:srgbClr val="FF0000"/>
                </a:solidFill>
              </a:rPr>
              <a:t>a</a:t>
            </a:r>
            <a:r>
              <a:rPr lang="en-US" sz="2000" b="1" dirty="0">
                <a:solidFill>
                  <a:srgbClr val="FF0000"/>
                </a:solidFill>
              </a:rPr>
              <a:t>. LD50 of 5,000     </a:t>
            </a:r>
            <a:r>
              <a:rPr lang="en-US" sz="2000" b="1" dirty="0"/>
              <a:t>b. LD50 of 500     c. LD50 of 50     d. LD50 of 5 </a:t>
            </a: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573024" y="1600200"/>
            <a:ext cx="1561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LD50 </a:t>
            </a:r>
            <a:r>
              <a:rPr lang="en-US" b="1" dirty="0">
                <a:solidFill>
                  <a:srgbClr val="FF0000"/>
                </a:solidFill>
              </a:rPr>
              <a:t>o</a:t>
            </a:r>
            <a:r>
              <a:rPr lang="en-US" b="1" dirty="0" smtClean="0">
                <a:solidFill>
                  <a:srgbClr val="FF0000"/>
                </a:solidFill>
              </a:rPr>
              <a:t>f 5,000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3620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46. </a:t>
            </a:r>
            <a:r>
              <a:rPr lang="en-US" sz="2000" b="1" dirty="0" smtClean="0"/>
              <a:t> In </a:t>
            </a:r>
            <a:r>
              <a:rPr lang="en-US" sz="2000" b="1" dirty="0"/>
              <a:t>which route of entry are pesticides more slowly absorbed?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a</a:t>
            </a:r>
            <a:r>
              <a:rPr lang="en-US" sz="2000" b="1" dirty="0"/>
              <a:t>. oral     b. dermal     c. inhaled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147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46. </a:t>
            </a:r>
            <a:r>
              <a:rPr lang="en-US" sz="2000" b="1" dirty="0" smtClean="0"/>
              <a:t> In </a:t>
            </a:r>
            <a:r>
              <a:rPr lang="en-US" sz="2000" b="1" dirty="0"/>
              <a:t>which route of entry are pesticides more slowly absorbed?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dirty="0" smtClean="0">
                <a:solidFill>
                  <a:srgbClr val="FF0000"/>
                </a:solidFill>
              </a:rPr>
              <a:t>a</a:t>
            </a:r>
            <a:r>
              <a:rPr lang="en-US" sz="2000" b="1" dirty="0">
                <a:solidFill>
                  <a:srgbClr val="FF0000"/>
                </a:solidFill>
              </a:rPr>
              <a:t>. oral</a:t>
            </a:r>
            <a:r>
              <a:rPr lang="en-US" sz="2000" b="1" dirty="0"/>
              <a:t>     b. dermal     c. inhaled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7370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47. </a:t>
            </a:r>
            <a:r>
              <a:rPr lang="en-US" sz="2000" b="1" dirty="0" smtClean="0"/>
              <a:t> Which </a:t>
            </a:r>
            <a:r>
              <a:rPr lang="en-US" sz="2000" b="1" dirty="0"/>
              <a:t>has the greatest capacity to absorb pesticides?  </a:t>
            </a:r>
            <a:r>
              <a:rPr lang="en-US" sz="2000" b="1" dirty="0" smtClean="0"/>
              <a:t>______________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dirty="0"/>
              <a:t>a. human hand     b. human eye     c. human lungs     d.  toe nails</a:t>
            </a: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7237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47. </a:t>
            </a:r>
            <a:r>
              <a:rPr lang="en-US" sz="2000" b="1" dirty="0" smtClean="0"/>
              <a:t> Which </a:t>
            </a:r>
            <a:r>
              <a:rPr lang="en-US" sz="2000" b="1" dirty="0"/>
              <a:t>has the greatest capacity to absorb pesticides?  </a:t>
            </a:r>
            <a:r>
              <a:rPr lang="en-US" sz="2000" b="1" dirty="0" smtClean="0"/>
              <a:t>______________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dirty="0"/>
              <a:t>a. human hand     b. human eye     </a:t>
            </a:r>
            <a:r>
              <a:rPr lang="en-US" sz="2000" b="1" u="sng" dirty="0">
                <a:solidFill>
                  <a:srgbClr val="FF0000"/>
                </a:solidFill>
              </a:rPr>
              <a:t>c. human lungs</a:t>
            </a:r>
            <a:r>
              <a:rPr lang="en-US" sz="2000" b="1" dirty="0"/>
              <a:t>     d.  toe nails</a:t>
            </a: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932340" y="1600200"/>
            <a:ext cx="1455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h</a:t>
            </a:r>
            <a:r>
              <a:rPr lang="en-US" b="1" dirty="0" smtClean="0">
                <a:solidFill>
                  <a:srgbClr val="FF0000"/>
                </a:solidFill>
              </a:rPr>
              <a:t>uman lungs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8544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48"/>
            </a:pPr>
            <a:r>
              <a:rPr lang="en-US" sz="2000" b="1" dirty="0" smtClean="0"/>
              <a:t>Two </a:t>
            </a:r>
            <a:r>
              <a:rPr lang="en-US" sz="2000" b="1" dirty="0"/>
              <a:t>sources of information about the safety of a pesticide are </a:t>
            </a:r>
            <a:r>
              <a:rPr lang="en-US" sz="2000" b="1" dirty="0" smtClean="0"/>
              <a:t>the:  </a:t>
            </a:r>
          </a:p>
          <a:p>
            <a:pPr marL="457200" indent="-457200">
              <a:buAutoNum type="arabicPeriod" startAt="48"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u="sng" dirty="0" smtClean="0"/>
              <a:t>__________________________.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8899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48"/>
            </a:pPr>
            <a:r>
              <a:rPr lang="en-US" sz="2000" b="1" dirty="0" smtClean="0"/>
              <a:t>Two </a:t>
            </a:r>
            <a:r>
              <a:rPr lang="en-US" sz="2000" b="1" dirty="0"/>
              <a:t>sources of information about the safety of a pesticide are </a:t>
            </a:r>
            <a:r>
              <a:rPr lang="en-US" sz="2000" b="1" dirty="0" smtClean="0"/>
              <a:t>the:  </a:t>
            </a:r>
          </a:p>
          <a:p>
            <a:pPr marL="457200" indent="-457200">
              <a:buAutoNum type="arabicPeriod" startAt="48"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u="sng" dirty="0" smtClean="0"/>
              <a:t>__________________________.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81403" y="2257182"/>
            <a:ext cx="4262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label &amp; SDS (Safety Data Sheet)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731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49"/>
            </a:pPr>
            <a:r>
              <a:rPr lang="en-US" sz="2000" b="1" dirty="0" smtClean="0"/>
              <a:t>The </a:t>
            </a:r>
            <a:r>
              <a:rPr lang="en-US" sz="2000" b="1" dirty="0"/>
              <a:t>mode of action of organophosphates, </a:t>
            </a:r>
            <a:r>
              <a:rPr lang="en-US" sz="2000" b="1" dirty="0" err="1"/>
              <a:t>carbamates</a:t>
            </a:r>
            <a:r>
              <a:rPr lang="en-US" sz="2000" b="1" dirty="0"/>
              <a:t>, synthetic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dirty="0" err="1" smtClean="0"/>
              <a:t>pyrethroids</a:t>
            </a:r>
            <a:r>
              <a:rPr lang="en-US" sz="2000" b="1" dirty="0"/>
              <a:t>, </a:t>
            </a:r>
            <a:r>
              <a:rPr lang="en-US" sz="2000" b="1" dirty="0" err="1"/>
              <a:t>neonicitinoids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phenylpyrazoles</a:t>
            </a:r>
            <a:r>
              <a:rPr lang="en-US" sz="2000" b="1" dirty="0"/>
              <a:t>, </a:t>
            </a:r>
            <a:r>
              <a:rPr lang="en-US" sz="2000" b="1" dirty="0" err="1"/>
              <a:t>oxadiazines</a:t>
            </a:r>
            <a:r>
              <a:rPr lang="en-US" sz="2000" b="1" dirty="0"/>
              <a:t>, botanicals,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essential </a:t>
            </a:r>
            <a:r>
              <a:rPr lang="en-US" sz="2000" b="1" dirty="0"/>
              <a:t>oils of </a:t>
            </a:r>
            <a:r>
              <a:rPr lang="en-US" sz="2000" b="1" dirty="0" err="1"/>
              <a:t>secented</a:t>
            </a:r>
            <a:r>
              <a:rPr lang="en-US" sz="2000" b="1" dirty="0"/>
              <a:t> plants and </a:t>
            </a:r>
            <a:r>
              <a:rPr lang="en-US" sz="2000" b="1" dirty="0" err="1"/>
              <a:t>abemectins</a:t>
            </a:r>
            <a:r>
              <a:rPr lang="en-US" sz="2000" b="1" dirty="0"/>
              <a:t> is: 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__________________________.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68376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49"/>
            </a:pPr>
            <a:r>
              <a:rPr lang="en-US" sz="2000" b="1" dirty="0" smtClean="0"/>
              <a:t>The </a:t>
            </a:r>
            <a:r>
              <a:rPr lang="en-US" sz="2000" b="1" dirty="0"/>
              <a:t>mode of action of organophosphates, </a:t>
            </a:r>
            <a:r>
              <a:rPr lang="en-US" sz="2000" b="1" dirty="0" err="1"/>
              <a:t>carbamates</a:t>
            </a:r>
            <a:r>
              <a:rPr lang="en-US" sz="2000" b="1" dirty="0"/>
              <a:t>, synthetic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dirty="0" err="1" smtClean="0"/>
              <a:t>pyrethroids</a:t>
            </a:r>
            <a:r>
              <a:rPr lang="en-US" sz="2000" b="1" dirty="0"/>
              <a:t>, </a:t>
            </a:r>
            <a:r>
              <a:rPr lang="en-US" sz="2000" b="1" dirty="0" err="1"/>
              <a:t>neonicitinoids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phenylpyrazoles</a:t>
            </a:r>
            <a:r>
              <a:rPr lang="en-US" sz="2000" b="1" dirty="0"/>
              <a:t>, </a:t>
            </a:r>
            <a:r>
              <a:rPr lang="en-US" sz="2000" b="1" dirty="0" err="1"/>
              <a:t>oxadiazines</a:t>
            </a:r>
            <a:r>
              <a:rPr lang="en-US" sz="2000" b="1" dirty="0"/>
              <a:t>, botanicals,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essential </a:t>
            </a:r>
            <a:r>
              <a:rPr lang="en-US" sz="2000" b="1" dirty="0"/>
              <a:t>oils of </a:t>
            </a:r>
            <a:r>
              <a:rPr lang="en-US" sz="2000" b="1" dirty="0" err="1"/>
              <a:t>secented</a:t>
            </a:r>
            <a:r>
              <a:rPr lang="en-US" sz="2000" b="1" dirty="0"/>
              <a:t> plants and </a:t>
            </a:r>
            <a:r>
              <a:rPr lang="en-US" sz="2000" b="1" dirty="0" err="1"/>
              <a:t>abemectins</a:t>
            </a:r>
            <a:r>
              <a:rPr lang="en-US" sz="2000" b="1" dirty="0"/>
              <a:t> is: 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__________________________.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49969" y="2973949"/>
            <a:ext cx="3112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Disrupt the nervous system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8765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809" y="1600200"/>
            <a:ext cx="829699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50. The mode of action of </a:t>
            </a:r>
            <a:r>
              <a:rPr lang="en-US" sz="2000" b="1" dirty="0" err="1"/>
              <a:t>amidinohydrazones</a:t>
            </a:r>
            <a:r>
              <a:rPr lang="en-US" sz="2000" b="1" dirty="0"/>
              <a:t>,  </a:t>
            </a:r>
            <a:r>
              <a:rPr lang="en-US" sz="2000" b="1" dirty="0" err="1"/>
              <a:t>fluoroaliphatic</a:t>
            </a:r>
            <a:r>
              <a:rPr lang="en-US" sz="2000" b="1" dirty="0"/>
              <a:t> sulfonamides,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dirty="0" err="1" smtClean="0"/>
              <a:t>pyrrols</a:t>
            </a:r>
            <a:r>
              <a:rPr lang="en-US" sz="2000" b="1" dirty="0" smtClean="0"/>
              <a:t> </a:t>
            </a:r>
            <a:r>
              <a:rPr lang="en-US" sz="2000" b="1" dirty="0"/>
              <a:t>or </a:t>
            </a:r>
            <a:r>
              <a:rPr lang="en-US" sz="2000" b="1" dirty="0" err="1" smtClean="0"/>
              <a:t>pyrazole</a:t>
            </a:r>
            <a:r>
              <a:rPr lang="en-US" sz="2000" b="1" dirty="0" smtClean="0"/>
              <a:t> analogs</a:t>
            </a:r>
            <a:r>
              <a:rPr lang="en-US" sz="2000" b="1" dirty="0"/>
              <a:t>, fumigant gases and boric acid or other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borates </a:t>
            </a:r>
            <a:r>
              <a:rPr lang="en-US" sz="2000" b="1" dirty="0"/>
              <a:t>is: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_______________________________.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31881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809" y="1600200"/>
            <a:ext cx="8296991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50. The mode of action of </a:t>
            </a:r>
            <a:r>
              <a:rPr lang="en-US" sz="2000" b="1" dirty="0" err="1"/>
              <a:t>amidinohydrazones</a:t>
            </a:r>
            <a:r>
              <a:rPr lang="en-US" sz="2000" b="1" dirty="0"/>
              <a:t>,  </a:t>
            </a:r>
            <a:r>
              <a:rPr lang="en-US" sz="2000" b="1" dirty="0" err="1"/>
              <a:t>fluoroaliphatic</a:t>
            </a:r>
            <a:r>
              <a:rPr lang="en-US" sz="2000" b="1" dirty="0"/>
              <a:t> sulfonamides,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dirty="0" err="1" smtClean="0"/>
              <a:t>pyrrols</a:t>
            </a:r>
            <a:r>
              <a:rPr lang="en-US" sz="2000" b="1" dirty="0" smtClean="0"/>
              <a:t> </a:t>
            </a:r>
            <a:r>
              <a:rPr lang="en-US" sz="2000" b="1" dirty="0"/>
              <a:t>or </a:t>
            </a:r>
            <a:r>
              <a:rPr lang="en-US" sz="2000" b="1" dirty="0" err="1" smtClean="0"/>
              <a:t>pyrazole</a:t>
            </a:r>
            <a:r>
              <a:rPr lang="en-US" sz="2000" b="1" dirty="0" smtClean="0"/>
              <a:t> analogs</a:t>
            </a:r>
            <a:r>
              <a:rPr lang="en-US" sz="2000" b="1" dirty="0"/>
              <a:t>, fumigant gases and boric acid or other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borates </a:t>
            </a:r>
            <a:r>
              <a:rPr lang="en-US" sz="2000" b="1" dirty="0"/>
              <a:t>is: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_______________________________.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49968" y="3030535"/>
            <a:ext cx="4004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inhibit energy production within </a:t>
            </a:r>
            <a:r>
              <a:rPr lang="en-US" b="1" dirty="0" smtClean="0">
                <a:solidFill>
                  <a:srgbClr val="FF0000"/>
                </a:solidFill>
              </a:rPr>
              <a:t>cells</a:t>
            </a:r>
            <a:endParaRPr lang="en-US" b="1" dirty="0">
              <a:solidFill>
                <a:srgbClr val="FF0000"/>
              </a:solidFill>
            </a:endParaRP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81403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/>
              <a:t>51</a:t>
            </a:r>
            <a:r>
              <a:rPr lang="en-US" sz="2000" b="1" dirty="0"/>
              <a:t>. The mode of action of juvenile hormone analogs and </a:t>
            </a:r>
            <a:r>
              <a:rPr lang="en-US" sz="2000" b="1" dirty="0" err="1"/>
              <a:t>juvenoids</a:t>
            </a:r>
            <a:r>
              <a:rPr lang="en-US" sz="2000" b="1" dirty="0"/>
              <a:t> (types of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IGRs</a:t>
            </a:r>
            <a:r>
              <a:rPr lang="en-US" sz="2000" b="1" dirty="0"/>
              <a:t>) is: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</a:t>
            </a:r>
            <a:r>
              <a:rPr lang="en-US" sz="2000" b="1" u="sng" dirty="0" smtClean="0"/>
              <a:t>________________________________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endParaRPr lang="en-U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1118513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/>
              <a:t>51</a:t>
            </a:r>
            <a:r>
              <a:rPr lang="en-US" sz="2000" b="1" dirty="0"/>
              <a:t>. The mode of action of juvenile hormone analogs and </a:t>
            </a:r>
            <a:r>
              <a:rPr lang="en-US" sz="2000" b="1" dirty="0" err="1"/>
              <a:t>juvenoids</a:t>
            </a:r>
            <a:r>
              <a:rPr lang="en-US" sz="2000" b="1" dirty="0"/>
              <a:t> (types of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IGRs</a:t>
            </a:r>
            <a:r>
              <a:rPr lang="en-US" sz="2000" b="1" dirty="0"/>
              <a:t>) is: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</a:t>
            </a:r>
            <a:r>
              <a:rPr lang="en-US" sz="2000" b="1" u="sng" dirty="0" smtClean="0"/>
              <a:t>________________________________</a:t>
            </a:r>
            <a:r>
              <a:rPr lang="en-US" sz="2000" dirty="0"/>
              <a:t> </a:t>
            </a:r>
            <a:r>
              <a:rPr lang="en-US" sz="2000" dirty="0" smtClean="0"/>
              <a:t> </a:t>
            </a:r>
            <a:endParaRPr lang="en-US" sz="2000" b="1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018531" y="2628140"/>
            <a:ext cx="39295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disrupt </a:t>
            </a:r>
            <a:r>
              <a:rPr lang="en-US" b="1" dirty="0">
                <a:solidFill>
                  <a:srgbClr val="FF0000"/>
                </a:solidFill>
              </a:rPr>
              <a:t>molting or other development</a:t>
            </a:r>
          </a:p>
        </p:txBody>
      </p:sp>
    </p:spTree>
    <p:extLst>
      <p:ext uri="{BB962C8B-B14F-4D97-AF65-F5344CB8AC3E}">
        <p14:creationId xmlns:p14="http://schemas.microsoft.com/office/powerpoint/2010/main" val="40732345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52. The mode of action of </a:t>
            </a:r>
            <a:r>
              <a:rPr lang="en-US" sz="2000" b="1" dirty="0" err="1"/>
              <a:t>benzoylphenyl</a:t>
            </a:r>
            <a:r>
              <a:rPr lang="en-US" sz="2000" b="1" dirty="0"/>
              <a:t> </a:t>
            </a:r>
            <a:r>
              <a:rPr lang="en-US" sz="2000" b="1" dirty="0" err="1"/>
              <a:t>ureas</a:t>
            </a:r>
            <a:r>
              <a:rPr lang="en-US" sz="2000" b="1" dirty="0"/>
              <a:t> (BPUs), also a type of IGR is: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_____________________________________.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332301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52. The mode of action of </a:t>
            </a:r>
            <a:r>
              <a:rPr lang="en-US" sz="2000" b="1" dirty="0" err="1"/>
              <a:t>benzoylphenyl</a:t>
            </a:r>
            <a:r>
              <a:rPr lang="en-US" sz="2000" b="1" dirty="0"/>
              <a:t> </a:t>
            </a:r>
            <a:r>
              <a:rPr lang="en-US" sz="2000" b="1" dirty="0" err="1"/>
              <a:t>ureas</a:t>
            </a:r>
            <a:r>
              <a:rPr lang="en-US" sz="2000" b="1" dirty="0"/>
              <a:t> (BPUs), also a type of IGR is: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_____________________________________.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075118" y="2257182"/>
            <a:ext cx="5010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inhibit the formation of chitin in new cuticle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58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53. The mode of action of silica gel and diatomaceous earth is: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u="sng" dirty="0" smtClean="0"/>
              <a:t>______________________________.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941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b="1" dirty="0"/>
              <a:t>53. The mode of action of silica gel and diatomaceous earth is: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u="sng" dirty="0" smtClean="0"/>
              <a:t>______________________________.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61946" y="2276045"/>
            <a:ext cx="3935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disrupt </a:t>
            </a:r>
            <a:r>
              <a:rPr lang="en-US" b="1" dirty="0">
                <a:solidFill>
                  <a:srgbClr val="FF0000"/>
                </a:solidFill>
              </a:rPr>
              <a:t>the outer layer of the cuticle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923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54. </a:t>
            </a:r>
            <a:r>
              <a:rPr lang="en-US" sz="2000" b="1" dirty="0" smtClean="0"/>
              <a:t> The </a:t>
            </a:r>
            <a:r>
              <a:rPr lang="en-US" sz="2000" b="1" dirty="0"/>
              <a:t>first synthetic organic pesticides were: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r>
              <a:rPr lang="en-US" sz="2000" b="1" dirty="0" smtClean="0"/>
              <a:t>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a</a:t>
            </a:r>
            <a:r>
              <a:rPr lang="en-US" sz="2000" b="1" dirty="0"/>
              <a:t>. </a:t>
            </a:r>
            <a:r>
              <a:rPr lang="en-US" sz="2000" b="1" dirty="0" err="1"/>
              <a:t>Carbamates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Chlorinated hydrocarbons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Organophosphates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Synthetic </a:t>
            </a:r>
            <a:r>
              <a:rPr lang="en-US" sz="2000" b="1" dirty="0" err="1"/>
              <a:t>pyrethroids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39265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54. </a:t>
            </a:r>
            <a:r>
              <a:rPr lang="en-US" sz="2000" b="1" dirty="0" smtClean="0"/>
              <a:t> The </a:t>
            </a:r>
            <a:r>
              <a:rPr lang="en-US" sz="2000" b="1" dirty="0"/>
              <a:t>first synthetic organic pesticides were: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r>
              <a:rPr lang="en-US" sz="2000" b="1" dirty="0" smtClean="0"/>
              <a:t>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a</a:t>
            </a:r>
            <a:r>
              <a:rPr lang="en-US" sz="2000" b="1" dirty="0"/>
              <a:t>. </a:t>
            </a:r>
            <a:r>
              <a:rPr lang="en-US" sz="2000" b="1" dirty="0" err="1"/>
              <a:t>Carbamates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Chlorinated hydrocarbons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Organophosphates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Synthetic </a:t>
            </a:r>
            <a:r>
              <a:rPr lang="en-US" sz="2000" b="1" dirty="0" err="1"/>
              <a:t>pyrethroids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04800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55"/>
            </a:pPr>
            <a:r>
              <a:rPr lang="en-US" sz="2000" b="1" dirty="0" smtClean="0"/>
              <a:t>Which </a:t>
            </a:r>
            <a:r>
              <a:rPr lang="en-US" sz="2000" b="1" dirty="0"/>
              <a:t>pesticides were banned in the U.S. and most countries because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they </a:t>
            </a:r>
            <a:r>
              <a:rPr lang="en-US" sz="2000" b="1" dirty="0"/>
              <a:t>posed problems of long</a:t>
            </a:r>
            <a:r>
              <a:rPr lang="en-US" sz="2000" b="1" dirty="0" smtClean="0"/>
              <a:t>-term </a:t>
            </a:r>
            <a:r>
              <a:rPr lang="en-US" sz="2000" b="1" dirty="0"/>
              <a:t>environmental contamination or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bioaccumulation</a:t>
            </a:r>
            <a:r>
              <a:rPr lang="en-US" sz="2000" b="1" dirty="0"/>
              <a:t>?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a</a:t>
            </a:r>
            <a:r>
              <a:rPr lang="en-US" sz="2000" b="1" dirty="0"/>
              <a:t>. </a:t>
            </a:r>
            <a:r>
              <a:rPr lang="en-US" sz="2000" b="1" dirty="0" err="1"/>
              <a:t>Carbamates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</a:t>
            </a:r>
            <a:r>
              <a:rPr lang="en-US" sz="2000" b="1" dirty="0"/>
              <a:t>. Chlorinated hydrocarbons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</a:t>
            </a:r>
            <a:r>
              <a:rPr lang="en-US" sz="2000" b="1" dirty="0"/>
              <a:t>. Organophosphates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d</a:t>
            </a:r>
            <a:r>
              <a:rPr lang="en-US" sz="2000" b="1" dirty="0"/>
              <a:t>. Synthetic </a:t>
            </a:r>
            <a:r>
              <a:rPr lang="en-US" sz="2000" b="1" dirty="0" err="1"/>
              <a:t>pyrethroids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40474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55"/>
            </a:pPr>
            <a:r>
              <a:rPr lang="en-US" sz="2000" b="1" dirty="0" smtClean="0"/>
              <a:t>Which </a:t>
            </a:r>
            <a:r>
              <a:rPr lang="en-US" sz="2000" b="1" dirty="0"/>
              <a:t>pesticides were banned in the U.S. and most countries because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they </a:t>
            </a:r>
            <a:r>
              <a:rPr lang="en-US" sz="2000" b="1" dirty="0"/>
              <a:t>posed problems of long</a:t>
            </a:r>
            <a:r>
              <a:rPr lang="en-US" sz="2000" b="1" dirty="0" smtClean="0"/>
              <a:t>-term </a:t>
            </a:r>
            <a:r>
              <a:rPr lang="en-US" sz="2000" b="1" dirty="0"/>
              <a:t>environmental contamination or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bioaccumulation</a:t>
            </a:r>
            <a:r>
              <a:rPr lang="en-US" sz="2000" b="1" dirty="0"/>
              <a:t>?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a</a:t>
            </a:r>
            <a:r>
              <a:rPr lang="en-US" sz="2000" b="1" dirty="0"/>
              <a:t>. </a:t>
            </a:r>
            <a:r>
              <a:rPr lang="en-US" sz="2000" b="1" dirty="0" err="1"/>
              <a:t>Carbamates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Chlorinated hydrocarbons</a:t>
            </a:r>
            <a:r>
              <a:rPr lang="en-US" sz="2000" b="1" dirty="0"/>
              <a:t>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</a:t>
            </a:r>
            <a:r>
              <a:rPr lang="en-US" sz="2000" b="1" dirty="0"/>
              <a:t>. Organophosphates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d</a:t>
            </a:r>
            <a:r>
              <a:rPr lang="en-US" sz="2000" b="1" dirty="0"/>
              <a:t>. Synthetic </a:t>
            </a:r>
            <a:r>
              <a:rPr lang="en-US" sz="2000" b="1" dirty="0" err="1"/>
              <a:t>pyrethroids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59801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56. </a:t>
            </a:r>
            <a:r>
              <a:rPr lang="en-US" sz="2000" b="1" dirty="0" smtClean="0"/>
              <a:t> Which </a:t>
            </a:r>
            <a:r>
              <a:rPr lang="en-US" sz="2000" b="1" dirty="0"/>
              <a:t>pesticides have the lowest mammalian toxicity? 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a</a:t>
            </a:r>
            <a:r>
              <a:rPr lang="en-US" sz="2000" b="1" dirty="0"/>
              <a:t>. </a:t>
            </a:r>
            <a:r>
              <a:rPr lang="en-US" sz="2000" b="1" dirty="0" err="1"/>
              <a:t>Carbamates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Chlorinated hydrocarbons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Organophosphates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Synthetic </a:t>
            </a:r>
            <a:r>
              <a:rPr lang="en-US" sz="2000" b="1" dirty="0" err="1"/>
              <a:t>pyrethroids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866784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56. </a:t>
            </a:r>
            <a:r>
              <a:rPr lang="en-US" sz="2000" b="1" dirty="0" smtClean="0"/>
              <a:t> Which </a:t>
            </a:r>
            <a:r>
              <a:rPr lang="en-US" sz="2000" b="1" dirty="0"/>
              <a:t>pesticides have the lowest mammalian toxicity? 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a</a:t>
            </a:r>
            <a:r>
              <a:rPr lang="en-US" sz="2000" b="1" dirty="0"/>
              <a:t>. </a:t>
            </a:r>
            <a:r>
              <a:rPr lang="en-US" sz="2000" b="1" dirty="0" err="1"/>
              <a:t>Carbamates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Chlorinated hydrocarbons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Organophosphates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d</a:t>
            </a:r>
            <a:r>
              <a:rPr lang="en-US" sz="2000" b="1" u="sng" dirty="0">
                <a:solidFill>
                  <a:srgbClr val="FF0000"/>
                </a:solidFill>
              </a:rPr>
              <a:t>. Synthetic </a:t>
            </a:r>
            <a:r>
              <a:rPr lang="en-US" sz="2000" b="1" u="sng" dirty="0" err="1">
                <a:solidFill>
                  <a:srgbClr val="FF0000"/>
                </a:solidFill>
              </a:rPr>
              <a:t>pyrethroids</a:t>
            </a:r>
            <a:endParaRPr lang="en-US" sz="20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24376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57. </a:t>
            </a:r>
            <a:r>
              <a:rPr lang="en-US" sz="2000" b="1" dirty="0" smtClean="0"/>
              <a:t> Which </a:t>
            </a:r>
            <a:r>
              <a:rPr lang="en-US" sz="2000" b="1" dirty="0"/>
              <a:t>pesticides, as energy or metabolic disruptors, are fairly slow</a:t>
            </a:r>
            <a:r>
              <a:rPr lang="en-US" sz="2000" b="1" dirty="0" smtClean="0"/>
              <a:t>-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acting </a:t>
            </a:r>
            <a:r>
              <a:rPr lang="en-US" sz="2000" b="1" dirty="0"/>
              <a:t>insecticides, they </a:t>
            </a:r>
            <a:r>
              <a:rPr lang="en-US" sz="2000" b="1" dirty="0" smtClean="0"/>
              <a:t>have been </a:t>
            </a:r>
            <a:r>
              <a:rPr lang="en-US" sz="2000" b="1" dirty="0"/>
              <a:t>found to be non-repellent to key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urban </a:t>
            </a:r>
            <a:r>
              <a:rPr lang="en-US" sz="2000" b="1" dirty="0"/>
              <a:t>pests like ants, termites and cockroaches and have been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r>
              <a:rPr lang="en-US" sz="2000" b="1" dirty="0" smtClean="0"/>
              <a:t> incorporated </a:t>
            </a:r>
            <a:r>
              <a:rPr lang="en-US" sz="2000" b="1" dirty="0"/>
              <a:t>into bait formulations</a:t>
            </a:r>
            <a:r>
              <a:rPr lang="en-US" sz="2000" b="1" dirty="0" smtClean="0"/>
              <a:t>?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</a:t>
            </a:r>
            <a:r>
              <a:rPr lang="en-US" sz="2000" b="1" dirty="0" smtClean="0"/>
              <a:t> a</a:t>
            </a:r>
            <a:r>
              <a:rPr lang="en-US" sz="2000" b="1" dirty="0"/>
              <a:t>. </a:t>
            </a:r>
            <a:r>
              <a:rPr lang="en-US" sz="2000" b="1" dirty="0" err="1"/>
              <a:t>Carbamates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Organophosphates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Synthetic </a:t>
            </a:r>
            <a:r>
              <a:rPr lang="en-US" sz="2000" b="1" dirty="0" err="1"/>
              <a:t>pyrethroids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</a:t>
            </a:r>
            <a:r>
              <a:rPr lang="en-US" sz="2000" b="1" dirty="0" err="1"/>
              <a:t>Phenylpyrazoles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46829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57. </a:t>
            </a:r>
            <a:r>
              <a:rPr lang="en-US" sz="2000" b="1" dirty="0" smtClean="0"/>
              <a:t> Which </a:t>
            </a:r>
            <a:r>
              <a:rPr lang="en-US" sz="2000" b="1" dirty="0"/>
              <a:t>pesticides, as energy or metabolic disruptors, are fairly slow</a:t>
            </a:r>
            <a:r>
              <a:rPr lang="en-US" sz="2000" b="1" dirty="0" smtClean="0"/>
              <a:t>-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acting </a:t>
            </a:r>
            <a:r>
              <a:rPr lang="en-US" sz="2000" b="1" dirty="0"/>
              <a:t>insecticides, they </a:t>
            </a:r>
            <a:r>
              <a:rPr lang="en-US" sz="2000" b="1" dirty="0" smtClean="0"/>
              <a:t>have been </a:t>
            </a:r>
            <a:r>
              <a:rPr lang="en-US" sz="2000" b="1" dirty="0"/>
              <a:t>found to be non-repellent to key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urban </a:t>
            </a:r>
            <a:r>
              <a:rPr lang="en-US" sz="2000" b="1" dirty="0"/>
              <a:t>pests like ants, termites and cockroaches and have been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r>
              <a:rPr lang="en-US" sz="2000" b="1" dirty="0" smtClean="0"/>
              <a:t> incorporated </a:t>
            </a:r>
            <a:r>
              <a:rPr lang="en-US" sz="2000" b="1" dirty="0"/>
              <a:t>into bait formulations</a:t>
            </a:r>
            <a:r>
              <a:rPr lang="en-US" sz="2000" b="1" dirty="0" smtClean="0"/>
              <a:t>?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</a:t>
            </a:r>
            <a:r>
              <a:rPr lang="en-US" sz="2000" b="1" dirty="0" smtClean="0"/>
              <a:t> a</a:t>
            </a:r>
            <a:r>
              <a:rPr lang="en-US" sz="2000" b="1" dirty="0"/>
              <a:t>. </a:t>
            </a:r>
            <a:r>
              <a:rPr lang="en-US" sz="2000" b="1" dirty="0" err="1"/>
              <a:t>Carbamates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Organophosphates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Synthetic </a:t>
            </a:r>
            <a:r>
              <a:rPr lang="en-US" sz="2000" b="1" dirty="0" err="1"/>
              <a:t>pyrethroids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d</a:t>
            </a:r>
            <a:r>
              <a:rPr lang="en-US" sz="2000" b="1" u="sng" dirty="0">
                <a:solidFill>
                  <a:srgbClr val="FF0000"/>
                </a:solidFill>
              </a:rPr>
              <a:t>. </a:t>
            </a:r>
            <a:r>
              <a:rPr lang="en-US" sz="2000" b="1" u="sng" dirty="0" err="1">
                <a:solidFill>
                  <a:srgbClr val="FF0000"/>
                </a:solidFill>
              </a:rPr>
              <a:t>Phenylpyrazoles</a:t>
            </a:r>
            <a:endParaRPr lang="en-US" sz="20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73811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  <a:p>
            <a:pPr marL="457200" indent="-457200">
              <a:buAutoNum type="arabicPeriod" startAt="58"/>
            </a:pPr>
            <a:r>
              <a:rPr lang="en-US" sz="2000" b="1" dirty="0" smtClean="0"/>
              <a:t>Inorganic </a:t>
            </a:r>
            <a:r>
              <a:rPr lang="en-US" sz="2000" b="1" dirty="0"/>
              <a:t>pesticides</a:t>
            </a:r>
            <a:r>
              <a:rPr lang="en-US" sz="2000" b="1" dirty="0" smtClean="0"/>
              <a:t>: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</a:p>
          <a:p>
            <a:pPr marL="0" indent="0">
              <a:buNone/>
            </a:pPr>
            <a:r>
              <a:rPr lang="en-US" sz="2000" b="1" dirty="0"/>
              <a:t>       a. are called minerals and often mined from the earth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</a:t>
            </a:r>
            <a:r>
              <a:rPr lang="en-US" sz="2000" b="1" dirty="0"/>
              <a:t>. generally kill insects slowly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</a:t>
            </a:r>
            <a:r>
              <a:rPr lang="en-US" sz="2000" b="1" dirty="0"/>
              <a:t>. have a </a:t>
            </a:r>
            <a:r>
              <a:rPr lang="en-US" sz="2000" b="1" dirty="0" smtClean="0"/>
              <a:t>fairly good </a:t>
            </a:r>
            <a:r>
              <a:rPr lang="en-US" sz="2000" b="1" dirty="0"/>
              <a:t>residual life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d</a:t>
            </a:r>
            <a:r>
              <a:rPr lang="en-US" sz="2000" b="1" dirty="0"/>
              <a:t>. all the above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64611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000" dirty="0"/>
          </a:p>
          <a:p>
            <a:pPr marL="457200" indent="-457200">
              <a:buAutoNum type="arabicPeriod" startAt="58"/>
            </a:pPr>
            <a:r>
              <a:rPr lang="en-US" sz="2000" b="1" dirty="0" smtClean="0"/>
              <a:t>Inorganic </a:t>
            </a:r>
            <a:r>
              <a:rPr lang="en-US" sz="2000" b="1" dirty="0"/>
              <a:t>pesticides</a:t>
            </a:r>
            <a:r>
              <a:rPr lang="en-US" sz="2000" b="1" dirty="0" smtClean="0"/>
              <a:t>: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</a:p>
          <a:p>
            <a:pPr marL="0" indent="0">
              <a:buNone/>
            </a:pPr>
            <a:r>
              <a:rPr lang="en-US" sz="2000" b="1" dirty="0"/>
              <a:t>       a. are called minerals and often mined from the earth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</a:t>
            </a:r>
            <a:r>
              <a:rPr lang="en-US" sz="2000" b="1" dirty="0"/>
              <a:t>. generally kill insects slowly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</a:t>
            </a:r>
            <a:r>
              <a:rPr lang="en-US" sz="2000" b="1" dirty="0"/>
              <a:t>. have a </a:t>
            </a:r>
            <a:r>
              <a:rPr lang="en-US" sz="2000" b="1" dirty="0" smtClean="0"/>
              <a:t>fairly good </a:t>
            </a:r>
            <a:r>
              <a:rPr lang="en-US" sz="2000" b="1" dirty="0"/>
              <a:t>residual life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u="sng" dirty="0" smtClean="0">
                <a:solidFill>
                  <a:srgbClr val="FF0000"/>
                </a:solidFill>
              </a:rPr>
              <a:t>d</a:t>
            </a:r>
            <a:r>
              <a:rPr lang="en-US" sz="2000" b="1" u="sng" dirty="0">
                <a:solidFill>
                  <a:srgbClr val="FF0000"/>
                </a:solidFill>
              </a:rPr>
              <a:t>. all the above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896107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59"/>
            </a:pPr>
            <a:r>
              <a:rPr lang="en-US" sz="2000" b="1" dirty="0" smtClean="0"/>
              <a:t>The </a:t>
            </a:r>
            <a:r>
              <a:rPr lang="en-US" sz="2000" b="1" dirty="0"/>
              <a:t>chemical or chemicals in the product that are responsible for killing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 the </a:t>
            </a:r>
            <a:r>
              <a:rPr lang="en-US" sz="2000" b="1" dirty="0"/>
              <a:t>pest are called</a:t>
            </a:r>
            <a:r>
              <a:rPr lang="en-US" sz="2000" b="1" dirty="0" smtClean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 </a:t>
            </a:r>
            <a:r>
              <a:rPr lang="en-US" sz="2000" b="1" dirty="0" smtClean="0"/>
              <a:t>_______________.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74912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59"/>
            </a:pPr>
            <a:r>
              <a:rPr lang="en-US" sz="2000" b="1" dirty="0" smtClean="0"/>
              <a:t>The </a:t>
            </a:r>
            <a:r>
              <a:rPr lang="en-US" sz="2000" b="1" dirty="0"/>
              <a:t>chemical or chemicals in the product that are responsible for killing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 the </a:t>
            </a:r>
            <a:r>
              <a:rPr lang="en-US" sz="2000" b="1" dirty="0"/>
              <a:t>pest are called</a:t>
            </a:r>
            <a:r>
              <a:rPr lang="en-US" sz="2000" b="1" dirty="0" smtClean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 </a:t>
            </a:r>
            <a:r>
              <a:rPr lang="en-US" sz="2000" b="1" dirty="0" smtClean="0"/>
              <a:t>_______________.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10477" y="2653292"/>
            <a:ext cx="2277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active </a:t>
            </a:r>
            <a:r>
              <a:rPr lang="en-US" b="1" dirty="0" smtClean="0">
                <a:solidFill>
                  <a:srgbClr val="FF0000"/>
                </a:solidFill>
              </a:rPr>
              <a:t>ingredients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2185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0"/>
            </a:pPr>
            <a:r>
              <a:rPr lang="en-US" sz="2000" b="1" dirty="0" smtClean="0"/>
              <a:t>The </a:t>
            </a:r>
            <a:r>
              <a:rPr lang="en-US" sz="2000" b="1" dirty="0"/>
              <a:t>material or materials that do not kill the pest, but are added to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ingredient</a:t>
            </a:r>
            <a:r>
              <a:rPr lang="en-US" sz="2000" b="1" dirty="0"/>
              <a:t>/s that kill the pest, </a:t>
            </a:r>
            <a:r>
              <a:rPr lang="en-US" sz="2000" b="1" dirty="0" smtClean="0"/>
              <a:t>are </a:t>
            </a:r>
            <a:r>
              <a:rPr lang="en-US" sz="2000" b="1" dirty="0"/>
              <a:t>called: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______________. 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06993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0"/>
            </a:pPr>
            <a:r>
              <a:rPr lang="en-US" sz="2000" b="1" dirty="0" smtClean="0"/>
              <a:t>The </a:t>
            </a:r>
            <a:r>
              <a:rPr lang="en-US" sz="2000" b="1" dirty="0"/>
              <a:t>material or materials that do not kill the pest, but are added to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ingredient</a:t>
            </a:r>
            <a:r>
              <a:rPr lang="en-US" sz="2000" b="1" dirty="0"/>
              <a:t>/s that kill the pest, </a:t>
            </a:r>
            <a:r>
              <a:rPr lang="en-US" sz="2000" b="1" dirty="0" smtClean="0"/>
              <a:t>are </a:t>
            </a:r>
            <a:r>
              <a:rPr lang="en-US" sz="2000" b="1" dirty="0"/>
              <a:t>called: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______________. 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97902" y="2628141"/>
            <a:ext cx="1875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inert ingredients</a:t>
            </a:r>
            <a:r>
              <a:rPr lang="en-US" b="1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366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61. </a:t>
            </a:r>
            <a:r>
              <a:rPr lang="en-US" sz="2000" b="1" dirty="0" smtClean="0"/>
              <a:t> A </a:t>
            </a:r>
            <a:r>
              <a:rPr lang="en-US" sz="2000" b="1" dirty="0"/>
              <a:t>chemical that aids in suspending one liquid in another liquid is called: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</a:p>
          <a:p>
            <a:pPr marL="0" indent="0">
              <a:buNone/>
            </a:pPr>
            <a:r>
              <a:rPr lang="en-US" sz="2000" b="1" dirty="0" smtClean="0"/>
              <a:t>       a</a:t>
            </a:r>
            <a:r>
              <a:rPr lang="en-US" sz="2000" b="1" dirty="0"/>
              <a:t>. a wetting agent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</a:t>
            </a:r>
            <a:r>
              <a:rPr lang="en-US" sz="2000" b="1" dirty="0"/>
              <a:t>. a propellant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</a:t>
            </a:r>
            <a:r>
              <a:rPr lang="en-US" sz="2000" b="1" dirty="0"/>
              <a:t>. a sticker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d</a:t>
            </a:r>
            <a:r>
              <a:rPr lang="en-US" sz="2000" b="1" dirty="0"/>
              <a:t>. an emulsifier</a:t>
            </a: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84333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61. </a:t>
            </a:r>
            <a:r>
              <a:rPr lang="en-US" sz="2000" b="1" dirty="0" smtClean="0"/>
              <a:t> A </a:t>
            </a:r>
            <a:r>
              <a:rPr lang="en-US" sz="2000" b="1" dirty="0"/>
              <a:t>chemical that aids in suspending one liquid in another liquid is called: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</a:p>
          <a:p>
            <a:pPr marL="0" indent="0">
              <a:buNone/>
            </a:pPr>
            <a:r>
              <a:rPr lang="en-US" sz="2000" b="1" dirty="0" smtClean="0"/>
              <a:t>       a</a:t>
            </a:r>
            <a:r>
              <a:rPr lang="en-US" sz="2000" b="1" dirty="0"/>
              <a:t>. a wetting agent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</a:t>
            </a:r>
            <a:r>
              <a:rPr lang="en-US" sz="2000" b="1" dirty="0"/>
              <a:t>. a propellant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</a:t>
            </a:r>
            <a:r>
              <a:rPr lang="en-US" sz="2000" b="1" dirty="0"/>
              <a:t>. a sticker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</a:t>
            </a:r>
            <a:r>
              <a:rPr lang="en-US" sz="2000" b="1" u="sng" dirty="0" smtClean="0">
                <a:solidFill>
                  <a:srgbClr val="FF0000"/>
                </a:solidFill>
              </a:rPr>
              <a:t>d</a:t>
            </a:r>
            <a:r>
              <a:rPr lang="en-US" sz="2000" b="1" u="sng" dirty="0">
                <a:solidFill>
                  <a:srgbClr val="FF0000"/>
                </a:solidFill>
              </a:rPr>
              <a:t>. an emulsifier</a:t>
            </a: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389454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2"/>
            </a:pPr>
            <a:r>
              <a:rPr lang="en-US" sz="2000" b="1" dirty="0" smtClean="0"/>
              <a:t>What </a:t>
            </a:r>
            <a:r>
              <a:rPr lang="en-US" sz="2000" b="1" dirty="0"/>
              <a:t>allows solid particles of an active ingredient that are not soluble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in </a:t>
            </a:r>
            <a:r>
              <a:rPr lang="en-US" sz="2000" b="1" dirty="0"/>
              <a:t>water to be suspended in </a:t>
            </a:r>
            <a:r>
              <a:rPr lang="en-US" sz="2000" b="1" dirty="0" smtClean="0"/>
              <a:t>water</a:t>
            </a:r>
            <a:r>
              <a:rPr lang="en-US" sz="2000" b="1" dirty="0"/>
              <a:t>?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a wetting agent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a propellant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a sticker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an emulsifier</a:t>
            </a: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93195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2"/>
            </a:pPr>
            <a:r>
              <a:rPr lang="en-US" sz="2000" b="1" dirty="0" smtClean="0"/>
              <a:t>What </a:t>
            </a:r>
            <a:r>
              <a:rPr lang="en-US" sz="2000" b="1" dirty="0"/>
              <a:t>allows solid particles of an active ingredient that are not soluble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in </a:t>
            </a:r>
            <a:r>
              <a:rPr lang="en-US" sz="2000" b="1" dirty="0"/>
              <a:t>water to be suspended in </a:t>
            </a:r>
            <a:r>
              <a:rPr lang="en-US" sz="2000" b="1" dirty="0" smtClean="0"/>
              <a:t>water</a:t>
            </a:r>
            <a:r>
              <a:rPr lang="en-US" sz="2000" b="1" dirty="0"/>
              <a:t>?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a</a:t>
            </a:r>
            <a:r>
              <a:rPr lang="en-US" sz="2000" b="1" u="sng" dirty="0">
                <a:solidFill>
                  <a:srgbClr val="FF0000"/>
                </a:solidFill>
              </a:rPr>
              <a:t>. a wetting agent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a propellant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a sticker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an emulsifier</a:t>
            </a: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99752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3"/>
            </a:pPr>
            <a:r>
              <a:rPr lang="en-US" sz="2000" b="1" dirty="0" smtClean="0"/>
              <a:t>What </a:t>
            </a:r>
            <a:r>
              <a:rPr lang="en-US" sz="2000" b="1" dirty="0"/>
              <a:t>letters or letters are often present in the Trade Name of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pesticide </a:t>
            </a:r>
            <a:r>
              <a:rPr lang="en-US" sz="2000" b="1" dirty="0"/>
              <a:t>which indicate that </a:t>
            </a:r>
            <a:r>
              <a:rPr lang="en-US" sz="2000" b="1" dirty="0" smtClean="0"/>
              <a:t>the pesticide </a:t>
            </a:r>
            <a:r>
              <a:rPr lang="en-US" sz="2000" b="1" dirty="0"/>
              <a:t>is an </a:t>
            </a:r>
            <a:r>
              <a:rPr lang="en-US" sz="2000" b="1" dirty="0" err="1"/>
              <a:t>emulsifiable</a:t>
            </a:r>
            <a:r>
              <a:rPr lang="en-US" sz="2000" b="1" dirty="0"/>
              <a:t>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concentrate</a:t>
            </a:r>
            <a:r>
              <a:rPr lang="en-US" sz="2000" b="1" dirty="0"/>
              <a:t>?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</a:t>
            </a:r>
            <a:r>
              <a:rPr lang="en-US" sz="2000" b="1" u="sng" dirty="0" smtClean="0"/>
              <a:t>______</a:t>
            </a:r>
            <a:endParaRPr lang="en-US" sz="20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694127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3"/>
            </a:pPr>
            <a:r>
              <a:rPr lang="en-US" sz="2000" b="1" dirty="0" smtClean="0"/>
              <a:t>What </a:t>
            </a:r>
            <a:r>
              <a:rPr lang="en-US" sz="2000" b="1" dirty="0"/>
              <a:t>letters or letters are often present in the Trade Name of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pesticide </a:t>
            </a:r>
            <a:r>
              <a:rPr lang="en-US" sz="2000" b="1" dirty="0"/>
              <a:t>which indicate that </a:t>
            </a:r>
            <a:r>
              <a:rPr lang="en-US" sz="2000" b="1" dirty="0" smtClean="0"/>
              <a:t>the pesticide </a:t>
            </a:r>
            <a:r>
              <a:rPr lang="en-US" sz="2000" b="1" dirty="0"/>
              <a:t>is an </a:t>
            </a:r>
            <a:r>
              <a:rPr lang="en-US" sz="2000" b="1" dirty="0" err="1"/>
              <a:t>emulsifiable</a:t>
            </a:r>
            <a:r>
              <a:rPr lang="en-US" sz="2000" b="1" dirty="0"/>
              <a:t>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concentrate</a:t>
            </a:r>
            <a:r>
              <a:rPr lang="en-US" sz="2000" b="1" dirty="0"/>
              <a:t>?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</a:t>
            </a:r>
            <a:r>
              <a:rPr lang="en-US" sz="2000" b="1" u="sng" dirty="0" smtClean="0"/>
              <a:t>______</a:t>
            </a:r>
            <a:endParaRPr lang="en-US" sz="2000" b="1" u="sng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67350" y="3007716"/>
            <a:ext cx="10203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 or EC</a:t>
            </a:r>
          </a:p>
        </p:txBody>
      </p:sp>
    </p:spTree>
    <p:extLst>
      <p:ext uri="{BB962C8B-B14F-4D97-AF65-F5344CB8AC3E}">
        <p14:creationId xmlns:p14="http://schemas.microsoft.com/office/powerpoint/2010/main" val="3054496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4"/>
            </a:pPr>
            <a:r>
              <a:rPr lang="en-US" sz="2000" b="1" dirty="0" smtClean="0"/>
              <a:t>What </a:t>
            </a:r>
            <a:r>
              <a:rPr lang="en-US" sz="2000" b="1" dirty="0"/>
              <a:t>letters or letters are often present in the Trade Name of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pesticide </a:t>
            </a:r>
            <a:r>
              <a:rPr lang="en-US" sz="2000" b="1" dirty="0"/>
              <a:t>which indicate that the </a:t>
            </a:r>
            <a:r>
              <a:rPr lang="en-US" sz="2000" b="1" dirty="0" smtClean="0"/>
              <a:t>pesticide </a:t>
            </a:r>
            <a:r>
              <a:rPr lang="en-US" sz="2000" b="1" dirty="0"/>
              <a:t>is an </a:t>
            </a:r>
            <a:r>
              <a:rPr lang="en-US" sz="2000" b="1" dirty="0" err="1"/>
              <a:t>wettable</a:t>
            </a:r>
            <a:r>
              <a:rPr lang="en-US" sz="2000" b="1" dirty="0"/>
              <a:t> powder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concentrate</a:t>
            </a:r>
            <a:r>
              <a:rPr lang="en-US" sz="2000" b="1" dirty="0"/>
              <a:t>?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</a:t>
            </a:r>
            <a:r>
              <a:rPr lang="en-US" sz="2000" b="1" u="sng" dirty="0" smtClean="0"/>
              <a:t>__________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23417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4"/>
            </a:pPr>
            <a:r>
              <a:rPr lang="en-US" sz="2000" b="1" dirty="0" smtClean="0"/>
              <a:t>What </a:t>
            </a:r>
            <a:r>
              <a:rPr lang="en-US" sz="2000" b="1" dirty="0"/>
              <a:t>letters or letters are often present in the Trade Name of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pesticide </a:t>
            </a:r>
            <a:r>
              <a:rPr lang="en-US" sz="2000" b="1" dirty="0"/>
              <a:t>which indicate that the </a:t>
            </a:r>
            <a:r>
              <a:rPr lang="en-US" sz="2000" b="1" dirty="0" smtClean="0"/>
              <a:t>pesticide </a:t>
            </a:r>
            <a:r>
              <a:rPr lang="en-US" sz="2000" b="1" dirty="0"/>
              <a:t>is an </a:t>
            </a:r>
            <a:r>
              <a:rPr lang="en-US" sz="2000" b="1" dirty="0" err="1"/>
              <a:t>wettable</a:t>
            </a:r>
            <a:r>
              <a:rPr lang="en-US" sz="2000" b="1" dirty="0"/>
              <a:t> powder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concentrate</a:t>
            </a:r>
            <a:r>
              <a:rPr lang="en-US" sz="2000" b="1" dirty="0"/>
              <a:t>?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</a:t>
            </a:r>
            <a:r>
              <a:rPr lang="en-US" sz="2000" b="1" u="sng" dirty="0" smtClean="0"/>
              <a:t>__________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60774" y="2992810"/>
            <a:ext cx="1208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 W or WP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511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5"/>
            </a:pPr>
            <a:r>
              <a:rPr lang="en-US" sz="2000" b="1" dirty="0"/>
              <a:t>What letters or letters are often present in the Trade Name of the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r>
              <a:rPr lang="en-US" sz="2000" b="1" dirty="0" smtClean="0"/>
              <a:t> pesticide </a:t>
            </a:r>
            <a:r>
              <a:rPr lang="en-US" sz="2000" b="1" dirty="0"/>
              <a:t>which indicate that the pesticide is a microencapsulated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r>
              <a:rPr lang="en-US" sz="2000" b="1" dirty="0" smtClean="0"/>
              <a:t> concentrate?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__________ 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36904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5"/>
            </a:pPr>
            <a:r>
              <a:rPr lang="en-US" sz="2000" b="1" dirty="0"/>
              <a:t>What letters or letters are often present in the Trade Name of the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r>
              <a:rPr lang="en-US" sz="2000" b="1" dirty="0" smtClean="0"/>
              <a:t> pesticide </a:t>
            </a:r>
            <a:r>
              <a:rPr lang="en-US" sz="2000" b="1" dirty="0"/>
              <a:t>which indicate that the pesticide is a microencapsulated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r>
              <a:rPr lang="en-US" sz="2000" b="1" dirty="0" smtClean="0"/>
              <a:t> concentrate?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__________ 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927366" y="3011673"/>
            <a:ext cx="1427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ME, FM &amp; CS</a:t>
            </a:r>
          </a:p>
        </p:txBody>
      </p:sp>
    </p:spTree>
    <p:extLst>
      <p:ext uri="{BB962C8B-B14F-4D97-AF65-F5344CB8AC3E}">
        <p14:creationId xmlns:p14="http://schemas.microsoft.com/office/powerpoint/2010/main" val="457275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6"/>
            </a:pPr>
            <a:r>
              <a:rPr lang="en-US" sz="2000" b="1" dirty="0" smtClean="0"/>
              <a:t>What </a:t>
            </a:r>
            <a:r>
              <a:rPr lang="en-US" sz="2000" b="1" dirty="0"/>
              <a:t>letters or letters are often present in the Trade Name of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pesticide </a:t>
            </a:r>
            <a:r>
              <a:rPr lang="en-US" sz="2000" b="1" dirty="0"/>
              <a:t>which indicate that </a:t>
            </a:r>
            <a:r>
              <a:rPr lang="en-US" sz="2000" b="1" dirty="0" smtClean="0"/>
              <a:t>the pesticide </a:t>
            </a:r>
            <a:r>
              <a:rPr lang="en-US" sz="2000" b="1" dirty="0"/>
              <a:t>is a dust?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____</a:t>
            </a:r>
            <a:endParaRPr lang="en-US" sz="2000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512399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6"/>
            </a:pPr>
            <a:r>
              <a:rPr lang="en-US" sz="2000" b="1" dirty="0" smtClean="0"/>
              <a:t>What </a:t>
            </a:r>
            <a:r>
              <a:rPr lang="en-US" sz="2000" b="1" dirty="0"/>
              <a:t>letters or letters are often present in the Trade Name of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pesticide </a:t>
            </a:r>
            <a:r>
              <a:rPr lang="en-US" sz="2000" b="1" dirty="0"/>
              <a:t>which indicate that </a:t>
            </a:r>
            <a:r>
              <a:rPr lang="en-US" sz="2000" b="1" dirty="0" smtClean="0"/>
              <a:t>the pesticide </a:t>
            </a:r>
            <a:r>
              <a:rPr lang="en-US" sz="2000" b="1" dirty="0"/>
              <a:t>is a dust?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____</a:t>
            </a:r>
            <a:endParaRPr lang="en-US" sz="2000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119128" y="2684726"/>
            <a:ext cx="4904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4417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7"/>
            </a:pPr>
            <a:r>
              <a:rPr lang="en-US" sz="2000" b="1" dirty="0" smtClean="0"/>
              <a:t>What </a:t>
            </a:r>
            <a:r>
              <a:rPr lang="en-US" sz="2000" b="1" dirty="0"/>
              <a:t>letters or letters are often present in the Trade Name of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pesticide </a:t>
            </a:r>
            <a:r>
              <a:rPr lang="en-US" sz="2000" b="1" dirty="0"/>
              <a:t>which indicate that the </a:t>
            </a:r>
            <a:r>
              <a:rPr lang="en-US" sz="2000" b="1" dirty="0" smtClean="0"/>
              <a:t>pesticide </a:t>
            </a:r>
            <a:r>
              <a:rPr lang="en-US" sz="2000" b="1" dirty="0"/>
              <a:t>is a granule</a:t>
            </a:r>
            <a:r>
              <a:rPr lang="en-US" sz="2000" b="1" dirty="0" smtClean="0"/>
              <a:t>?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 _____  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9790578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57200" y="1668346"/>
            <a:ext cx="8229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 startAt="67"/>
            </a:pPr>
            <a:r>
              <a:rPr lang="en-US" sz="2000" b="1" dirty="0" smtClean="0"/>
              <a:t> What </a:t>
            </a:r>
            <a:r>
              <a:rPr lang="en-US" sz="2000" b="1" dirty="0"/>
              <a:t>letters or letters are often present in the Trade Name of the </a:t>
            </a:r>
            <a:endParaRPr lang="en-US" sz="2000" b="1" dirty="0" smtClean="0"/>
          </a:p>
          <a:p>
            <a:r>
              <a:rPr lang="en-US" sz="2000" b="1" dirty="0"/>
              <a:t> </a:t>
            </a:r>
            <a:r>
              <a:rPr lang="en-US" sz="2000" b="1" dirty="0" smtClean="0"/>
              <a:t>        pesticide </a:t>
            </a:r>
            <a:r>
              <a:rPr lang="en-US" sz="2000" b="1" dirty="0"/>
              <a:t>which indicate that the </a:t>
            </a:r>
            <a:r>
              <a:rPr lang="en-US" sz="2000" b="1" dirty="0" smtClean="0"/>
              <a:t>pesticide </a:t>
            </a:r>
            <a:r>
              <a:rPr lang="en-US" sz="2000" b="1" dirty="0"/>
              <a:t>is a granule</a:t>
            </a:r>
            <a:r>
              <a:rPr lang="en-US" sz="2000" b="1" dirty="0" smtClean="0"/>
              <a:t>?</a:t>
            </a:r>
          </a:p>
          <a:p>
            <a:endParaRPr lang="en-US" sz="2000" b="1" dirty="0"/>
          </a:p>
          <a:p>
            <a:r>
              <a:rPr lang="en-US" sz="2000" b="1" dirty="0" smtClean="0"/>
              <a:t>         _____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96537" y="2570975"/>
            <a:ext cx="576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G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09906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8"/>
            </a:pPr>
            <a:r>
              <a:rPr lang="en-US" sz="2000" b="1" dirty="0" smtClean="0"/>
              <a:t>What </a:t>
            </a:r>
            <a:r>
              <a:rPr lang="en-US" sz="2000" b="1" dirty="0"/>
              <a:t>letters or letters are often present in the Trade Name of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pesticide </a:t>
            </a:r>
            <a:r>
              <a:rPr lang="en-US" sz="2000" b="1" dirty="0"/>
              <a:t>which indicate that the </a:t>
            </a:r>
            <a:r>
              <a:rPr lang="en-US" sz="2000" b="1" dirty="0" smtClean="0"/>
              <a:t>pesticide </a:t>
            </a:r>
            <a:r>
              <a:rPr lang="en-US" sz="2000" b="1" dirty="0"/>
              <a:t>is a suspension concentrate?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_____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477432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8"/>
            </a:pPr>
            <a:r>
              <a:rPr lang="en-US" sz="2000" b="1" dirty="0" smtClean="0"/>
              <a:t>What </a:t>
            </a:r>
            <a:r>
              <a:rPr lang="en-US" sz="2000" b="1" dirty="0"/>
              <a:t>letters or letters are often present in the Trade Name of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pesticide </a:t>
            </a:r>
            <a:r>
              <a:rPr lang="en-US" sz="2000" b="1" dirty="0"/>
              <a:t>which indicate that the </a:t>
            </a:r>
            <a:r>
              <a:rPr lang="en-US" sz="2000" b="1" dirty="0" smtClean="0"/>
              <a:t>pesticide </a:t>
            </a:r>
            <a:r>
              <a:rPr lang="en-US" sz="2000" b="1" dirty="0"/>
              <a:t>is a suspension concentrate?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_____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108926" y="2670098"/>
            <a:ext cx="5265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SC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83555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9"/>
            </a:pPr>
            <a:r>
              <a:rPr lang="en-US" sz="2000" b="1" dirty="0" smtClean="0"/>
              <a:t>What </a:t>
            </a:r>
            <a:r>
              <a:rPr lang="en-US" sz="2000" b="1" dirty="0"/>
              <a:t>letters or letters are often present in the Trade Name of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pesticide </a:t>
            </a:r>
            <a:r>
              <a:rPr lang="en-US" sz="2000" b="1" dirty="0"/>
              <a:t>which indicate that the </a:t>
            </a:r>
            <a:r>
              <a:rPr lang="en-US" sz="2000" b="1" dirty="0" smtClean="0"/>
              <a:t>pesticide </a:t>
            </a:r>
            <a:r>
              <a:rPr lang="en-US" sz="2000" b="1" dirty="0"/>
              <a:t>is a soluble powder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concentrate</a:t>
            </a:r>
            <a:r>
              <a:rPr lang="en-US" sz="2000" b="1" dirty="0"/>
              <a:t>?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_____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73633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69"/>
            </a:pPr>
            <a:r>
              <a:rPr lang="en-US" sz="2000" b="1" dirty="0" smtClean="0"/>
              <a:t>What </a:t>
            </a:r>
            <a:r>
              <a:rPr lang="en-US" sz="2000" b="1" dirty="0"/>
              <a:t>letters or letters are often present in the Trade Name of the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pesticide </a:t>
            </a:r>
            <a:r>
              <a:rPr lang="en-US" sz="2000" b="1" dirty="0"/>
              <a:t>which indicate that the </a:t>
            </a:r>
            <a:r>
              <a:rPr lang="en-US" sz="2000" b="1" dirty="0" smtClean="0"/>
              <a:t>pesticide </a:t>
            </a:r>
            <a:r>
              <a:rPr lang="en-US" sz="2000" b="1" dirty="0"/>
              <a:t>is a soluble powder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concentrate</a:t>
            </a:r>
            <a:r>
              <a:rPr lang="en-US" sz="2000" b="1" dirty="0"/>
              <a:t>?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_____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15998" y="3065398"/>
            <a:ext cx="613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SP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296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 smtClean="0"/>
              <a:t> 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</a:t>
            </a:r>
            <a:r>
              <a:rPr lang="en-US" sz="2000" dirty="0"/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457200" y="1719485"/>
            <a:ext cx="82296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70"/>
            </a:pPr>
            <a:r>
              <a:rPr lang="en-US" b="1" dirty="0" smtClean="0"/>
              <a:t> Any </a:t>
            </a:r>
            <a:r>
              <a:rPr lang="en-US" b="1" dirty="0"/>
              <a:t>single pest can develop resistance to a pesticide that is applied over an over </a:t>
            </a:r>
            <a:endParaRPr lang="en-US" b="1" dirty="0" smtClean="0"/>
          </a:p>
          <a:p>
            <a:r>
              <a:rPr lang="en-US" b="1" dirty="0"/>
              <a:t> </a:t>
            </a:r>
            <a:r>
              <a:rPr lang="en-US" b="1" dirty="0" smtClean="0"/>
              <a:t>      gain </a:t>
            </a:r>
            <a:r>
              <a:rPr lang="en-US" b="1" dirty="0"/>
              <a:t>on the same </a:t>
            </a:r>
            <a:r>
              <a:rPr lang="en-US" b="1" dirty="0" smtClean="0"/>
              <a:t>pest</a:t>
            </a:r>
            <a:r>
              <a:rPr lang="en-US" b="1" dirty="0"/>
              <a:t>.  Ants and termites are particularly susceptible to </a:t>
            </a:r>
            <a:r>
              <a:rPr lang="en-US" b="1" dirty="0" smtClean="0"/>
              <a:t>   </a:t>
            </a:r>
          </a:p>
          <a:p>
            <a:r>
              <a:rPr lang="en-US" b="1" dirty="0" smtClean="0"/>
              <a:t>       resistance </a:t>
            </a:r>
            <a:r>
              <a:rPr lang="en-US" b="1" dirty="0"/>
              <a:t>because of the short-life cycles</a:t>
            </a:r>
            <a:r>
              <a:rPr lang="en-US" b="1" dirty="0" smtClean="0"/>
              <a:t>.</a:t>
            </a:r>
          </a:p>
          <a:p>
            <a:endParaRPr lang="en-US" b="1" dirty="0"/>
          </a:p>
          <a:p>
            <a:r>
              <a:rPr lang="en-US" b="1" dirty="0"/>
              <a:t>       a. True   </a:t>
            </a:r>
            <a:endParaRPr lang="en-US" b="1" dirty="0" smtClean="0"/>
          </a:p>
          <a:p>
            <a:r>
              <a:rPr lang="en-US" b="1" dirty="0"/>
              <a:t> </a:t>
            </a:r>
            <a:r>
              <a:rPr lang="en-US" b="1" dirty="0" smtClean="0"/>
              <a:t>      b</a:t>
            </a:r>
            <a:r>
              <a:rPr lang="en-US" b="1" dirty="0"/>
              <a:t>. False</a:t>
            </a:r>
          </a:p>
        </p:txBody>
      </p:sp>
    </p:spTree>
    <p:extLst>
      <p:ext uri="{BB962C8B-B14F-4D97-AF65-F5344CB8AC3E}">
        <p14:creationId xmlns:p14="http://schemas.microsoft.com/office/powerpoint/2010/main" val="917226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 smtClean="0"/>
              <a:t> 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</a:t>
            </a:r>
            <a:r>
              <a:rPr lang="en-US" sz="2000" dirty="0"/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5" name="Rectangle 4"/>
          <p:cNvSpPr/>
          <p:nvPr/>
        </p:nvSpPr>
        <p:spPr>
          <a:xfrm>
            <a:off x="457200" y="1719485"/>
            <a:ext cx="82296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70"/>
            </a:pPr>
            <a:r>
              <a:rPr lang="en-US" b="1" dirty="0" smtClean="0"/>
              <a:t> Any </a:t>
            </a:r>
            <a:r>
              <a:rPr lang="en-US" b="1" dirty="0"/>
              <a:t>single pest can develop resistance to a pesticide that is applied over an over </a:t>
            </a:r>
            <a:endParaRPr lang="en-US" b="1" dirty="0" smtClean="0"/>
          </a:p>
          <a:p>
            <a:r>
              <a:rPr lang="en-US" b="1" dirty="0"/>
              <a:t> </a:t>
            </a:r>
            <a:r>
              <a:rPr lang="en-US" b="1" dirty="0" smtClean="0"/>
              <a:t>      gain </a:t>
            </a:r>
            <a:r>
              <a:rPr lang="en-US" b="1" dirty="0"/>
              <a:t>on the same </a:t>
            </a:r>
            <a:r>
              <a:rPr lang="en-US" b="1" dirty="0" smtClean="0"/>
              <a:t>pest</a:t>
            </a:r>
            <a:r>
              <a:rPr lang="en-US" b="1" dirty="0"/>
              <a:t>.  Ants and termites are particularly susceptible to </a:t>
            </a:r>
            <a:r>
              <a:rPr lang="en-US" b="1" dirty="0" smtClean="0"/>
              <a:t>   </a:t>
            </a:r>
          </a:p>
          <a:p>
            <a:r>
              <a:rPr lang="en-US" b="1" dirty="0" smtClean="0"/>
              <a:t>       resistance </a:t>
            </a:r>
            <a:r>
              <a:rPr lang="en-US" b="1" dirty="0"/>
              <a:t>because of the short-life cycles</a:t>
            </a:r>
            <a:r>
              <a:rPr lang="en-US" b="1" dirty="0" smtClean="0"/>
              <a:t>.</a:t>
            </a:r>
          </a:p>
          <a:p>
            <a:endParaRPr lang="en-US" b="1" dirty="0"/>
          </a:p>
          <a:p>
            <a:r>
              <a:rPr lang="en-US" b="1" dirty="0"/>
              <a:t>       a. True   </a:t>
            </a:r>
            <a:endParaRPr lang="en-US" b="1" dirty="0" smtClean="0"/>
          </a:p>
          <a:p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  </a:t>
            </a:r>
            <a:r>
              <a:rPr lang="en-US" b="1" u="sng" dirty="0" smtClean="0">
                <a:solidFill>
                  <a:srgbClr val="FF0000"/>
                </a:solidFill>
              </a:rPr>
              <a:t>b</a:t>
            </a:r>
            <a:r>
              <a:rPr lang="en-US" b="1" u="sng" dirty="0">
                <a:solidFill>
                  <a:srgbClr val="FF0000"/>
                </a:solidFill>
              </a:rPr>
              <a:t>. False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1909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457200" y="1305342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740701"/>
            <a:ext cx="8229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71. </a:t>
            </a:r>
            <a:r>
              <a:rPr lang="en-US" sz="2000" b="1" dirty="0" smtClean="0"/>
              <a:t> Each </a:t>
            </a:r>
            <a:r>
              <a:rPr lang="en-US" sz="2000" b="1" dirty="0"/>
              <a:t>pesticide product must have different active ingredients.</a:t>
            </a:r>
          </a:p>
          <a:p>
            <a:r>
              <a:rPr lang="en-US" sz="2000" b="1" dirty="0"/>
              <a:t>       </a:t>
            </a:r>
            <a:endParaRPr lang="en-US" sz="2000" b="1" dirty="0" smtClean="0"/>
          </a:p>
          <a:p>
            <a:r>
              <a:rPr lang="en-US" sz="2000" b="1" dirty="0"/>
              <a:t> </a:t>
            </a:r>
            <a:r>
              <a:rPr lang="en-US" sz="2000" b="1" dirty="0" smtClean="0"/>
              <a:t>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False</a:t>
            </a:r>
          </a:p>
        </p:txBody>
      </p:sp>
    </p:spTree>
    <p:extLst>
      <p:ext uri="{BB962C8B-B14F-4D97-AF65-F5344CB8AC3E}">
        <p14:creationId xmlns:p14="http://schemas.microsoft.com/office/powerpoint/2010/main" val="3605172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457200" y="1305342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740701"/>
            <a:ext cx="8229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71. </a:t>
            </a:r>
            <a:r>
              <a:rPr lang="en-US" sz="2000" b="1" dirty="0" smtClean="0"/>
              <a:t> Each </a:t>
            </a:r>
            <a:r>
              <a:rPr lang="en-US" sz="2000" b="1" dirty="0"/>
              <a:t>pesticide product must have different active ingredients.</a:t>
            </a:r>
          </a:p>
          <a:p>
            <a:r>
              <a:rPr lang="en-US" sz="2000" b="1" dirty="0"/>
              <a:t>       </a:t>
            </a:r>
            <a:endParaRPr lang="en-US" sz="2000" b="1" dirty="0" smtClean="0"/>
          </a:p>
          <a:p>
            <a:r>
              <a:rPr lang="en-US" sz="2000" b="1" dirty="0"/>
              <a:t> </a:t>
            </a:r>
            <a:r>
              <a:rPr lang="en-US" sz="2000" b="1" dirty="0" smtClean="0"/>
              <a:t>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False</a:t>
            </a:r>
          </a:p>
        </p:txBody>
      </p:sp>
    </p:spTree>
    <p:extLst>
      <p:ext uri="{BB962C8B-B14F-4D97-AF65-F5344CB8AC3E}">
        <p14:creationId xmlns:p14="http://schemas.microsoft.com/office/powerpoint/2010/main" val="19734171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457200" y="1305342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750885"/>
            <a:ext cx="8229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72"/>
            </a:pPr>
            <a:r>
              <a:rPr lang="en-US" sz="2000" b="1" dirty="0" smtClean="0"/>
              <a:t> The </a:t>
            </a:r>
            <a:r>
              <a:rPr lang="en-US" sz="2000" b="1" dirty="0"/>
              <a:t>Signal Word of a pesticide may appear anywhere on the label.   </a:t>
            </a:r>
            <a:endParaRPr lang="en-US" sz="2000" b="1" dirty="0" smtClean="0"/>
          </a:p>
          <a:p>
            <a:endParaRPr lang="en-US" sz="2000" b="1" dirty="0"/>
          </a:p>
          <a:p>
            <a:r>
              <a:rPr lang="en-US" sz="2000" b="1" dirty="0" smtClean="0"/>
              <a:t>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r>
              <a:rPr lang="en-US" sz="2000" b="1" dirty="0"/>
              <a:t> </a:t>
            </a:r>
            <a:r>
              <a:rPr lang="en-US" sz="2000" b="1" dirty="0" smtClean="0"/>
              <a:t>      b</a:t>
            </a:r>
            <a:r>
              <a:rPr lang="en-US" sz="2000" b="1" dirty="0"/>
              <a:t>. </a:t>
            </a:r>
            <a:r>
              <a:rPr lang="en-US" sz="2000" b="1" dirty="0" smtClean="0"/>
              <a:t>False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541756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457200" y="1305342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57200" y="1750885"/>
            <a:ext cx="8229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72"/>
            </a:pPr>
            <a:r>
              <a:rPr lang="en-US" sz="2000" b="1" dirty="0" smtClean="0"/>
              <a:t> The </a:t>
            </a:r>
            <a:r>
              <a:rPr lang="en-US" sz="2000" b="1" dirty="0"/>
              <a:t>Signal Word of a pesticide may appear anywhere on the label.   </a:t>
            </a:r>
            <a:endParaRPr lang="en-US" sz="2000" b="1" dirty="0" smtClean="0"/>
          </a:p>
          <a:p>
            <a:endParaRPr lang="en-US" sz="2000" b="1" dirty="0"/>
          </a:p>
          <a:p>
            <a:r>
              <a:rPr lang="en-US" sz="2000" b="1" dirty="0" smtClean="0"/>
              <a:t>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False, it must </a:t>
            </a:r>
            <a:r>
              <a:rPr lang="en-US" sz="2000" b="1" u="sng" dirty="0" smtClean="0">
                <a:solidFill>
                  <a:srgbClr val="FF0000"/>
                </a:solidFill>
              </a:rPr>
              <a:t>appear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en-US" sz="2000" b="1" u="sng" dirty="0" smtClean="0">
                <a:solidFill>
                  <a:srgbClr val="FF0000"/>
                </a:solidFill>
              </a:rPr>
              <a:t>on </a:t>
            </a:r>
            <a:r>
              <a:rPr lang="en-US" sz="2000" b="1" u="sng" dirty="0">
                <a:solidFill>
                  <a:srgbClr val="FF0000"/>
                </a:solidFill>
              </a:rPr>
              <a:t>the front panel of the </a:t>
            </a:r>
            <a:r>
              <a:rPr lang="en-US" sz="2000" b="1" u="sng" dirty="0" smtClean="0">
                <a:solidFill>
                  <a:srgbClr val="FF0000"/>
                </a:solidFill>
              </a:rPr>
              <a:t>label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535294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73"/>
            </a:pPr>
            <a:r>
              <a:rPr lang="en-US" sz="2000" b="1" dirty="0" smtClean="0"/>
              <a:t>The </a:t>
            </a:r>
            <a:r>
              <a:rPr lang="en-US" sz="2000" b="1" dirty="0"/>
              <a:t>3 Signal Words that appear on pesticide labels are, in order of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toxicity </a:t>
            </a:r>
            <a:r>
              <a:rPr lang="en-US" sz="2000" b="1" dirty="0"/>
              <a:t>(from lowest to highest</a:t>
            </a:r>
            <a:r>
              <a:rPr lang="en-US" sz="2000" b="1" dirty="0" smtClean="0"/>
              <a:t>):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a</a:t>
            </a:r>
            <a:r>
              <a:rPr lang="en-US" sz="2000" b="1" dirty="0"/>
              <a:t>. Warning, Caution, </a:t>
            </a:r>
            <a:r>
              <a:rPr lang="en-US" sz="2000" b="1" dirty="0" smtClean="0"/>
              <a:t>Danger  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b</a:t>
            </a:r>
            <a:r>
              <a:rPr lang="en-US" sz="2000" b="1" dirty="0"/>
              <a:t>. Danger, Caution, Warning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c</a:t>
            </a:r>
            <a:r>
              <a:rPr lang="en-US" sz="2000" b="1" dirty="0"/>
              <a:t>. Caution, Warning, Danger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d</a:t>
            </a:r>
            <a:r>
              <a:rPr lang="en-US" sz="2000" b="1" dirty="0"/>
              <a:t>. Caution, </a:t>
            </a:r>
            <a:r>
              <a:rPr lang="en-US" sz="2000" b="1" dirty="0" smtClean="0"/>
              <a:t>Danger</a:t>
            </a:r>
            <a:r>
              <a:rPr lang="en-US" sz="2000" b="1" dirty="0"/>
              <a:t>, Warning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075701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73"/>
            </a:pPr>
            <a:r>
              <a:rPr lang="en-US" sz="2000" b="1" dirty="0" smtClean="0"/>
              <a:t>The </a:t>
            </a:r>
            <a:r>
              <a:rPr lang="en-US" sz="2000" b="1" dirty="0"/>
              <a:t>3 Signal Words that appear on pesticide labels are, in order of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toxicity </a:t>
            </a:r>
            <a:r>
              <a:rPr lang="en-US" sz="2000" b="1" dirty="0"/>
              <a:t>(from lowest to highest</a:t>
            </a:r>
            <a:r>
              <a:rPr lang="en-US" sz="2000" b="1" dirty="0" smtClean="0"/>
              <a:t>):</a:t>
            </a: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a</a:t>
            </a:r>
            <a:r>
              <a:rPr lang="en-US" sz="2000" b="1" dirty="0"/>
              <a:t>. Warning, Caution, </a:t>
            </a:r>
            <a:r>
              <a:rPr lang="en-US" sz="2000" b="1" dirty="0" smtClean="0"/>
              <a:t>Danger  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b</a:t>
            </a:r>
            <a:r>
              <a:rPr lang="en-US" sz="2000" b="1" dirty="0"/>
              <a:t>. Danger, Caution, Warning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c</a:t>
            </a:r>
            <a:r>
              <a:rPr lang="en-US" sz="2000" b="1" u="sng" dirty="0">
                <a:solidFill>
                  <a:srgbClr val="FF0000"/>
                </a:solidFill>
              </a:rPr>
              <a:t>. Caution, Warning, Danger   </a:t>
            </a:r>
            <a:endParaRPr lang="en-US" sz="2000" b="1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d</a:t>
            </a:r>
            <a:r>
              <a:rPr lang="en-US" sz="2000" b="1" dirty="0"/>
              <a:t>. Caution, </a:t>
            </a:r>
            <a:r>
              <a:rPr lang="en-US" sz="2000" b="1" dirty="0" smtClean="0"/>
              <a:t>Danger</a:t>
            </a:r>
            <a:r>
              <a:rPr lang="en-US" sz="2000" b="1" dirty="0"/>
              <a:t>, Warning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15035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74"/>
            </a:pPr>
            <a:r>
              <a:rPr lang="en-US" sz="2000" b="1" dirty="0" smtClean="0"/>
              <a:t>If </a:t>
            </a:r>
            <a:r>
              <a:rPr lang="en-US" sz="2000" b="1" dirty="0"/>
              <a:t>the label carries the Danger signal word, it will also carry: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</a:t>
            </a:r>
            <a:r>
              <a:rPr lang="en-US" sz="2000" b="1" u="sng" dirty="0" smtClean="0"/>
              <a:t>___________________________________________________________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95224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74"/>
            </a:pPr>
            <a:r>
              <a:rPr lang="en-US" sz="2000" b="1" dirty="0" smtClean="0"/>
              <a:t>If </a:t>
            </a:r>
            <a:r>
              <a:rPr lang="en-US" sz="2000" b="1" dirty="0"/>
              <a:t>the label carries the Danger signal word, it will also carry: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</a:t>
            </a:r>
            <a:r>
              <a:rPr lang="en-US" sz="2000" b="1" u="sng" dirty="0" smtClean="0"/>
              <a:t>___________________________________________________________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163137" y="2263471"/>
            <a:ext cx="7312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The word “POISON” in red letters and the skull and crossbones symbol.</a:t>
            </a:r>
          </a:p>
        </p:txBody>
      </p:sp>
    </p:spTree>
    <p:extLst>
      <p:ext uri="{BB962C8B-B14F-4D97-AF65-F5344CB8AC3E}">
        <p14:creationId xmlns:p14="http://schemas.microsoft.com/office/powerpoint/2010/main" val="40456565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75"/>
            </a:pPr>
            <a:r>
              <a:rPr lang="en-US" sz="2000" b="1" dirty="0" smtClean="0"/>
              <a:t>Each </a:t>
            </a:r>
            <a:r>
              <a:rPr lang="en-US" sz="2000" b="1" dirty="0"/>
              <a:t>active ingredient of a pesticide must be listed in the Ingredients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section: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a. by percentage by volume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</a:t>
            </a:r>
            <a:r>
              <a:rPr lang="en-US" sz="2000" b="1" dirty="0"/>
              <a:t>. by percentage by weight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</a:t>
            </a:r>
            <a:r>
              <a:rPr lang="en-US" sz="2000" b="1" dirty="0"/>
              <a:t>. by ounces per gallon of concentrate</a:t>
            </a:r>
          </a:p>
          <a:p>
            <a:pPr marL="0" indent="0">
              <a:buNone/>
            </a:pPr>
            <a:r>
              <a:rPr lang="en-US" sz="2000" b="1" dirty="0"/>
              <a:t>       d. by pounds per container of concentrate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261540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75"/>
            </a:pPr>
            <a:r>
              <a:rPr lang="en-US" sz="2000" b="1" dirty="0" smtClean="0"/>
              <a:t>Each </a:t>
            </a:r>
            <a:r>
              <a:rPr lang="en-US" sz="2000" b="1" dirty="0"/>
              <a:t>active ingredient of a pesticide must be listed in the Ingredients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section: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a. by percentage by volume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by percentage by weight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</a:t>
            </a:r>
            <a:r>
              <a:rPr lang="en-US" sz="2000" b="1" dirty="0"/>
              <a:t>. by ounces per gallon of concentrate</a:t>
            </a:r>
          </a:p>
          <a:p>
            <a:pPr marL="0" indent="0">
              <a:buNone/>
            </a:pPr>
            <a:r>
              <a:rPr lang="en-US" sz="2000" b="1" dirty="0"/>
              <a:t>       d. by pounds per container of concentrate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264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63793" cy="4525963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76"/>
            </a:pPr>
            <a:r>
              <a:rPr lang="en-US" sz="2000" b="1" dirty="0" smtClean="0"/>
              <a:t>The </a:t>
            </a:r>
            <a:r>
              <a:rPr lang="en-US" sz="2000" b="1" dirty="0"/>
              <a:t>labels of all Restricted Use Pesticides carry the Signal Word “Danger.” 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False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992503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63793" cy="4525963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76"/>
            </a:pPr>
            <a:r>
              <a:rPr lang="en-US" sz="2000" b="1" dirty="0" smtClean="0"/>
              <a:t>The </a:t>
            </a:r>
            <a:r>
              <a:rPr lang="en-US" sz="2000" b="1" dirty="0"/>
              <a:t>labels of all Restricted Use Pesticides carry the Signal Word “Danger.” 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False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979246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77"/>
            </a:pPr>
            <a:r>
              <a:rPr lang="en-US" sz="2000" b="1" dirty="0" smtClean="0"/>
              <a:t>In </a:t>
            </a:r>
            <a:r>
              <a:rPr lang="en-US" sz="2000" b="1" dirty="0"/>
              <a:t>Georgia, a Registered Employee may apply a Restricted Use Pesticide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without </a:t>
            </a:r>
            <a:r>
              <a:rPr lang="en-US" sz="2000" b="1" dirty="0"/>
              <a:t>a Certified </a:t>
            </a:r>
            <a:r>
              <a:rPr lang="en-US" sz="2000" b="1" dirty="0" smtClean="0"/>
              <a:t>Operator </a:t>
            </a:r>
            <a:r>
              <a:rPr lang="en-US" sz="2000" b="1" dirty="0"/>
              <a:t>being present, as long as the Registered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Employee </a:t>
            </a:r>
            <a:r>
              <a:rPr lang="en-US" sz="2000" b="1" dirty="0"/>
              <a:t>has been trained how to use it safely and </a:t>
            </a:r>
            <a:r>
              <a:rPr lang="en-US" sz="2000" b="1" dirty="0" smtClean="0"/>
              <a:t>the </a:t>
            </a:r>
            <a:r>
              <a:rPr lang="en-US" sz="2000" b="1" dirty="0"/>
              <a:t>Certified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Operator </a:t>
            </a:r>
            <a:r>
              <a:rPr lang="en-US" sz="2000" b="1" dirty="0"/>
              <a:t>is available to answer questions by telephone.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</a:t>
            </a:r>
            <a:r>
              <a:rPr lang="en-US" sz="2000" b="1" dirty="0"/>
              <a:t>. False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42581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77"/>
            </a:pPr>
            <a:r>
              <a:rPr lang="en-US" sz="2000" b="1" dirty="0" smtClean="0"/>
              <a:t>In </a:t>
            </a:r>
            <a:r>
              <a:rPr lang="en-US" sz="2000" b="1" dirty="0"/>
              <a:t>Georgia, a Registered Employee may apply a Restricted Use Pesticide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without </a:t>
            </a:r>
            <a:r>
              <a:rPr lang="en-US" sz="2000" b="1" dirty="0"/>
              <a:t>a Certified </a:t>
            </a:r>
            <a:r>
              <a:rPr lang="en-US" sz="2000" b="1" dirty="0" smtClean="0"/>
              <a:t>Operator </a:t>
            </a:r>
            <a:r>
              <a:rPr lang="en-US" sz="2000" b="1" dirty="0"/>
              <a:t>being present, as long as the Registered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Employee </a:t>
            </a:r>
            <a:r>
              <a:rPr lang="en-US" sz="2000" b="1" dirty="0"/>
              <a:t>has been trained how to use it safely and </a:t>
            </a:r>
            <a:r>
              <a:rPr lang="en-US" sz="2000" b="1" dirty="0" smtClean="0"/>
              <a:t>the </a:t>
            </a:r>
            <a:r>
              <a:rPr lang="en-US" sz="2000" b="1" dirty="0"/>
              <a:t>Certified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Operator </a:t>
            </a:r>
            <a:r>
              <a:rPr lang="en-US" sz="2000" b="1" dirty="0"/>
              <a:t>is available to answer questions by telephone.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False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2396567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78"/>
            </a:pPr>
            <a:r>
              <a:rPr lang="en-US" sz="2000" b="1" dirty="0" smtClean="0"/>
              <a:t>The </a:t>
            </a:r>
            <a:r>
              <a:rPr lang="en-US" sz="2000" b="1" dirty="0"/>
              <a:t>Directions for Use section of the label is generally the largest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section</a:t>
            </a:r>
            <a:r>
              <a:rPr lang="en-US" sz="2000" b="1" dirty="0"/>
              <a:t>.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False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58259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78"/>
            </a:pPr>
            <a:r>
              <a:rPr lang="en-US" sz="2000" b="1" dirty="0" smtClean="0"/>
              <a:t>The </a:t>
            </a:r>
            <a:r>
              <a:rPr lang="en-US" sz="2000" b="1" dirty="0"/>
              <a:t>Directions for Use section of the label is generally the largest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section</a:t>
            </a:r>
            <a:r>
              <a:rPr lang="en-US" sz="2000" b="1" dirty="0"/>
              <a:t>.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a</a:t>
            </a:r>
            <a:r>
              <a:rPr lang="en-US" sz="2000" b="1" u="sng" dirty="0">
                <a:solidFill>
                  <a:srgbClr val="FF0000"/>
                </a:solidFill>
              </a:rPr>
              <a:t>. True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False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445800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79"/>
            </a:pPr>
            <a:r>
              <a:rPr lang="en-US" sz="2000" b="1" dirty="0" smtClean="0"/>
              <a:t>All </a:t>
            </a:r>
            <a:r>
              <a:rPr lang="en-US" sz="2000" b="1" dirty="0"/>
              <a:t>empty pesticide containers must be Triple Rinsed.   </a:t>
            </a:r>
            <a:endParaRPr lang="en-US" sz="2000" b="1" dirty="0" smtClean="0"/>
          </a:p>
          <a:p>
            <a:pPr marL="457200" indent="-457200">
              <a:buAutoNum type="arabicPeriod" startAt="79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</a:t>
            </a:r>
            <a:r>
              <a:rPr lang="en-US" sz="2000" b="1" dirty="0"/>
              <a:t>a.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False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89315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79"/>
            </a:pPr>
            <a:r>
              <a:rPr lang="en-US" sz="2000" b="1" dirty="0" smtClean="0"/>
              <a:t>All </a:t>
            </a:r>
            <a:r>
              <a:rPr lang="en-US" sz="2000" b="1" dirty="0"/>
              <a:t>empty pesticide containers must be Triple Rinsed.   </a:t>
            </a:r>
            <a:endParaRPr lang="en-US" sz="2000" b="1" dirty="0" smtClean="0"/>
          </a:p>
          <a:p>
            <a:pPr marL="457200" indent="-457200">
              <a:buAutoNum type="arabicPeriod" startAt="79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</a:t>
            </a:r>
            <a:r>
              <a:rPr lang="en-US" sz="2000" b="1" dirty="0"/>
              <a:t>a.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False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750555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0"/>
            </a:pPr>
            <a:r>
              <a:rPr lang="en-US" sz="2000" b="1" dirty="0" smtClean="0"/>
              <a:t>Most </a:t>
            </a:r>
            <a:r>
              <a:rPr lang="en-US" sz="2000" b="1" dirty="0"/>
              <a:t>pesticide concentrate containers may be reused once they are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triple</a:t>
            </a:r>
            <a:r>
              <a:rPr lang="en-US" sz="2000" b="1" dirty="0"/>
              <a:t>-rinsed.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</a:t>
            </a:r>
            <a:r>
              <a:rPr lang="en-US" sz="2000" b="1" dirty="0"/>
              <a:t>. False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604589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0"/>
            </a:pPr>
            <a:r>
              <a:rPr lang="en-US" sz="2000" b="1" dirty="0" smtClean="0"/>
              <a:t>Most </a:t>
            </a:r>
            <a:r>
              <a:rPr lang="en-US" sz="2000" b="1" dirty="0"/>
              <a:t>pesticide concentrate containers may be reused once they are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triple</a:t>
            </a:r>
            <a:r>
              <a:rPr lang="en-US" sz="2000" b="1" dirty="0"/>
              <a:t>-rinsed.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False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389840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1"/>
            </a:pPr>
            <a:r>
              <a:rPr lang="en-US" sz="2000" b="1" dirty="0" smtClean="0"/>
              <a:t>If </a:t>
            </a:r>
            <a:r>
              <a:rPr lang="en-US" sz="2000" b="1" dirty="0"/>
              <a:t>a pesticide label warns the applicator the final product applied is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phytotoxic</a:t>
            </a:r>
            <a:r>
              <a:rPr lang="en-US" sz="2000" b="1" dirty="0"/>
              <a:t>, it means that the </a:t>
            </a:r>
            <a:r>
              <a:rPr lang="en-US" sz="2000" b="1" dirty="0" smtClean="0"/>
              <a:t>product</a:t>
            </a:r>
            <a:r>
              <a:rPr lang="en-US" sz="2000" b="1" dirty="0"/>
              <a:t>: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must be agitated while being mixed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</a:t>
            </a:r>
            <a:r>
              <a:rPr lang="en-US" sz="2000" b="1" dirty="0" smtClean="0"/>
              <a:t>is flammable  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is combustible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 may kill </a:t>
            </a:r>
            <a:r>
              <a:rPr lang="en-US" sz="2000" b="1" dirty="0" smtClean="0"/>
              <a:t>or burn </a:t>
            </a:r>
            <a:r>
              <a:rPr lang="en-US" sz="2000" b="1" dirty="0"/>
              <a:t>plants 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252662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1"/>
            </a:pPr>
            <a:r>
              <a:rPr lang="en-US" sz="2000" b="1" dirty="0" smtClean="0"/>
              <a:t>If </a:t>
            </a:r>
            <a:r>
              <a:rPr lang="en-US" sz="2000" b="1" dirty="0"/>
              <a:t>a pesticide label warns the applicator the final product applied is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phytotoxic</a:t>
            </a:r>
            <a:r>
              <a:rPr lang="en-US" sz="2000" b="1" dirty="0"/>
              <a:t>, it means that the </a:t>
            </a:r>
            <a:r>
              <a:rPr lang="en-US" sz="2000" b="1" dirty="0" smtClean="0"/>
              <a:t>product</a:t>
            </a:r>
            <a:r>
              <a:rPr lang="en-US" sz="2000" b="1" dirty="0"/>
              <a:t>: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must be agitated while being mixed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</a:t>
            </a:r>
            <a:r>
              <a:rPr lang="en-US" sz="2000" b="1" dirty="0" smtClean="0"/>
              <a:t>is flammable   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is combustible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d</a:t>
            </a:r>
            <a:r>
              <a:rPr lang="en-US" sz="2000" b="1" u="sng" dirty="0">
                <a:solidFill>
                  <a:srgbClr val="FF0000"/>
                </a:solidFill>
              </a:rPr>
              <a:t>.  may kill </a:t>
            </a:r>
            <a:r>
              <a:rPr lang="en-US" sz="2000" b="1" u="sng" dirty="0" smtClean="0">
                <a:solidFill>
                  <a:srgbClr val="FF0000"/>
                </a:solidFill>
              </a:rPr>
              <a:t>or burn </a:t>
            </a:r>
            <a:r>
              <a:rPr lang="en-US" sz="2000" b="1" u="sng" dirty="0">
                <a:solidFill>
                  <a:srgbClr val="FF0000"/>
                </a:solidFill>
              </a:rPr>
              <a:t>plants 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8517084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2"/>
            </a:pPr>
            <a:r>
              <a:rPr lang="en-US" sz="2000" b="1" dirty="0" smtClean="0"/>
              <a:t>Who </a:t>
            </a:r>
            <a:r>
              <a:rPr lang="en-US" sz="2000" b="1" dirty="0"/>
              <a:t>can purchase Restricted Use pesticides?   </a:t>
            </a:r>
            <a:endParaRPr lang="en-US" sz="2000" b="1" dirty="0" smtClean="0"/>
          </a:p>
          <a:p>
            <a:pPr marL="457200" indent="-457200">
              <a:buAutoNum type="arabicPeriod" startAt="82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</a:t>
            </a:r>
            <a:r>
              <a:rPr lang="en-US" sz="2000" b="1" dirty="0" smtClean="0"/>
              <a:t> Registered </a:t>
            </a:r>
            <a:r>
              <a:rPr lang="en-US" sz="2000" b="1" dirty="0"/>
              <a:t>Employees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 both Registered </a:t>
            </a:r>
            <a:r>
              <a:rPr lang="en-US" sz="2000" b="1" dirty="0" smtClean="0"/>
              <a:t>Employees </a:t>
            </a:r>
            <a:r>
              <a:rPr lang="en-US" sz="2000" b="1" dirty="0"/>
              <a:t>and Certified Operators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 Consumers/customers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</a:t>
            </a:r>
            <a:r>
              <a:rPr lang="en-US" sz="2000" b="1" dirty="0" smtClean="0"/>
              <a:t> Certified </a:t>
            </a:r>
            <a:r>
              <a:rPr lang="en-US" sz="2000" b="1" dirty="0"/>
              <a:t>Operators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8428184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2"/>
            </a:pPr>
            <a:r>
              <a:rPr lang="en-US" sz="2000" b="1" dirty="0" smtClean="0"/>
              <a:t>Who </a:t>
            </a:r>
            <a:r>
              <a:rPr lang="en-US" sz="2000" b="1" dirty="0"/>
              <a:t>can purchase Restricted Use pesticides?   </a:t>
            </a:r>
            <a:endParaRPr lang="en-US" sz="2000" b="1" dirty="0" smtClean="0"/>
          </a:p>
          <a:p>
            <a:pPr marL="457200" indent="-457200">
              <a:buAutoNum type="arabicPeriod" startAt="82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</a:t>
            </a:r>
            <a:r>
              <a:rPr lang="en-US" sz="2000" b="1" dirty="0" smtClean="0"/>
              <a:t> Registered </a:t>
            </a:r>
            <a:r>
              <a:rPr lang="en-US" sz="2000" b="1" dirty="0"/>
              <a:t>Employees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 both Registered </a:t>
            </a:r>
            <a:r>
              <a:rPr lang="en-US" sz="2000" b="1" dirty="0" smtClean="0"/>
              <a:t>Employees </a:t>
            </a:r>
            <a:r>
              <a:rPr lang="en-US" sz="2000" b="1" dirty="0"/>
              <a:t>and Certified Operators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 Consumers/customers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d</a:t>
            </a:r>
            <a:r>
              <a:rPr lang="en-US" sz="2000" b="1" u="sng" dirty="0">
                <a:solidFill>
                  <a:srgbClr val="FF0000"/>
                </a:solidFill>
              </a:rPr>
              <a:t>. </a:t>
            </a:r>
            <a:r>
              <a:rPr lang="en-US" sz="2000" b="1" u="sng" dirty="0" smtClean="0">
                <a:solidFill>
                  <a:srgbClr val="FF0000"/>
                </a:solidFill>
              </a:rPr>
              <a:t> Certified </a:t>
            </a:r>
            <a:r>
              <a:rPr lang="en-US" sz="2000" b="1" u="sng" dirty="0">
                <a:solidFill>
                  <a:srgbClr val="FF0000"/>
                </a:solidFill>
              </a:rPr>
              <a:t>Operators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884200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3"/>
            </a:pPr>
            <a:r>
              <a:rPr lang="en-US" sz="2000" b="1" dirty="0" smtClean="0"/>
              <a:t>Re</a:t>
            </a:r>
            <a:r>
              <a:rPr lang="en-US" sz="2000" b="1" dirty="0"/>
              <a:t>-entry statements are present on the labels of all pesticides.   </a:t>
            </a:r>
            <a:endParaRPr lang="en-US" sz="2000" b="1" dirty="0" smtClean="0"/>
          </a:p>
          <a:p>
            <a:pPr marL="457200" indent="-457200">
              <a:buAutoNum type="arabicPeriod" startAt="83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False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296119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3"/>
            </a:pPr>
            <a:r>
              <a:rPr lang="en-US" sz="2000" b="1" dirty="0" smtClean="0"/>
              <a:t>Re</a:t>
            </a:r>
            <a:r>
              <a:rPr lang="en-US" sz="2000" b="1" dirty="0"/>
              <a:t>-entry statements are present on the labels of all pesticides.   </a:t>
            </a:r>
            <a:endParaRPr lang="en-US" sz="2000" b="1" dirty="0" smtClean="0"/>
          </a:p>
          <a:p>
            <a:pPr marL="457200" indent="-457200">
              <a:buAutoNum type="arabicPeriod" startAt="83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False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728733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4"/>
            </a:pPr>
            <a:r>
              <a:rPr lang="en-US" sz="2000" b="1" dirty="0" smtClean="0"/>
              <a:t>When </a:t>
            </a:r>
            <a:r>
              <a:rPr lang="en-US" sz="2000" b="1" dirty="0"/>
              <a:t>a pesticide is registered for use by EPA and contains an EPA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Registration </a:t>
            </a:r>
            <a:r>
              <a:rPr lang="en-US" sz="2000" b="1" dirty="0"/>
              <a:t># on its label, it means </a:t>
            </a:r>
            <a:r>
              <a:rPr lang="en-US" sz="2000" b="1" dirty="0" smtClean="0"/>
              <a:t>that </a:t>
            </a:r>
            <a:r>
              <a:rPr lang="en-US" sz="2000" b="1" dirty="0"/>
              <a:t>the product has been approved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by EPA </a:t>
            </a:r>
            <a:r>
              <a:rPr lang="en-US" sz="2000" b="1" dirty="0"/>
              <a:t>and warranted to be safe and effective.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False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656089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4"/>
            </a:pPr>
            <a:r>
              <a:rPr lang="en-US" sz="2000" b="1" dirty="0" smtClean="0"/>
              <a:t>When </a:t>
            </a:r>
            <a:r>
              <a:rPr lang="en-US" sz="2000" b="1" dirty="0"/>
              <a:t>a pesticide is registered for use by EPA and contains an EPA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Registration </a:t>
            </a:r>
            <a:r>
              <a:rPr lang="en-US" sz="2000" b="1" dirty="0"/>
              <a:t># on its label, it means </a:t>
            </a:r>
            <a:r>
              <a:rPr lang="en-US" sz="2000" b="1" dirty="0" smtClean="0"/>
              <a:t>that </a:t>
            </a:r>
            <a:r>
              <a:rPr lang="en-US" sz="2000" b="1" dirty="0"/>
              <a:t>the product has been approved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by EPA </a:t>
            </a:r>
            <a:r>
              <a:rPr lang="en-US" sz="2000" b="1" dirty="0"/>
              <a:t>and warranted to be safe and effective.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False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838105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5"/>
            </a:pPr>
            <a:r>
              <a:rPr lang="en-US" sz="2000" b="1" dirty="0" smtClean="0"/>
              <a:t>Which </a:t>
            </a:r>
            <a:r>
              <a:rPr lang="en-US" sz="2000" b="1" dirty="0"/>
              <a:t>of the following statements is true?  The active ingredient may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be </a:t>
            </a:r>
            <a:r>
              <a:rPr lang="en-US" sz="2000" b="1" dirty="0"/>
              <a:t>listed in the Ingredients </a:t>
            </a:r>
            <a:r>
              <a:rPr lang="en-US" sz="2000" b="1" dirty="0" smtClean="0"/>
              <a:t>section</a:t>
            </a:r>
            <a:r>
              <a:rPr lang="en-US" sz="2000" b="1" dirty="0"/>
              <a:t>: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 a</a:t>
            </a:r>
            <a:r>
              <a:rPr lang="en-US" sz="2000" b="1" dirty="0"/>
              <a:t>. only by the chemical name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b</a:t>
            </a:r>
            <a:r>
              <a:rPr lang="en-US" sz="2000" b="1" dirty="0"/>
              <a:t>. only by the common name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  c</a:t>
            </a:r>
            <a:r>
              <a:rPr lang="en-US" sz="2000" b="1" dirty="0"/>
              <a:t>. by either the common or </a:t>
            </a:r>
            <a:r>
              <a:rPr lang="en-US" sz="2000" b="1" dirty="0" smtClean="0"/>
              <a:t>the </a:t>
            </a:r>
            <a:r>
              <a:rPr lang="en-US" sz="2000" b="1" dirty="0"/>
              <a:t>chemical name, or both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1377359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5"/>
            </a:pPr>
            <a:r>
              <a:rPr lang="en-US" sz="2000" b="1" dirty="0" smtClean="0"/>
              <a:t>Which </a:t>
            </a:r>
            <a:r>
              <a:rPr lang="en-US" sz="2000" b="1" dirty="0"/>
              <a:t>of the following statements is true?  The active ingredient may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be </a:t>
            </a:r>
            <a:r>
              <a:rPr lang="en-US" sz="2000" b="1" dirty="0"/>
              <a:t>listed in the Ingredients </a:t>
            </a:r>
            <a:r>
              <a:rPr lang="en-US" sz="2000" b="1" dirty="0" smtClean="0"/>
              <a:t>section</a:t>
            </a:r>
            <a:r>
              <a:rPr lang="en-US" sz="2000" b="1" dirty="0"/>
              <a:t>: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 a</a:t>
            </a:r>
            <a:r>
              <a:rPr lang="en-US" sz="2000" b="1" dirty="0"/>
              <a:t>. only by the chemical name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b</a:t>
            </a:r>
            <a:r>
              <a:rPr lang="en-US" sz="2000" b="1" dirty="0"/>
              <a:t>. only by the common name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c</a:t>
            </a:r>
            <a:r>
              <a:rPr lang="en-US" sz="2000" b="1" u="sng" dirty="0">
                <a:solidFill>
                  <a:srgbClr val="FF0000"/>
                </a:solidFill>
              </a:rPr>
              <a:t>. by either the common or </a:t>
            </a:r>
            <a:r>
              <a:rPr lang="en-US" sz="2000" b="1" u="sng" dirty="0" smtClean="0">
                <a:solidFill>
                  <a:srgbClr val="FF0000"/>
                </a:solidFill>
              </a:rPr>
              <a:t>the </a:t>
            </a:r>
            <a:r>
              <a:rPr lang="en-US" sz="2000" b="1" u="sng" dirty="0">
                <a:solidFill>
                  <a:srgbClr val="FF0000"/>
                </a:solidFill>
              </a:rPr>
              <a:t>chemical name, or both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21144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6"/>
            </a:pPr>
            <a:r>
              <a:rPr lang="en-US" sz="2000" b="1" dirty="0" smtClean="0"/>
              <a:t>The </a:t>
            </a:r>
            <a:r>
              <a:rPr lang="en-US" sz="2000" b="1" dirty="0"/>
              <a:t>total % by weight of Inert Ingredients must be listed on the label,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but </a:t>
            </a:r>
            <a:r>
              <a:rPr lang="en-US" sz="2000" b="1" dirty="0"/>
              <a:t>the actual inert ingredients </a:t>
            </a:r>
            <a:r>
              <a:rPr lang="en-US" sz="2000" b="1" dirty="0" smtClean="0"/>
              <a:t>do </a:t>
            </a:r>
            <a:r>
              <a:rPr lang="en-US" sz="2000" b="1" dirty="0"/>
              <a:t>not generally have to be listed.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False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53166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6"/>
            </a:pPr>
            <a:r>
              <a:rPr lang="en-US" sz="2000" b="1" dirty="0" smtClean="0"/>
              <a:t>The </a:t>
            </a:r>
            <a:r>
              <a:rPr lang="en-US" sz="2000" b="1" dirty="0"/>
              <a:t>total % by weight of Inert Ingredients must be listed on the label,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but </a:t>
            </a:r>
            <a:r>
              <a:rPr lang="en-US" sz="2000" b="1" dirty="0"/>
              <a:t>the actual inert ingredients </a:t>
            </a:r>
            <a:r>
              <a:rPr lang="en-US" sz="2000" b="1" dirty="0" smtClean="0"/>
              <a:t>do </a:t>
            </a:r>
            <a:r>
              <a:rPr lang="en-US" sz="2000" b="1" dirty="0"/>
              <a:t>not generally have to be listed.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a</a:t>
            </a:r>
            <a:r>
              <a:rPr lang="en-US" sz="2000" b="1" u="sng" dirty="0">
                <a:solidFill>
                  <a:srgbClr val="FF0000"/>
                </a:solidFill>
              </a:rPr>
              <a:t>. True</a:t>
            </a:r>
            <a:r>
              <a:rPr lang="en-US" sz="2000" b="1" dirty="0">
                <a:solidFill>
                  <a:srgbClr val="FF0000"/>
                </a:solidFill>
              </a:rPr>
              <a:t>   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 </a:t>
            </a:r>
            <a:r>
              <a:rPr lang="en-US" sz="2000" b="1" dirty="0" smtClean="0"/>
              <a:t>b</a:t>
            </a:r>
            <a:r>
              <a:rPr lang="en-US" sz="2000" b="1" dirty="0"/>
              <a:t>. False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2150622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7"/>
            </a:pPr>
            <a:r>
              <a:rPr lang="en-US" sz="2000" b="1" dirty="0" smtClean="0"/>
              <a:t>Which </a:t>
            </a:r>
            <a:r>
              <a:rPr lang="en-US" sz="2000" b="1" dirty="0"/>
              <a:t>formulation is safest to use outside?   </a:t>
            </a:r>
            <a:endParaRPr lang="en-US" sz="2000" b="1" dirty="0" smtClean="0"/>
          </a:p>
          <a:p>
            <a:pPr marL="457200" indent="-457200">
              <a:buAutoNum type="arabicPeriod" startAt="87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a dust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a granule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an EC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an FM, ME or CS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070010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7"/>
            </a:pPr>
            <a:r>
              <a:rPr lang="en-US" sz="2000" b="1" dirty="0" smtClean="0"/>
              <a:t>Which </a:t>
            </a:r>
            <a:r>
              <a:rPr lang="en-US" sz="2000" b="1" dirty="0"/>
              <a:t>formulation is safest to use outside?   </a:t>
            </a:r>
            <a:endParaRPr lang="en-US" sz="2000" b="1" dirty="0" smtClean="0"/>
          </a:p>
          <a:p>
            <a:pPr marL="457200" indent="-457200">
              <a:buAutoNum type="arabicPeriod" startAt="87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a dust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a granule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an EC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d</a:t>
            </a:r>
            <a:r>
              <a:rPr lang="en-US" sz="2000" b="1" u="sng" dirty="0">
                <a:solidFill>
                  <a:srgbClr val="FF0000"/>
                </a:solidFill>
              </a:rPr>
              <a:t>. an FM, ME or CS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53192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8"/>
            </a:pPr>
            <a:r>
              <a:rPr lang="en-US" sz="2000" b="1" dirty="0" smtClean="0"/>
              <a:t>Which </a:t>
            </a:r>
            <a:r>
              <a:rPr lang="en-US" sz="2000" b="1" dirty="0"/>
              <a:t>formulation works best </a:t>
            </a:r>
            <a:r>
              <a:rPr lang="en-US" sz="2000" b="1" dirty="0" smtClean="0"/>
              <a:t>to control </a:t>
            </a:r>
            <a:r>
              <a:rPr lang="en-US" sz="2000" b="1" dirty="0"/>
              <a:t>crawling pests on porous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surfaces</a:t>
            </a:r>
            <a:r>
              <a:rPr lang="en-US" sz="2000" b="1" dirty="0"/>
              <a:t>?   </a:t>
            </a:r>
            <a:endParaRPr lang="en-US" sz="2000" b="1" dirty="0" smtClean="0"/>
          </a:p>
          <a:p>
            <a:pPr marL="457200" indent="-457200">
              <a:buAutoNum type="arabicPeriod" startAt="88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an EC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an oil solution       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r>
              <a:rPr lang="en-US" sz="2000" b="1" dirty="0" smtClean="0"/>
              <a:t> c</a:t>
            </a:r>
            <a:r>
              <a:rPr lang="en-US" sz="2000" b="1" dirty="0"/>
              <a:t>. an FM, ME or CS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an aerosol</a:t>
            </a: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252212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8"/>
            </a:pPr>
            <a:r>
              <a:rPr lang="en-US" sz="2000" b="1" dirty="0" smtClean="0"/>
              <a:t>Which </a:t>
            </a:r>
            <a:r>
              <a:rPr lang="en-US" sz="2000" b="1" dirty="0"/>
              <a:t>formulation works best </a:t>
            </a:r>
            <a:r>
              <a:rPr lang="en-US" sz="2000" b="1" dirty="0" smtClean="0"/>
              <a:t>to control </a:t>
            </a:r>
            <a:r>
              <a:rPr lang="en-US" sz="2000" b="1" dirty="0"/>
              <a:t>crawling pests on porous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surfaces</a:t>
            </a:r>
            <a:r>
              <a:rPr lang="en-US" sz="2000" b="1" dirty="0"/>
              <a:t>?   </a:t>
            </a:r>
            <a:endParaRPr lang="en-US" sz="2000" b="1" dirty="0" smtClean="0"/>
          </a:p>
          <a:p>
            <a:pPr marL="457200" indent="-457200">
              <a:buAutoNum type="arabicPeriod" startAt="88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an EC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an oil solution        </a:t>
            </a:r>
          </a:p>
          <a:p>
            <a:pPr marL="0" indent="0">
              <a:buNone/>
            </a:pPr>
            <a:r>
              <a:rPr lang="en-US" sz="2000" b="1" dirty="0"/>
              <a:t>       </a:t>
            </a:r>
            <a:r>
              <a:rPr lang="en-US" sz="2000" b="1" dirty="0" smtClean="0"/>
              <a:t> </a:t>
            </a:r>
            <a:r>
              <a:rPr lang="en-US" sz="2000" b="1" u="sng" dirty="0" smtClean="0">
                <a:solidFill>
                  <a:srgbClr val="FF0000"/>
                </a:solidFill>
              </a:rPr>
              <a:t>c</a:t>
            </a:r>
            <a:r>
              <a:rPr lang="en-US" sz="2000" b="1" u="sng" dirty="0">
                <a:solidFill>
                  <a:srgbClr val="FF0000"/>
                </a:solidFill>
              </a:rPr>
              <a:t>. an FM, ME or CS</a:t>
            </a:r>
            <a:r>
              <a:rPr lang="en-US" sz="2000" b="1" dirty="0">
                <a:solidFill>
                  <a:srgbClr val="FF0000"/>
                </a:solidFill>
              </a:rPr>
              <a:t>   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an aerosol</a:t>
            </a: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0146320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9"/>
            </a:pPr>
            <a:r>
              <a:rPr lang="en-US" sz="2000" b="1" dirty="0" smtClean="0"/>
              <a:t>All </a:t>
            </a:r>
            <a:r>
              <a:rPr lang="en-US" sz="2000" b="1" dirty="0"/>
              <a:t>insects are pests.   </a:t>
            </a:r>
            <a:endParaRPr lang="en-US" sz="2000" b="1" dirty="0" smtClean="0"/>
          </a:p>
          <a:p>
            <a:pPr marL="457200" indent="-457200">
              <a:buAutoNum type="arabicPeriod" startAt="89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False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667785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89"/>
            </a:pPr>
            <a:r>
              <a:rPr lang="en-US" sz="2000" b="1" dirty="0" smtClean="0"/>
              <a:t>All </a:t>
            </a:r>
            <a:r>
              <a:rPr lang="en-US" sz="2000" b="1" dirty="0"/>
              <a:t>insects are pests.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False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187112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0"/>
            </a:pPr>
            <a:r>
              <a:rPr lang="en-US" sz="2000" b="1" dirty="0" smtClean="0"/>
              <a:t>All </a:t>
            </a:r>
            <a:r>
              <a:rPr lang="en-US" sz="2000" b="1" dirty="0"/>
              <a:t>pesticides kill?   </a:t>
            </a:r>
            <a:endParaRPr lang="en-US" sz="2000" b="1" dirty="0" smtClean="0"/>
          </a:p>
          <a:p>
            <a:pPr marL="457200" indent="-457200">
              <a:buAutoNum type="arabicPeriod" startAt="90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</a:t>
            </a:r>
            <a:r>
              <a:rPr lang="en-US" sz="2000" b="1" dirty="0" smtClean="0"/>
              <a:t>False  </a:t>
            </a: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40128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0"/>
            </a:pPr>
            <a:r>
              <a:rPr lang="en-US" sz="2000" b="1" dirty="0" smtClean="0"/>
              <a:t>All </a:t>
            </a:r>
            <a:r>
              <a:rPr lang="en-US" sz="2000" b="1" dirty="0"/>
              <a:t>pesticides kill?   </a:t>
            </a:r>
            <a:endParaRPr lang="en-US" sz="2000" b="1" dirty="0" smtClean="0"/>
          </a:p>
          <a:p>
            <a:pPr marL="457200" indent="-457200">
              <a:buAutoNum type="arabicPeriod" startAt="90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False (some attract, some repel, some affect reproduction, etc.)</a:t>
            </a:r>
            <a:r>
              <a:rPr lang="en-US" sz="2000" b="1" dirty="0">
                <a:solidFill>
                  <a:srgbClr val="FF0000"/>
                </a:solidFill>
              </a:rPr>
              <a:t>  </a:t>
            </a:r>
          </a:p>
          <a:p>
            <a:pPr marL="0" indent="0">
              <a:buNone/>
            </a:pPr>
            <a:endParaRPr lang="en-US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22820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1"/>
            </a:pPr>
            <a:r>
              <a:rPr lang="en-US" sz="2000" b="1" dirty="0" smtClean="0"/>
              <a:t>What </a:t>
            </a:r>
            <a:r>
              <a:rPr lang="en-US" sz="2000" b="1" dirty="0"/>
              <a:t>agency regulates the manufacture, sale and use of pesticides at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the </a:t>
            </a:r>
            <a:r>
              <a:rPr lang="en-US" sz="2000" b="1" dirty="0"/>
              <a:t>federal level</a:t>
            </a:r>
            <a:r>
              <a:rPr lang="en-US" sz="2000" b="1" dirty="0" smtClean="0"/>
              <a:t>?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a. DOT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b</a:t>
            </a:r>
            <a:r>
              <a:rPr lang="en-US" sz="2000" b="1" dirty="0"/>
              <a:t>. EPA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</a:t>
            </a:r>
            <a:r>
              <a:rPr lang="en-US" sz="2000" b="1" dirty="0"/>
              <a:t>. GA Dept. of Agriculture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d</a:t>
            </a:r>
            <a:r>
              <a:rPr lang="en-US" sz="2000" b="1" dirty="0"/>
              <a:t>. OSHA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6666038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1"/>
            </a:pPr>
            <a:r>
              <a:rPr lang="en-US" sz="2000" b="1" dirty="0" smtClean="0"/>
              <a:t>What </a:t>
            </a:r>
            <a:r>
              <a:rPr lang="en-US" sz="2000" b="1" dirty="0"/>
              <a:t>agency regulates the manufacture, sale and use of pesticides at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the </a:t>
            </a:r>
            <a:r>
              <a:rPr lang="en-US" sz="2000" b="1" dirty="0"/>
              <a:t>federal level</a:t>
            </a:r>
            <a:r>
              <a:rPr lang="en-US" sz="2000" b="1" dirty="0" smtClean="0"/>
              <a:t>?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a. DOT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EPA</a:t>
            </a:r>
            <a:r>
              <a:rPr lang="en-US" sz="2000" b="1" dirty="0">
                <a:solidFill>
                  <a:srgbClr val="FF0000"/>
                </a:solidFill>
              </a:rPr>
              <a:t>   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c</a:t>
            </a:r>
            <a:r>
              <a:rPr lang="en-US" sz="2000" b="1" dirty="0"/>
              <a:t>. GA Dept. of Agriculture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d</a:t>
            </a:r>
            <a:r>
              <a:rPr lang="en-US" sz="2000" b="1" dirty="0"/>
              <a:t>. OSHA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58262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2"/>
            </a:pPr>
            <a:r>
              <a:rPr lang="en-US" sz="2000" b="1" dirty="0" smtClean="0"/>
              <a:t>What </a:t>
            </a:r>
            <a:r>
              <a:rPr lang="en-US" sz="2000" b="1" dirty="0"/>
              <a:t>is the primary agency that regulates the commercial application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of </a:t>
            </a:r>
            <a:r>
              <a:rPr lang="en-US" sz="2000" b="1" dirty="0"/>
              <a:t>pesticides to structures in </a:t>
            </a:r>
            <a:r>
              <a:rPr lang="en-US" sz="2000" b="1" dirty="0" smtClean="0"/>
              <a:t>the </a:t>
            </a:r>
            <a:r>
              <a:rPr lang="en-US" sz="2000" b="1" dirty="0"/>
              <a:t>state of Georgia? 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 DOT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dirty="0"/>
              <a:t>b. EPA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GA Department of Agriculture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OSHA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749045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2"/>
            </a:pPr>
            <a:r>
              <a:rPr lang="en-US" sz="2000" b="1" dirty="0" smtClean="0"/>
              <a:t>What </a:t>
            </a:r>
            <a:r>
              <a:rPr lang="en-US" sz="2000" b="1" dirty="0"/>
              <a:t>is the primary agency that regulates the commercial application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of </a:t>
            </a:r>
            <a:r>
              <a:rPr lang="en-US" sz="2000" b="1" dirty="0"/>
              <a:t>pesticides to structures in </a:t>
            </a:r>
            <a:r>
              <a:rPr lang="en-US" sz="2000" b="1" dirty="0" smtClean="0"/>
              <a:t>the </a:t>
            </a:r>
            <a:r>
              <a:rPr lang="en-US" sz="2000" b="1" dirty="0"/>
              <a:t>state of Georgia? 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 DOT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dirty="0"/>
              <a:t>b. EPA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c</a:t>
            </a:r>
            <a:r>
              <a:rPr lang="en-US" sz="2000" b="1" u="sng" dirty="0">
                <a:solidFill>
                  <a:srgbClr val="FF0000"/>
                </a:solidFill>
              </a:rPr>
              <a:t>. GA Department of Agriculture</a:t>
            </a:r>
            <a:r>
              <a:rPr lang="en-US" sz="2000" b="1" dirty="0">
                <a:solidFill>
                  <a:srgbClr val="FF0000"/>
                </a:solidFill>
              </a:rPr>
              <a:t>   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OSHA</a:t>
            </a:r>
          </a:p>
          <a:p>
            <a:pPr marL="0" indent="0">
              <a:buNone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47191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3"/>
            </a:pPr>
            <a:r>
              <a:rPr lang="en-US" sz="2000" b="1" dirty="0" smtClean="0"/>
              <a:t>What </a:t>
            </a:r>
            <a:r>
              <a:rPr lang="en-US" sz="2000" b="1" dirty="0"/>
              <a:t>are 3 routes of entry that pesticides might impact man?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___________________________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____________________________________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___________________________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7546906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3"/>
            </a:pPr>
            <a:r>
              <a:rPr lang="en-US" sz="2000" b="1" dirty="0" smtClean="0"/>
              <a:t>What </a:t>
            </a:r>
            <a:r>
              <a:rPr lang="en-US" sz="2000" b="1" dirty="0"/>
              <a:t>are 3 routes of entry that pesticides might impact man?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___________________________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____________________________________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___________________________</a:t>
            </a:r>
            <a:endParaRPr lang="en-US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037394" y="2279294"/>
            <a:ext cx="37409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(oral/swallowed) Stomach Poison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8776" y="2629764"/>
            <a:ext cx="4935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 (</a:t>
            </a:r>
            <a:r>
              <a:rPr lang="en-US" b="1" dirty="0">
                <a:solidFill>
                  <a:srgbClr val="FF0000"/>
                </a:solidFill>
              </a:rPr>
              <a:t>absorbed by the skin dermal) Contact poison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096" y="3008420"/>
            <a:ext cx="37912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</a:t>
            </a:r>
            <a:r>
              <a:rPr lang="en-US" b="1" dirty="0">
                <a:solidFill>
                  <a:srgbClr val="FF0000"/>
                </a:solidFill>
              </a:rPr>
              <a:t>(inhaled or breathed in) Fumigant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57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4"/>
            </a:pPr>
            <a:r>
              <a:rPr lang="en-US" sz="2000" b="1" dirty="0" smtClean="0"/>
              <a:t>The </a:t>
            </a:r>
            <a:r>
              <a:rPr lang="en-US" sz="2000" b="1" dirty="0"/>
              <a:t>higher the LD50 of a pesticide, the higher the toxicity.     </a:t>
            </a:r>
            <a:endParaRPr lang="en-US" sz="2000" b="1" dirty="0" smtClean="0"/>
          </a:p>
          <a:p>
            <a:pPr marL="457200" indent="-457200">
              <a:buAutoNum type="arabicPeriod" startAt="94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False</a:t>
            </a: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376970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4"/>
            </a:pPr>
            <a:r>
              <a:rPr lang="en-US" sz="2000" b="1" dirty="0" smtClean="0"/>
              <a:t>The </a:t>
            </a:r>
            <a:r>
              <a:rPr lang="en-US" sz="2000" b="1" dirty="0"/>
              <a:t>higher the LD50 of a pesticide, the higher the toxicity.     </a:t>
            </a:r>
            <a:endParaRPr lang="en-US" sz="2000" b="1" dirty="0" smtClean="0"/>
          </a:p>
          <a:p>
            <a:pPr marL="457200" indent="-457200">
              <a:buAutoNum type="arabicPeriod" startAt="94"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True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False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76454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 startAt="95"/>
            </a:pPr>
            <a:r>
              <a:rPr lang="en-US" sz="2000" b="1" dirty="0" smtClean="0"/>
              <a:t>Which </a:t>
            </a:r>
            <a:r>
              <a:rPr lang="en-US" sz="2000" b="1" dirty="0"/>
              <a:t>pesticide has the best flushing ability and is a common active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ingredient </a:t>
            </a:r>
            <a:r>
              <a:rPr lang="en-US" sz="2000" b="1" dirty="0"/>
              <a:t>in most flushing </a:t>
            </a:r>
            <a:r>
              <a:rPr lang="en-US" sz="2000" b="1" dirty="0" smtClean="0"/>
              <a:t>aerosols</a:t>
            </a:r>
            <a:r>
              <a:rPr lang="en-US" sz="2000" b="1" dirty="0"/>
              <a:t>? 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boric acid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natural </a:t>
            </a:r>
            <a:r>
              <a:rPr lang="en-US" sz="2000" b="1" dirty="0" err="1"/>
              <a:t>pyrethrins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</a:t>
            </a:r>
            <a:r>
              <a:rPr lang="en-US" sz="2000" b="1" dirty="0" err="1"/>
              <a:t>fipronil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</a:t>
            </a:r>
            <a:r>
              <a:rPr lang="en-US" sz="2000" b="1" dirty="0" err="1" smtClean="0"/>
              <a:t>cyfluthrin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436205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AutoNum type="arabicPeriod" startAt="95"/>
            </a:pPr>
            <a:r>
              <a:rPr lang="en-US" sz="2000" b="1" dirty="0" smtClean="0"/>
              <a:t>Which </a:t>
            </a:r>
            <a:r>
              <a:rPr lang="en-US" sz="2000" b="1" dirty="0"/>
              <a:t>pesticide has the best flushing ability and is a common active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ingredient </a:t>
            </a:r>
            <a:r>
              <a:rPr lang="en-US" sz="2000" b="1" dirty="0"/>
              <a:t>in most flushing </a:t>
            </a:r>
            <a:r>
              <a:rPr lang="en-US" sz="2000" b="1" dirty="0" smtClean="0"/>
              <a:t>aerosols</a:t>
            </a:r>
            <a:r>
              <a:rPr lang="en-US" sz="2000" b="1" dirty="0"/>
              <a:t>? 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boric acid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natural </a:t>
            </a:r>
            <a:r>
              <a:rPr lang="en-US" sz="2000" b="1" u="sng" dirty="0" err="1">
                <a:solidFill>
                  <a:srgbClr val="FF0000"/>
                </a:solidFill>
              </a:rPr>
              <a:t>pyrethrins</a:t>
            </a:r>
            <a:r>
              <a:rPr lang="en-US" sz="2000" b="1" dirty="0">
                <a:solidFill>
                  <a:srgbClr val="FF0000"/>
                </a:solidFill>
              </a:rPr>
              <a:t>   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</a:t>
            </a:r>
            <a:r>
              <a:rPr lang="en-US" sz="2000" b="1" dirty="0" err="1"/>
              <a:t>fipronil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</a:t>
            </a:r>
            <a:r>
              <a:rPr lang="en-US" sz="2000" b="1" dirty="0" err="1" smtClean="0"/>
              <a:t>cyfluthrin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67551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6"/>
            </a:pPr>
            <a:r>
              <a:rPr lang="en-US" sz="2000" b="1" dirty="0" smtClean="0"/>
              <a:t>The </a:t>
            </a:r>
            <a:r>
              <a:rPr lang="en-US" sz="2000" b="1" dirty="0"/>
              <a:t>fumigant gases are a group of chemical gases whose physical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properties </a:t>
            </a:r>
            <a:r>
              <a:rPr lang="en-US" sz="2000" b="1" dirty="0"/>
              <a:t>cause them to be very </a:t>
            </a:r>
            <a:r>
              <a:rPr lang="en-US" sz="2000" b="1" dirty="0" smtClean="0"/>
              <a:t>penetrating </a:t>
            </a:r>
            <a:r>
              <a:rPr lang="en-US" sz="2000" b="1" dirty="0"/>
              <a:t>of solid articles such as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wood </a:t>
            </a:r>
            <a:r>
              <a:rPr lang="en-US" sz="2000" b="1" dirty="0"/>
              <a:t>(of structures), stored foods (grains, flour, etc.), cloth and </a:t>
            </a:r>
          </a:p>
          <a:p>
            <a:pPr marL="0" indent="0">
              <a:buNone/>
            </a:pPr>
            <a:r>
              <a:rPr lang="en-US" sz="2000" b="1" dirty="0"/>
              <a:t>       clothing, furniture and other items.  Two examples of fumigants used in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the </a:t>
            </a:r>
            <a:r>
              <a:rPr lang="en-US" sz="2000" b="1" dirty="0"/>
              <a:t>pest control industry are</a:t>
            </a:r>
            <a:r>
              <a:rPr lang="en-US" sz="2000" b="1" dirty="0" smtClean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</a:t>
            </a:r>
            <a:r>
              <a:rPr lang="en-US" sz="2000" b="1" dirty="0" smtClean="0"/>
              <a:t>   ___________________________________________________________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___________________________________________________________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___________________________________________________________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47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6"/>
            </a:pPr>
            <a:r>
              <a:rPr lang="en-US" sz="2000" b="1" dirty="0" smtClean="0"/>
              <a:t>The </a:t>
            </a:r>
            <a:r>
              <a:rPr lang="en-US" sz="2000" b="1" dirty="0"/>
              <a:t>fumigant gases are a group of chemical gases whose physical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properties </a:t>
            </a:r>
            <a:r>
              <a:rPr lang="en-US" sz="2000" b="1" dirty="0"/>
              <a:t>cause them to be very </a:t>
            </a:r>
            <a:r>
              <a:rPr lang="en-US" sz="2000" b="1" dirty="0" smtClean="0"/>
              <a:t>penetrating </a:t>
            </a:r>
            <a:r>
              <a:rPr lang="en-US" sz="2000" b="1" dirty="0"/>
              <a:t>of solid articles such as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wood </a:t>
            </a:r>
            <a:r>
              <a:rPr lang="en-US" sz="2000" b="1" dirty="0"/>
              <a:t>(of structures), stored foods (grains, flour, etc.), cloth and </a:t>
            </a:r>
          </a:p>
          <a:p>
            <a:pPr marL="0" indent="0">
              <a:buNone/>
            </a:pPr>
            <a:r>
              <a:rPr lang="en-US" sz="2000" b="1" dirty="0"/>
              <a:t>       clothing, furniture and other items.  Two examples of fumigants used in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the </a:t>
            </a:r>
            <a:r>
              <a:rPr lang="en-US" sz="2000" b="1" dirty="0"/>
              <a:t>pest control industry are</a:t>
            </a:r>
            <a:r>
              <a:rPr lang="en-US" sz="2000" b="1" dirty="0" smtClean="0"/>
              <a:t>: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</a:t>
            </a:r>
            <a:r>
              <a:rPr lang="en-US" sz="2000" b="1" dirty="0" smtClean="0"/>
              <a:t>   ___________________________________________________________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___________________________________________________________</a:t>
            </a: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___________________________________________________________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17360" y="3772450"/>
            <a:ext cx="7948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</a:t>
            </a:r>
            <a:r>
              <a:rPr lang="en-US" b="1" dirty="0" err="1">
                <a:solidFill>
                  <a:srgbClr val="FF0000"/>
                </a:solidFill>
              </a:rPr>
              <a:t>Sulfuryl</a:t>
            </a:r>
            <a:r>
              <a:rPr lang="en-US" b="1" dirty="0">
                <a:solidFill>
                  <a:srgbClr val="FF0000"/>
                </a:solidFill>
              </a:rPr>
              <a:t> fluoride (</a:t>
            </a:r>
            <a:r>
              <a:rPr lang="en-US" b="1" dirty="0" err="1">
                <a:solidFill>
                  <a:srgbClr val="FF0000"/>
                </a:solidFill>
              </a:rPr>
              <a:t>Vikane</a:t>
            </a:r>
            <a:r>
              <a:rPr lang="en-US" b="1" dirty="0">
                <a:solidFill>
                  <a:srgbClr val="FF0000"/>
                </a:solidFill>
              </a:rPr>
              <a:t> for structures),  </a:t>
            </a:r>
            <a:r>
              <a:rPr lang="en-US" b="1" dirty="0" err="1">
                <a:solidFill>
                  <a:srgbClr val="FF0000"/>
                </a:solidFill>
              </a:rPr>
              <a:t>Sulfuryl</a:t>
            </a:r>
            <a:r>
              <a:rPr lang="en-US" b="1" dirty="0">
                <a:solidFill>
                  <a:srgbClr val="FF0000"/>
                </a:solidFill>
              </a:rPr>
              <a:t> fluoride (</a:t>
            </a:r>
            <a:r>
              <a:rPr lang="en-US" b="1" dirty="0" err="1">
                <a:solidFill>
                  <a:srgbClr val="FF0000"/>
                </a:solidFill>
              </a:rPr>
              <a:t>Profume</a:t>
            </a:r>
            <a:r>
              <a:rPr lang="en-US" b="1" dirty="0">
                <a:solidFill>
                  <a:srgbClr val="FF0000"/>
                </a:solidFill>
              </a:rPr>
              <a:t> for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182002" y="4141782"/>
            <a:ext cx="725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stored product pests), Methyl bromide (Quarantine fumigation),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7360" y="4511114"/>
            <a:ext cx="77413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Phostoxin </a:t>
            </a:r>
            <a:r>
              <a:rPr lang="en-US" b="1" dirty="0">
                <a:solidFill>
                  <a:srgbClr val="FF0000"/>
                </a:solidFill>
              </a:rPr>
              <a:t>&amp; </a:t>
            </a:r>
            <a:r>
              <a:rPr lang="en-US" b="1" dirty="0" err="1">
                <a:solidFill>
                  <a:srgbClr val="FF0000"/>
                </a:solidFill>
              </a:rPr>
              <a:t>Magtoxin</a:t>
            </a:r>
            <a:r>
              <a:rPr lang="en-US" b="1" dirty="0">
                <a:solidFill>
                  <a:srgbClr val="FF0000"/>
                </a:solidFill>
              </a:rPr>
              <a:t> for stored product pests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3545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7"/>
            </a:pPr>
            <a:r>
              <a:rPr lang="en-US" sz="2000" b="1" dirty="0" smtClean="0"/>
              <a:t>Name </a:t>
            </a:r>
            <a:r>
              <a:rPr lang="en-US" sz="2000" b="1" dirty="0"/>
              <a:t>a synergist that is mixed with pyrethrum to increase its ability to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kill </a:t>
            </a:r>
            <a:r>
              <a:rPr lang="en-US" sz="2000" b="1" dirty="0"/>
              <a:t>pests.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</a:t>
            </a:r>
            <a:r>
              <a:rPr lang="en-US" sz="2000" b="1" u="sng" dirty="0" smtClean="0"/>
              <a:t>__________________</a:t>
            </a:r>
            <a:endParaRPr lang="en-US" sz="2000" b="1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112079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97"/>
            </a:pPr>
            <a:r>
              <a:rPr lang="en-US" sz="2000" b="1" dirty="0" smtClean="0"/>
              <a:t>Name </a:t>
            </a:r>
            <a:r>
              <a:rPr lang="en-US" sz="2000" b="1" dirty="0"/>
              <a:t>a synergist that is mixed with pyrethrum to increase its ability to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kill </a:t>
            </a:r>
            <a:r>
              <a:rPr lang="en-US" sz="2000" b="1" dirty="0"/>
              <a:t>pests.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u="sng" dirty="0"/>
          </a:p>
          <a:p>
            <a:pPr marL="0" indent="0">
              <a:buNone/>
            </a:pPr>
            <a:r>
              <a:rPr lang="en-US" sz="2000" b="1" dirty="0" smtClean="0"/>
              <a:t>        </a:t>
            </a:r>
            <a:r>
              <a:rPr lang="en-US" sz="2000" b="1" u="sng" dirty="0" smtClean="0"/>
              <a:t>__________________</a:t>
            </a:r>
            <a:endParaRPr lang="en-US" sz="2000" b="1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156852" y="2659577"/>
            <a:ext cx="2062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Piperonyl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butoxide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1972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98. </a:t>
            </a:r>
            <a:r>
              <a:rPr lang="en-US" sz="2000" b="1" dirty="0" smtClean="0"/>
              <a:t> What </a:t>
            </a:r>
            <a:r>
              <a:rPr lang="en-US" sz="2000" b="1" dirty="0"/>
              <a:t>class of pesticide is a pyrethrum extract?</a:t>
            </a:r>
          </a:p>
          <a:p>
            <a:pPr marL="0" indent="0">
              <a:buNone/>
            </a:pPr>
            <a:r>
              <a:rPr lang="en-US" sz="2000" b="1" dirty="0"/>
              <a:t> 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  a</a:t>
            </a:r>
            <a:r>
              <a:rPr lang="en-US" sz="2000" b="1" dirty="0"/>
              <a:t>. Inorganic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b</a:t>
            </a:r>
            <a:r>
              <a:rPr lang="en-US" sz="2000" b="1" dirty="0"/>
              <a:t>. Synthetic </a:t>
            </a:r>
            <a:r>
              <a:rPr lang="en-US" sz="2000" b="1" dirty="0" err="1"/>
              <a:t>pyrethroid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c</a:t>
            </a:r>
            <a:r>
              <a:rPr lang="en-US" sz="2000" b="1" dirty="0"/>
              <a:t>. Botanical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d</a:t>
            </a:r>
            <a:r>
              <a:rPr lang="en-US" sz="2000" b="1" dirty="0"/>
              <a:t>. </a:t>
            </a:r>
            <a:r>
              <a:rPr lang="en-US" sz="2000" b="1" dirty="0" err="1"/>
              <a:t>Phenylpyrazole</a:t>
            </a:r>
            <a:r>
              <a:rPr lang="en-US" sz="2000" dirty="0"/>
              <a:t>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16470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98. </a:t>
            </a:r>
            <a:r>
              <a:rPr lang="en-US" sz="2000" b="1" dirty="0" smtClean="0"/>
              <a:t> What </a:t>
            </a:r>
            <a:r>
              <a:rPr lang="en-US" sz="2000" b="1" dirty="0"/>
              <a:t>class of pesticide is a pyrethrum extract?</a:t>
            </a:r>
          </a:p>
          <a:p>
            <a:pPr marL="0" indent="0">
              <a:buNone/>
            </a:pPr>
            <a:r>
              <a:rPr lang="en-US" sz="2000" b="1" dirty="0"/>
              <a:t> 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         a</a:t>
            </a:r>
            <a:r>
              <a:rPr lang="en-US" sz="2000" b="1" dirty="0"/>
              <a:t>. Inorganic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b</a:t>
            </a:r>
            <a:r>
              <a:rPr lang="en-US" sz="2000" b="1" dirty="0"/>
              <a:t>. Synthetic </a:t>
            </a:r>
            <a:r>
              <a:rPr lang="en-US" sz="2000" b="1" dirty="0" err="1"/>
              <a:t>pyrethroid</a:t>
            </a:r>
            <a:r>
              <a:rPr lang="en-US" sz="2000" b="1" dirty="0"/>
              <a:t>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c</a:t>
            </a:r>
            <a:r>
              <a:rPr lang="en-US" sz="2000" b="1" u="sng" dirty="0">
                <a:solidFill>
                  <a:srgbClr val="FF0000"/>
                </a:solidFill>
              </a:rPr>
              <a:t>. Botanical</a:t>
            </a:r>
            <a:r>
              <a:rPr lang="en-US" sz="2000" b="1" dirty="0">
                <a:solidFill>
                  <a:srgbClr val="FF0000"/>
                </a:solidFill>
              </a:rPr>
              <a:t>   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d</a:t>
            </a:r>
            <a:r>
              <a:rPr lang="en-US" sz="2000" b="1" dirty="0"/>
              <a:t>. </a:t>
            </a:r>
            <a:r>
              <a:rPr lang="en-US" sz="2000" b="1" dirty="0" err="1"/>
              <a:t>Phenylpyrazole</a:t>
            </a:r>
            <a:r>
              <a:rPr lang="en-US" sz="2000" dirty="0"/>
              <a:t>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262385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rabicPeriod" startAt="99"/>
            </a:pPr>
            <a:r>
              <a:rPr lang="en-US" sz="2000" b="1" dirty="0"/>
              <a:t> 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Emulsifiable</a:t>
            </a:r>
            <a:r>
              <a:rPr lang="en-US" sz="2000" b="1" dirty="0" smtClean="0"/>
              <a:t> </a:t>
            </a:r>
            <a:r>
              <a:rPr lang="en-US" sz="2000" b="1" dirty="0"/>
              <a:t>concentrates mixed with water form an emulsion.  Which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surface </a:t>
            </a:r>
            <a:r>
              <a:rPr lang="en-US" sz="2000" b="1" dirty="0"/>
              <a:t>is </a:t>
            </a:r>
            <a:r>
              <a:rPr lang="en-US" sz="2000" b="1" dirty="0" smtClean="0"/>
              <a:t>a good </a:t>
            </a:r>
            <a:r>
              <a:rPr lang="en-US" sz="2000" b="1" dirty="0"/>
              <a:t>surface to apply an emulsion to provide a residual that </a:t>
            </a:r>
          </a:p>
          <a:p>
            <a:pPr marL="0" indent="0">
              <a:buNone/>
            </a:pPr>
            <a:r>
              <a:rPr lang="en-US" sz="2000" b="1" dirty="0" smtClean="0"/>
              <a:t>        will </a:t>
            </a:r>
            <a:r>
              <a:rPr lang="en-US" sz="2000" b="1" dirty="0"/>
              <a:t>control a pest walking </a:t>
            </a:r>
            <a:r>
              <a:rPr lang="en-US" sz="2000" b="1" dirty="0" smtClean="0"/>
              <a:t>across </a:t>
            </a:r>
            <a:r>
              <a:rPr lang="en-US" sz="2000" b="1" dirty="0"/>
              <a:t>the surface after treatment?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unpainted wood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concrete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latex painted wood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d</a:t>
            </a:r>
            <a:r>
              <a:rPr lang="en-US" sz="2000" b="1" dirty="0"/>
              <a:t>. stainless steel 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829313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AutoNum type="arabicPeriod" startAt="99"/>
            </a:pPr>
            <a:r>
              <a:rPr lang="en-US" sz="2000" b="1" dirty="0"/>
              <a:t> 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Emulsifiable</a:t>
            </a:r>
            <a:r>
              <a:rPr lang="en-US" sz="2000" b="1" dirty="0" smtClean="0"/>
              <a:t> </a:t>
            </a:r>
            <a:r>
              <a:rPr lang="en-US" sz="2000" b="1" dirty="0"/>
              <a:t>concentrates mixed with water form an emulsion.  Which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surface </a:t>
            </a:r>
            <a:r>
              <a:rPr lang="en-US" sz="2000" b="1" dirty="0"/>
              <a:t>is </a:t>
            </a:r>
            <a:r>
              <a:rPr lang="en-US" sz="2000" b="1" dirty="0" smtClean="0"/>
              <a:t>a good </a:t>
            </a:r>
            <a:r>
              <a:rPr lang="en-US" sz="2000" b="1" dirty="0"/>
              <a:t>surface to apply an emulsion to provide a residual that </a:t>
            </a:r>
          </a:p>
          <a:p>
            <a:pPr marL="0" indent="0">
              <a:buNone/>
            </a:pPr>
            <a:r>
              <a:rPr lang="en-US" sz="2000" b="1" dirty="0" smtClean="0"/>
              <a:t>        will </a:t>
            </a:r>
            <a:r>
              <a:rPr lang="en-US" sz="2000" b="1" dirty="0"/>
              <a:t>control a pest walking </a:t>
            </a:r>
            <a:r>
              <a:rPr lang="en-US" sz="2000" b="1" dirty="0" smtClean="0"/>
              <a:t>across </a:t>
            </a:r>
            <a:r>
              <a:rPr lang="en-US" sz="2000" b="1" dirty="0"/>
              <a:t>the surface after treatment?   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 smtClean="0"/>
              <a:t>        a</a:t>
            </a:r>
            <a:r>
              <a:rPr lang="en-US" sz="2000" b="1" dirty="0"/>
              <a:t>. unpainted wood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b</a:t>
            </a:r>
            <a:r>
              <a:rPr lang="en-US" sz="2000" b="1" dirty="0"/>
              <a:t>. concrete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c</a:t>
            </a:r>
            <a:r>
              <a:rPr lang="en-US" sz="2000" b="1" dirty="0"/>
              <a:t>. latex painted wood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d</a:t>
            </a:r>
            <a:r>
              <a:rPr lang="en-US" sz="2000" b="1" u="sng" dirty="0">
                <a:solidFill>
                  <a:srgbClr val="FF0000"/>
                </a:solidFill>
              </a:rPr>
              <a:t>. stainless steel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387901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6604" y="1600200"/>
            <a:ext cx="8508400" cy="4525963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100"/>
            </a:pPr>
            <a:r>
              <a:rPr lang="en-US" sz="2000" b="1" dirty="0" smtClean="0"/>
              <a:t>  </a:t>
            </a:r>
            <a:r>
              <a:rPr lang="en-US" sz="2000" b="1" dirty="0" err="1" smtClean="0"/>
              <a:t>Flowable</a:t>
            </a:r>
            <a:r>
              <a:rPr lang="en-US" sz="2000" b="1" dirty="0" smtClean="0"/>
              <a:t> microencapsulated pesticides </a:t>
            </a:r>
            <a:r>
              <a:rPr lang="en-US" sz="2000" b="1" dirty="0"/>
              <a:t>are formed when the insecticide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particle </a:t>
            </a:r>
            <a:r>
              <a:rPr lang="en-US" sz="2000" b="1" dirty="0"/>
              <a:t>is enclosed, or encapsulated</a:t>
            </a:r>
            <a:r>
              <a:rPr lang="en-US" sz="2000" b="1" dirty="0" smtClean="0"/>
              <a:t>, inside </a:t>
            </a:r>
            <a:r>
              <a:rPr lang="en-US" sz="2000" b="1" dirty="0"/>
              <a:t>tiny spheres of some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plastic </a:t>
            </a:r>
            <a:r>
              <a:rPr lang="en-US" sz="2000" b="1" dirty="0"/>
              <a:t>or other polymer material.  What diameter are these capsules?            </a:t>
            </a:r>
          </a:p>
          <a:p>
            <a:pPr marL="0" indent="0">
              <a:buNone/>
            </a:pPr>
            <a:r>
              <a:rPr lang="en-US" sz="2000" b="1" dirty="0"/>
              <a:t>   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a</a:t>
            </a:r>
            <a:r>
              <a:rPr lang="en-US" sz="2000" b="1" dirty="0"/>
              <a:t>. 1 to 10 mm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b</a:t>
            </a:r>
            <a:r>
              <a:rPr lang="en-US" sz="2000" b="1" dirty="0"/>
              <a:t>. 10 to 30 mm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c</a:t>
            </a:r>
            <a:r>
              <a:rPr lang="en-US" sz="2000" b="1" dirty="0"/>
              <a:t>. 30 to 50 mm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d</a:t>
            </a:r>
            <a:r>
              <a:rPr lang="en-US" sz="2000" b="1" dirty="0"/>
              <a:t>. 50 to 100 mm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09311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85" y="1600200"/>
            <a:ext cx="8450046" cy="4525963"/>
          </a:xfrm>
        </p:spPr>
        <p:txBody>
          <a:bodyPr>
            <a:normAutofit/>
          </a:bodyPr>
          <a:lstStyle/>
          <a:p>
            <a:pPr marL="457200" indent="-457200">
              <a:buAutoNum type="arabicPeriod" startAt="100"/>
            </a:pPr>
            <a:r>
              <a:rPr lang="en-US" sz="2000" b="1" dirty="0" smtClean="0"/>
              <a:t>  </a:t>
            </a:r>
            <a:r>
              <a:rPr lang="en-US" sz="2000" b="1" dirty="0" err="1" smtClean="0"/>
              <a:t>Flowable</a:t>
            </a:r>
            <a:r>
              <a:rPr lang="en-US" sz="2000" b="1" dirty="0" smtClean="0"/>
              <a:t> microencapsulated pesticides </a:t>
            </a:r>
            <a:r>
              <a:rPr lang="en-US" sz="2000" b="1" dirty="0"/>
              <a:t>are formed when the insecticide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particle </a:t>
            </a:r>
            <a:r>
              <a:rPr lang="en-US" sz="2000" b="1" dirty="0"/>
              <a:t>is enclosed, or encapsulated</a:t>
            </a:r>
            <a:r>
              <a:rPr lang="en-US" sz="2000" b="1" dirty="0" smtClean="0"/>
              <a:t>, inside </a:t>
            </a:r>
            <a:r>
              <a:rPr lang="en-US" sz="2000" b="1" dirty="0"/>
              <a:t>tiny spheres of some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plastic </a:t>
            </a:r>
            <a:r>
              <a:rPr lang="en-US" sz="2000" b="1" dirty="0"/>
              <a:t>or other polymer material.  What diameter are these capsules?            </a:t>
            </a:r>
          </a:p>
          <a:p>
            <a:pPr marL="0" indent="0">
              <a:buNone/>
            </a:pPr>
            <a:r>
              <a:rPr lang="en-US" sz="2000" b="1" dirty="0"/>
              <a:t>   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a</a:t>
            </a:r>
            <a:r>
              <a:rPr lang="en-US" sz="2000" b="1" dirty="0"/>
              <a:t>. 1 to 10 mm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10 to 30 mm</a:t>
            </a:r>
            <a:r>
              <a:rPr lang="en-US" sz="2000" b="1" dirty="0">
                <a:solidFill>
                  <a:srgbClr val="FF0000"/>
                </a:solidFill>
              </a:rPr>
              <a:t>   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c</a:t>
            </a:r>
            <a:r>
              <a:rPr lang="en-US" sz="2000" b="1" dirty="0"/>
              <a:t>. 30 to 50 mm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d</a:t>
            </a:r>
            <a:r>
              <a:rPr lang="en-US" sz="2000" b="1" dirty="0"/>
              <a:t>. 50 to 100 mm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76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101"/>
            </a:pPr>
            <a:r>
              <a:rPr lang="en-US" sz="2000" b="1" dirty="0" smtClean="0"/>
              <a:t>  ULV </a:t>
            </a:r>
            <a:r>
              <a:rPr lang="en-US" sz="2000" b="1" dirty="0"/>
              <a:t>applications (fogging) have what size diameter particles</a:t>
            </a:r>
            <a:r>
              <a:rPr lang="en-US" sz="2000" b="1" dirty="0" smtClean="0"/>
              <a:t>?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   </a:t>
            </a:r>
            <a:r>
              <a:rPr lang="en-US" sz="2000" b="1" dirty="0" smtClean="0"/>
              <a:t>a</a:t>
            </a:r>
            <a:r>
              <a:rPr lang="en-US" sz="2000" b="1" dirty="0"/>
              <a:t>. 1 to 10 mm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b</a:t>
            </a:r>
            <a:r>
              <a:rPr lang="en-US" sz="2000" b="1" dirty="0"/>
              <a:t>. 1 to 30 mm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c</a:t>
            </a:r>
            <a:r>
              <a:rPr lang="en-US" sz="2000" b="1" dirty="0"/>
              <a:t>. 1 to 50 mm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d</a:t>
            </a:r>
            <a:r>
              <a:rPr lang="en-US" sz="2000" b="1" dirty="0"/>
              <a:t>. 50 to 100 mm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4796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 startAt="101"/>
            </a:pPr>
            <a:r>
              <a:rPr lang="en-US" sz="2000" b="1" dirty="0" smtClean="0"/>
              <a:t>  ULV </a:t>
            </a:r>
            <a:r>
              <a:rPr lang="en-US" sz="2000" b="1" dirty="0"/>
              <a:t>applications (fogging) have what size diameter particles</a:t>
            </a:r>
            <a:r>
              <a:rPr lang="en-US" sz="2000" b="1" dirty="0" smtClean="0"/>
              <a:t>?</a:t>
            </a:r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          </a:t>
            </a:r>
            <a:r>
              <a:rPr lang="en-US" sz="2000" b="1" dirty="0" smtClean="0"/>
              <a:t>a</a:t>
            </a:r>
            <a:r>
              <a:rPr lang="en-US" sz="2000" b="1" dirty="0"/>
              <a:t>. 1 to 10 mm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</a:t>
            </a:r>
            <a:r>
              <a:rPr lang="en-US" sz="2000" b="1" u="sng" dirty="0" smtClean="0">
                <a:solidFill>
                  <a:srgbClr val="FF0000"/>
                </a:solidFill>
              </a:rPr>
              <a:t>b</a:t>
            </a:r>
            <a:r>
              <a:rPr lang="en-US" sz="2000" b="1" u="sng" dirty="0">
                <a:solidFill>
                  <a:srgbClr val="FF0000"/>
                </a:solidFill>
              </a:rPr>
              <a:t>. 1 to 30 mm</a:t>
            </a:r>
            <a:r>
              <a:rPr lang="en-US" sz="2000" b="1" dirty="0">
                <a:solidFill>
                  <a:srgbClr val="FF0000"/>
                </a:solidFill>
              </a:rPr>
              <a:t>   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c</a:t>
            </a:r>
            <a:r>
              <a:rPr lang="en-US" sz="2000" b="1" dirty="0"/>
              <a:t>. 1 to 50 mm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d</a:t>
            </a:r>
            <a:r>
              <a:rPr lang="en-US" sz="2000" b="1" dirty="0"/>
              <a:t>. 50 to 100 mm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798810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102.  What is the antidote for anticoagulant poisoning?</a:t>
            </a:r>
          </a:p>
          <a:p>
            <a:pPr marL="0" indent="0">
              <a:buNone/>
            </a:pPr>
            <a:r>
              <a:rPr lang="en-US" sz="2000" b="1" dirty="0"/>
              <a:t>    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a</a:t>
            </a:r>
            <a:r>
              <a:rPr lang="en-US" sz="2000" b="1" dirty="0"/>
              <a:t>.  a cold shower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b</a:t>
            </a:r>
            <a:r>
              <a:rPr lang="en-US" sz="2000" b="1" dirty="0"/>
              <a:t>.  a hot bath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c</a:t>
            </a:r>
            <a:r>
              <a:rPr lang="en-US" sz="2000" b="1" dirty="0"/>
              <a:t>.  a Cuba </a:t>
            </a:r>
            <a:r>
              <a:rPr lang="en-US" sz="2000" b="1" dirty="0" err="1"/>
              <a:t>libre</a:t>
            </a:r>
            <a:r>
              <a:rPr lang="en-US" sz="2000" b="1" dirty="0"/>
              <a:t>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d</a:t>
            </a:r>
            <a:r>
              <a:rPr lang="en-US" sz="2000" b="1" dirty="0"/>
              <a:t>.  Vitamin K-1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54562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/>
              <a:t>102.  What is the antidote for anticoagulant poisoning?</a:t>
            </a:r>
          </a:p>
          <a:p>
            <a:pPr marL="0" indent="0">
              <a:buNone/>
            </a:pPr>
            <a:r>
              <a:rPr lang="en-US" sz="2000" b="1" dirty="0"/>
              <a:t>         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a</a:t>
            </a:r>
            <a:r>
              <a:rPr lang="en-US" sz="2000" b="1" dirty="0"/>
              <a:t>.  a cold shower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b</a:t>
            </a:r>
            <a:r>
              <a:rPr lang="en-US" sz="2000" b="1" dirty="0"/>
              <a:t>.  a hot bath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 c</a:t>
            </a:r>
            <a:r>
              <a:rPr lang="en-US" sz="2000" b="1" dirty="0"/>
              <a:t>.  a Cuba </a:t>
            </a:r>
            <a:r>
              <a:rPr lang="en-US" sz="2000" b="1" dirty="0" err="1"/>
              <a:t>libre</a:t>
            </a:r>
            <a:r>
              <a:rPr lang="en-US" sz="2000" b="1" dirty="0"/>
              <a:t>  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/>
              <a:t> </a:t>
            </a:r>
            <a:r>
              <a:rPr lang="en-US" sz="2000" b="1" dirty="0" smtClean="0"/>
              <a:t>         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u="sng" dirty="0" smtClean="0">
                <a:solidFill>
                  <a:srgbClr val="FF0000"/>
                </a:solidFill>
              </a:rPr>
              <a:t>d</a:t>
            </a:r>
            <a:r>
              <a:rPr lang="en-US" sz="2000" b="1" u="sng" dirty="0">
                <a:solidFill>
                  <a:srgbClr val="FF0000"/>
                </a:solidFill>
              </a:rPr>
              <a:t>.  Vitamin K-1</a:t>
            </a: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40807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1455" y="159082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     </a:t>
            </a:r>
            <a:r>
              <a:rPr lang="en-US" b="1" dirty="0" smtClean="0">
                <a:solidFill>
                  <a:srgbClr val="FF0000"/>
                </a:solidFill>
              </a:rPr>
              <a:t>If </a:t>
            </a:r>
            <a:r>
              <a:rPr lang="en-US" b="1" dirty="0">
                <a:solidFill>
                  <a:srgbClr val="FF0000"/>
                </a:solidFill>
              </a:rPr>
              <a:t>you guessed a Cuba </a:t>
            </a:r>
            <a:r>
              <a:rPr lang="en-US" b="1" dirty="0" err="1">
                <a:solidFill>
                  <a:srgbClr val="FF0000"/>
                </a:solidFill>
              </a:rPr>
              <a:t>libre</a:t>
            </a:r>
            <a:r>
              <a:rPr lang="en-US" b="1" dirty="0">
                <a:solidFill>
                  <a:srgbClr val="FF0000"/>
                </a:solidFill>
              </a:rPr>
              <a:t> as the answer </a:t>
            </a:r>
            <a:r>
              <a:rPr lang="en-US" b="1" dirty="0" smtClean="0">
                <a:solidFill>
                  <a:srgbClr val="FF0000"/>
                </a:solidFill>
              </a:rPr>
              <a:t>   </a:t>
            </a: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to </a:t>
            </a:r>
            <a:r>
              <a:rPr lang="en-US" b="1" dirty="0">
                <a:solidFill>
                  <a:srgbClr val="FF0000"/>
                </a:solidFill>
              </a:rPr>
              <a:t>the last question, you are not technically 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correct</a:t>
            </a:r>
            <a:r>
              <a:rPr lang="en-US" b="1" dirty="0">
                <a:solidFill>
                  <a:srgbClr val="FF0000"/>
                </a:solidFill>
              </a:rPr>
              <a:t>…but I’ll count that answer as correct, 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because </a:t>
            </a:r>
            <a:r>
              <a:rPr lang="en-US" b="1" dirty="0">
                <a:solidFill>
                  <a:srgbClr val="FF0000"/>
                </a:solidFill>
              </a:rPr>
              <a:t>if I was bleeding from the mouth, 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nose </a:t>
            </a:r>
            <a:r>
              <a:rPr lang="en-US" b="1" dirty="0">
                <a:solidFill>
                  <a:srgbClr val="FF0000"/>
                </a:solidFill>
              </a:rPr>
              <a:t>and anus, I’d want to get an alcoholic </a:t>
            </a:r>
            <a:endParaRPr lang="en-US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drink </a:t>
            </a:r>
            <a:r>
              <a:rPr lang="en-US" b="1" dirty="0">
                <a:solidFill>
                  <a:srgbClr val="FF0000"/>
                </a:solidFill>
              </a:rPr>
              <a:t>as well!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801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958" y="1600200"/>
            <a:ext cx="7601269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If you scored 80 or above, you’ll do fine  </a:t>
            </a:r>
            <a:r>
              <a:rPr lang="en-US" b="1" dirty="0" smtClean="0"/>
              <a:t>  </a:t>
            </a:r>
          </a:p>
          <a:p>
            <a:pPr marL="0" indent="0">
              <a:buNone/>
            </a:pPr>
            <a:r>
              <a:rPr lang="en-US" b="1" dirty="0" smtClean="0"/>
              <a:t>on the </a:t>
            </a:r>
            <a:r>
              <a:rPr lang="en-US" b="1" dirty="0"/>
              <a:t>Pesticide section of the General 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Standards </a:t>
            </a:r>
            <a:r>
              <a:rPr lang="en-US" b="1" dirty="0"/>
              <a:t>exam.  If you scored around </a:t>
            </a:r>
            <a:r>
              <a:rPr lang="en-US" b="1" dirty="0" smtClean="0"/>
              <a:t>    </a:t>
            </a:r>
          </a:p>
          <a:p>
            <a:pPr marL="0" indent="0">
              <a:buNone/>
            </a:pPr>
            <a:r>
              <a:rPr lang="en-US" b="1" dirty="0" smtClean="0"/>
              <a:t>70</a:t>
            </a:r>
            <a:r>
              <a:rPr lang="en-US" b="1" dirty="0"/>
              <a:t>, I’d review the Pesticide Chapter of 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Truman’s </a:t>
            </a:r>
            <a:r>
              <a:rPr lang="en-US" b="1" dirty="0"/>
              <a:t>Scientific Guide To Pest Control </a:t>
            </a: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Operations </a:t>
            </a:r>
            <a:r>
              <a:rPr lang="en-US" b="1" dirty="0"/>
              <a:t>another time.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marL="0" indent="0">
              <a:buNone/>
            </a:pPr>
            <a:r>
              <a:rPr lang="en-US" dirty="0" smtClean="0"/>
              <a:t>  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4208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8019</Words>
  <Application>Microsoft Macintosh PowerPoint</Application>
  <PresentationFormat>On-screen Show (4:3)</PresentationFormat>
  <Paragraphs>1447</Paragraphs>
  <Slides>199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199</vt:i4>
      </vt:variant>
    </vt:vector>
  </HeadingPairs>
  <TitlesOfParts>
    <vt:vector size="200" baseType="lpstr">
      <vt:lpstr>Office Theme</vt:lpstr>
      <vt:lpstr>Question with Answers  to help you prepare for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 </vt:lpstr>
      <vt:lpstr>PowerPoint Presentation</vt:lpstr>
      <vt:lpstr> </vt:lpstr>
      <vt:lpstr>PowerPoint Presentation</vt:lpstr>
      <vt:lpstr>PowerPoint Presentation</vt:lpstr>
      <vt:lpstr> </vt:lpstr>
      <vt:lpstr>PowerPoint Presentation</vt:lpstr>
      <vt:lpstr>PowerPoint Presentation</vt:lpstr>
      <vt:lpstr> </vt:lpstr>
      <vt:lpstr>PowerPoint Presentation</vt:lpstr>
      <vt:lpstr> </vt:lpstr>
      <vt:lpstr> </vt:lpstr>
      <vt:lpstr>PowerPoint Presentation</vt:lpstr>
      <vt:lpstr>PowerPoint Presentation</vt:lpstr>
      <vt:lpstr> </vt:lpstr>
      <vt:lpstr> </vt:lpstr>
      <vt:lpstr> </vt:lpstr>
      <vt:lpstr> </vt:lpstr>
      <vt:lpstr> 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</vt:lpstr>
      <vt:lpstr> </vt:lpstr>
      <vt:lpstr>PowerPoint Presentation</vt:lpstr>
      <vt:lpstr> 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 with Answers  to help you prepare for</dc:title>
  <dc:creator>Jim Chase</dc:creator>
  <cp:lastModifiedBy>Jim Chase</cp:lastModifiedBy>
  <cp:revision>32</cp:revision>
  <dcterms:created xsi:type="dcterms:W3CDTF">2018-09-25T20:01:40Z</dcterms:created>
  <dcterms:modified xsi:type="dcterms:W3CDTF">2018-09-26T20:27:20Z</dcterms:modified>
</cp:coreProperties>
</file>