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slides/slide292.xml" ContentType="application/vnd.openxmlformats-officedocument.presentationml.slide+xml"/>
  <Override PartName="/ppt/slides/slide293.xml" ContentType="application/vnd.openxmlformats-officedocument.presentationml.slide+xml"/>
  <Override PartName="/ppt/slides/slide294.xml" ContentType="application/vnd.openxmlformats-officedocument.presentationml.slide+xml"/>
  <Override PartName="/ppt/slides/slide295.xml" ContentType="application/vnd.openxmlformats-officedocument.presentationml.slide+xml"/>
  <Override PartName="/ppt/slides/slide296.xml" ContentType="application/vnd.openxmlformats-officedocument.presentationml.slide+xml"/>
  <Override PartName="/ppt/slides/slide297.xml" ContentType="application/vnd.openxmlformats-officedocument.presentationml.slide+xml"/>
  <Override PartName="/ppt/slides/slide298.xml" ContentType="application/vnd.openxmlformats-officedocument.presentationml.slide+xml"/>
  <Override PartName="/ppt/slides/slide299.xml" ContentType="application/vnd.openxmlformats-officedocument.presentationml.slide+xml"/>
  <Override PartName="/ppt/slides/slide300.xml" ContentType="application/vnd.openxmlformats-officedocument.presentationml.slide+xml"/>
  <Override PartName="/ppt/slides/slide301.xml" ContentType="application/vnd.openxmlformats-officedocument.presentationml.slide+xml"/>
  <Override PartName="/ppt/slides/slide302.xml" ContentType="application/vnd.openxmlformats-officedocument.presentationml.slide+xml"/>
  <Override PartName="/ppt/slides/slide303.xml" ContentType="application/vnd.openxmlformats-officedocument.presentationml.slide+xml"/>
  <Override PartName="/ppt/slides/slide304.xml" ContentType="application/vnd.openxmlformats-officedocument.presentationml.slide+xml"/>
  <Override PartName="/ppt/slides/slide305.xml" ContentType="application/vnd.openxmlformats-officedocument.presentationml.slide+xml"/>
  <Override PartName="/ppt/slides/slide306.xml" ContentType="application/vnd.openxmlformats-officedocument.presentationml.slide+xml"/>
  <Override PartName="/ppt/slides/slide307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0.xml" ContentType="application/vnd.openxmlformats-officedocument.presentationml.slide+xml"/>
  <Override PartName="/ppt/slides/slide311.xml" ContentType="application/vnd.openxmlformats-officedocument.presentationml.slide+xml"/>
  <Override PartName="/ppt/slides/slide312.xml" ContentType="application/vnd.openxmlformats-officedocument.presentationml.slide+xml"/>
  <Override PartName="/ppt/slides/slide313.xml" ContentType="application/vnd.openxmlformats-officedocument.presentationml.slide+xml"/>
  <Override PartName="/ppt/slides/slide314.xml" ContentType="application/vnd.openxmlformats-officedocument.presentationml.slide+xml"/>
  <Override PartName="/ppt/slides/slide315.xml" ContentType="application/vnd.openxmlformats-officedocument.presentationml.slide+xml"/>
  <Override PartName="/ppt/slides/slide316.xml" ContentType="application/vnd.openxmlformats-officedocument.presentationml.slide+xml"/>
  <Override PartName="/ppt/slides/slide317.xml" ContentType="application/vnd.openxmlformats-officedocument.presentationml.slide+xml"/>
  <Override PartName="/ppt/slides/slide318.xml" ContentType="application/vnd.openxmlformats-officedocument.presentationml.slide+xml"/>
  <Override PartName="/ppt/slides/slide319.xml" ContentType="application/vnd.openxmlformats-officedocument.presentationml.slide+xml"/>
  <Override PartName="/ppt/slides/slide320.xml" ContentType="application/vnd.openxmlformats-officedocument.presentationml.slide+xml"/>
  <Override PartName="/ppt/slides/slide321.xml" ContentType="application/vnd.openxmlformats-officedocument.presentationml.slide+xml"/>
  <Override PartName="/ppt/slides/slide322.xml" ContentType="application/vnd.openxmlformats-officedocument.presentationml.slide+xml"/>
  <Override PartName="/ppt/slides/slide323.xml" ContentType="application/vnd.openxmlformats-officedocument.presentationml.slide+xml"/>
  <Override PartName="/ppt/slides/slide324.xml" ContentType="application/vnd.openxmlformats-officedocument.presentationml.slide+xml"/>
  <Override PartName="/ppt/slides/slide325.xml" ContentType="application/vnd.openxmlformats-officedocument.presentationml.slide+xml"/>
  <Override PartName="/ppt/slides/slide326.xml" ContentType="application/vnd.openxmlformats-officedocument.presentationml.slide+xml"/>
  <Override PartName="/ppt/slides/slide327.xml" ContentType="application/vnd.openxmlformats-officedocument.presentationml.slide+xml"/>
  <Override PartName="/ppt/slides/slide328.xml" ContentType="application/vnd.openxmlformats-officedocument.presentationml.slide+xml"/>
  <Override PartName="/ppt/slides/slide329.xml" ContentType="application/vnd.openxmlformats-officedocument.presentationml.slide+xml"/>
  <Override PartName="/ppt/slides/slide330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33.xml" ContentType="application/vnd.openxmlformats-officedocument.presentationml.slide+xml"/>
  <Override PartName="/ppt/slides/slide334.xml" ContentType="application/vnd.openxmlformats-officedocument.presentationml.slide+xml"/>
  <Override PartName="/ppt/slides/slide335.xml" ContentType="application/vnd.openxmlformats-officedocument.presentationml.slide+xml"/>
  <Override PartName="/ppt/slides/slide336.xml" ContentType="application/vnd.openxmlformats-officedocument.presentationml.slide+xml"/>
  <Override PartName="/ppt/slides/slide337.xml" ContentType="application/vnd.openxmlformats-officedocument.presentationml.slide+xml"/>
  <Override PartName="/ppt/slides/slide338.xml" ContentType="application/vnd.openxmlformats-officedocument.presentationml.slide+xml"/>
  <Override PartName="/ppt/slides/slide339.xml" ContentType="application/vnd.openxmlformats-officedocument.presentationml.slide+xml"/>
  <Override PartName="/ppt/slides/slide340.xml" ContentType="application/vnd.openxmlformats-officedocument.presentationml.slide+xml"/>
  <Override PartName="/ppt/slides/slide341.xml" ContentType="application/vnd.openxmlformats-officedocument.presentationml.slide+xml"/>
  <Override PartName="/ppt/slides/slide342.xml" ContentType="application/vnd.openxmlformats-officedocument.presentationml.slide+xml"/>
  <Override PartName="/ppt/slides/slide343.xml" ContentType="application/vnd.openxmlformats-officedocument.presentationml.slide+xml"/>
  <Override PartName="/ppt/slides/slide344.xml" ContentType="application/vnd.openxmlformats-officedocument.presentationml.slide+xml"/>
  <Override PartName="/ppt/slides/slide345.xml" ContentType="application/vnd.openxmlformats-officedocument.presentationml.slide+xml"/>
  <Override PartName="/ppt/slides/slide346.xml" ContentType="application/vnd.openxmlformats-officedocument.presentationml.slide+xml"/>
  <Override PartName="/ppt/slides/slide347.xml" ContentType="application/vnd.openxmlformats-officedocument.presentationml.slide+xml"/>
  <Override PartName="/ppt/slides/slide348.xml" ContentType="application/vnd.openxmlformats-officedocument.presentationml.slide+xml"/>
  <Override PartName="/ppt/slides/slide349.xml" ContentType="application/vnd.openxmlformats-officedocument.presentationml.slide+xml"/>
  <Override PartName="/ppt/slides/slide350.xml" ContentType="application/vnd.openxmlformats-officedocument.presentationml.slide+xml"/>
  <Override PartName="/ppt/slides/slide351.xml" ContentType="application/vnd.openxmlformats-officedocument.presentationml.slide+xml"/>
  <Override PartName="/ppt/slides/slide352.xml" ContentType="application/vnd.openxmlformats-officedocument.presentationml.slide+xml"/>
  <Override PartName="/ppt/slides/slide353.xml" ContentType="application/vnd.openxmlformats-officedocument.presentationml.slide+xml"/>
  <Override PartName="/ppt/slides/slide354.xml" ContentType="application/vnd.openxmlformats-officedocument.presentationml.slide+xml"/>
  <Override PartName="/ppt/slides/slide355.xml" ContentType="application/vnd.openxmlformats-officedocument.presentationml.slide+xml"/>
  <Override PartName="/ppt/slides/slide356.xml" ContentType="application/vnd.openxmlformats-officedocument.presentationml.slide+xml"/>
  <Override PartName="/ppt/slides/slide357.xml" ContentType="application/vnd.openxmlformats-officedocument.presentationml.slide+xml"/>
  <Override PartName="/ppt/slides/slide358.xml" ContentType="application/vnd.openxmlformats-officedocument.presentationml.slide+xml"/>
  <Override PartName="/ppt/slides/slide359.xml" ContentType="application/vnd.openxmlformats-officedocument.presentationml.slide+xml"/>
  <Override PartName="/ppt/slides/slide360.xml" ContentType="application/vnd.openxmlformats-officedocument.presentationml.slide+xml"/>
  <Override PartName="/ppt/slides/slide361.xml" ContentType="application/vnd.openxmlformats-officedocument.presentationml.slide+xml"/>
  <Override PartName="/ppt/slides/slide362.xml" ContentType="application/vnd.openxmlformats-officedocument.presentationml.slide+xml"/>
  <Override PartName="/ppt/slides/slide363.xml" ContentType="application/vnd.openxmlformats-officedocument.presentationml.slide+xml"/>
  <Override PartName="/ppt/slides/slide36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624" r:id="rId2"/>
    <p:sldId id="623" r:id="rId3"/>
    <p:sldId id="363" r:id="rId4"/>
    <p:sldId id="257" r:id="rId5"/>
    <p:sldId id="364" r:id="rId6"/>
    <p:sldId id="258" r:id="rId7"/>
    <p:sldId id="365" r:id="rId8"/>
    <p:sldId id="259" r:id="rId9"/>
    <p:sldId id="366" r:id="rId10"/>
    <p:sldId id="260" r:id="rId11"/>
    <p:sldId id="367" r:id="rId12"/>
    <p:sldId id="261" r:id="rId13"/>
    <p:sldId id="368" r:id="rId14"/>
    <p:sldId id="262" r:id="rId15"/>
    <p:sldId id="369" r:id="rId16"/>
    <p:sldId id="491" r:id="rId17"/>
    <p:sldId id="263" r:id="rId18"/>
    <p:sldId id="370" r:id="rId19"/>
    <p:sldId id="264" r:id="rId20"/>
    <p:sldId id="371" r:id="rId21"/>
    <p:sldId id="265" r:id="rId22"/>
    <p:sldId id="372" r:id="rId23"/>
    <p:sldId id="266" r:id="rId24"/>
    <p:sldId id="373" r:id="rId25"/>
    <p:sldId id="267" r:id="rId26"/>
    <p:sldId id="374" r:id="rId27"/>
    <p:sldId id="268" r:id="rId28"/>
    <p:sldId id="375" r:id="rId29"/>
    <p:sldId id="269" r:id="rId30"/>
    <p:sldId id="376" r:id="rId31"/>
    <p:sldId id="270" r:id="rId32"/>
    <p:sldId id="492" r:id="rId33"/>
    <p:sldId id="271" r:id="rId34"/>
    <p:sldId id="377" r:id="rId35"/>
    <p:sldId id="272" r:id="rId36"/>
    <p:sldId id="378" r:id="rId37"/>
    <p:sldId id="273" r:id="rId38"/>
    <p:sldId id="379" r:id="rId39"/>
    <p:sldId id="274" r:id="rId40"/>
    <p:sldId id="380" r:id="rId41"/>
    <p:sldId id="479" r:id="rId42"/>
    <p:sldId id="275" r:id="rId43"/>
    <p:sldId id="381" r:id="rId44"/>
    <p:sldId id="276" r:id="rId45"/>
    <p:sldId id="382" r:id="rId46"/>
    <p:sldId id="277" r:id="rId47"/>
    <p:sldId id="383" r:id="rId48"/>
    <p:sldId id="278" r:id="rId49"/>
    <p:sldId id="384" r:id="rId50"/>
    <p:sldId id="279" r:id="rId51"/>
    <p:sldId id="385" r:id="rId52"/>
    <p:sldId id="280" r:id="rId53"/>
    <p:sldId id="386" r:id="rId54"/>
    <p:sldId id="281" r:id="rId55"/>
    <p:sldId id="387" r:id="rId56"/>
    <p:sldId id="282" r:id="rId57"/>
    <p:sldId id="388" r:id="rId58"/>
    <p:sldId id="283" r:id="rId59"/>
    <p:sldId id="389" r:id="rId60"/>
    <p:sldId id="480" r:id="rId61"/>
    <p:sldId id="284" r:id="rId62"/>
    <p:sldId id="390" r:id="rId63"/>
    <p:sldId id="285" r:id="rId64"/>
    <p:sldId id="391" r:id="rId65"/>
    <p:sldId id="286" r:id="rId66"/>
    <p:sldId id="392" r:id="rId67"/>
    <p:sldId id="481" r:id="rId68"/>
    <p:sldId id="287" r:id="rId69"/>
    <p:sldId id="443" r:id="rId70"/>
    <p:sldId id="288" r:id="rId71"/>
    <p:sldId id="394" r:id="rId72"/>
    <p:sldId id="289" r:id="rId73"/>
    <p:sldId id="395" r:id="rId74"/>
    <p:sldId id="290" r:id="rId75"/>
    <p:sldId id="396" r:id="rId76"/>
    <p:sldId id="291" r:id="rId77"/>
    <p:sldId id="397" r:id="rId78"/>
    <p:sldId id="292" r:id="rId79"/>
    <p:sldId id="398" r:id="rId80"/>
    <p:sldId id="293" r:id="rId81"/>
    <p:sldId id="399" r:id="rId82"/>
    <p:sldId id="294" r:id="rId83"/>
    <p:sldId id="400" r:id="rId84"/>
    <p:sldId id="295" r:id="rId85"/>
    <p:sldId id="401" r:id="rId86"/>
    <p:sldId id="296" r:id="rId87"/>
    <p:sldId id="436" r:id="rId88"/>
    <p:sldId id="297" r:id="rId89"/>
    <p:sldId id="437" r:id="rId90"/>
    <p:sldId id="298" r:id="rId91"/>
    <p:sldId id="438" r:id="rId92"/>
    <p:sldId id="299" r:id="rId93"/>
    <p:sldId id="439" r:id="rId94"/>
    <p:sldId id="300" r:id="rId95"/>
    <p:sldId id="440" r:id="rId96"/>
    <p:sldId id="301" r:id="rId97"/>
    <p:sldId id="441" r:id="rId98"/>
    <p:sldId id="302" r:id="rId99"/>
    <p:sldId id="442" r:id="rId100"/>
    <p:sldId id="303" r:id="rId101"/>
    <p:sldId id="402" r:id="rId102"/>
    <p:sldId id="447" r:id="rId103"/>
    <p:sldId id="304" r:id="rId104"/>
    <p:sldId id="471" r:id="rId105"/>
    <p:sldId id="305" r:id="rId106"/>
    <p:sldId id="403" r:id="rId107"/>
    <p:sldId id="306" r:id="rId108"/>
    <p:sldId id="404" r:id="rId109"/>
    <p:sldId id="307" r:id="rId110"/>
    <p:sldId id="405" r:id="rId111"/>
    <p:sldId id="308" r:id="rId112"/>
    <p:sldId id="406" r:id="rId113"/>
    <p:sldId id="309" r:id="rId114"/>
    <p:sldId id="413" r:id="rId115"/>
    <p:sldId id="310" r:id="rId116"/>
    <p:sldId id="407" r:id="rId117"/>
    <p:sldId id="311" r:id="rId118"/>
    <p:sldId id="408" r:id="rId119"/>
    <p:sldId id="312" r:id="rId120"/>
    <p:sldId id="409" r:id="rId121"/>
    <p:sldId id="313" r:id="rId122"/>
    <p:sldId id="410" r:id="rId123"/>
    <p:sldId id="314" r:id="rId124"/>
    <p:sldId id="411" r:id="rId125"/>
    <p:sldId id="315" r:id="rId126"/>
    <p:sldId id="412" r:id="rId127"/>
    <p:sldId id="547" r:id="rId128"/>
    <p:sldId id="548" r:id="rId129"/>
    <p:sldId id="549" r:id="rId130"/>
    <p:sldId id="550" r:id="rId131"/>
    <p:sldId id="551" r:id="rId132"/>
    <p:sldId id="552" r:id="rId133"/>
    <p:sldId id="553" r:id="rId134"/>
    <p:sldId id="559" r:id="rId135"/>
    <p:sldId id="554" r:id="rId136"/>
    <p:sldId id="556" r:id="rId137"/>
    <p:sldId id="555" r:id="rId138"/>
    <p:sldId id="557" r:id="rId139"/>
    <p:sldId id="316" r:id="rId140"/>
    <p:sldId id="580" r:id="rId141"/>
    <p:sldId id="560" r:id="rId142"/>
    <p:sldId id="581" r:id="rId143"/>
    <p:sldId id="561" r:id="rId144"/>
    <p:sldId id="582" r:id="rId145"/>
    <p:sldId id="562" r:id="rId146"/>
    <p:sldId id="583" r:id="rId147"/>
    <p:sldId id="563" r:id="rId148"/>
    <p:sldId id="584" r:id="rId149"/>
    <p:sldId id="564" r:id="rId150"/>
    <p:sldId id="585" r:id="rId151"/>
    <p:sldId id="565" r:id="rId152"/>
    <p:sldId id="586" r:id="rId153"/>
    <p:sldId id="566" r:id="rId154"/>
    <p:sldId id="587" r:id="rId155"/>
    <p:sldId id="567" r:id="rId156"/>
    <p:sldId id="588" r:id="rId157"/>
    <p:sldId id="568" r:id="rId158"/>
    <p:sldId id="589" r:id="rId159"/>
    <p:sldId id="569" r:id="rId160"/>
    <p:sldId id="591" r:id="rId161"/>
    <p:sldId id="590" r:id="rId162"/>
    <p:sldId id="592" r:id="rId163"/>
    <p:sldId id="570" r:id="rId164"/>
    <p:sldId id="593" r:id="rId165"/>
    <p:sldId id="571" r:id="rId166"/>
    <p:sldId id="594" r:id="rId167"/>
    <p:sldId id="572" r:id="rId168"/>
    <p:sldId id="595" r:id="rId169"/>
    <p:sldId id="573" r:id="rId170"/>
    <p:sldId id="596" r:id="rId171"/>
    <p:sldId id="574" r:id="rId172"/>
    <p:sldId id="597" r:id="rId173"/>
    <p:sldId id="575" r:id="rId174"/>
    <p:sldId id="598" r:id="rId175"/>
    <p:sldId id="576" r:id="rId176"/>
    <p:sldId id="599" r:id="rId177"/>
    <p:sldId id="577" r:id="rId178"/>
    <p:sldId id="600" r:id="rId179"/>
    <p:sldId id="317" r:id="rId180"/>
    <p:sldId id="472" r:id="rId181"/>
    <p:sldId id="318" r:id="rId182"/>
    <p:sldId id="473" r:id="rId183"/>
    <p:sldId id="319" r:id="rId184"/>
    <p:sldId id="474" r:id="rId185"/>
    <p:sldId id="320" r:id="rId186"/>
    <p:sldId id="475" r:id="rId187"/>
    <p:sldId id="321" r:id="rId188"/>
    <p:sldId id="476" r:id="rId189"/>
    <p:sldId id="322" r:id="rId190"/>
    <p:sldId id="477" r:id="rId191"/>
    <p:sldId id="493" r:id="rId192"/>
    <p:sldId id="496" r:id="rId193"/>
    <p:sldId id="494" r:id="rId194"/>
    <p:sldId id="497" r:id="rId195"/>
    <p:sldId id="495" r:id="rId196"/>
    <p:sldId id="498" r:id="rId197"/>
    <p:sldId id="323" r:id="rId198"/>
    <p:sldId id="499" r:id="rId199"/>
    <p:sldId id="500" r:id="rId200"/>
    <p:sldId id="501" r:id="rId201"/>
    <p:sldId id="502" r:id="rId202"/>
    <p:sldId id="509" r:id="rId203"/>
    <p:sldId id="503" r:id="rId204"/>
    <p:sldId id="510" r:id="rId205"/>
    <p:sldId id="504" r:id="rId206"/>
    <p:sldId id="511" r:id="rId207"/>
    <p:sldId id="505" r:id="rId208"/>
    <p:sldId id="512" r:id="rId209"/>
    <p:sldId id="506" r:id="rId210"/>
    <p:sldId id="513" r:id="rId211"/>
    <p:sldId id="507" r:id="rId212"/>
    <p:sldId id="514" r:id="rId213"/>
    <p:sldId id="508" r:id="rId214"/>
    <p:sldId id="515" r:id="rId215"/>
    <p:sldId id="516" r:id="rId216"/>
    <p:sldId id="521" r:id="rId217"/>
    <p:sldId id="519" r:id="rId218"/>
    <p:sldId id="520" r:id="rId219"/>
    <p:sldId id="478" r:id="rId220"/>
    <p:sldId id="325" r:id="rId221"/>
    <p:sldId id="522" r:id="rId222"/>
    <p:sldId id="414" r:id="rId223"/>
    <p:sldId id="523" r:id="rId224"/>
    <p:sldId id="524" r:id="rId225"/>
    <p:sldId id="415" r:id="rId226"/>
    <p:sldId id="525" r:id="rId227"/>
    <p:sldId id="526" r:id="rId228"/>
    <p:sldId id="416" r:id="rId229"/>
    <p:sldId id="527" r:id="rId230"/>
    <p:sldId id="528" r:id="rId231"/>
    <p:sldId id="417" r:id="rId232"/>
    <p:sldId id="529" r:id="rId233"/>
    <p:sldId id="530" r:id="rId234"/>
    <p:sldId id="418" r:id="rId235"/>
    <p:sldId id="326" r:id="rId236"/>
    <p:sldId id="625" r:id="rId237"/>
    <p:sldId id="419" r:id="rId238"/>
    <p:sldId id="327" r:id="rId239"/>
    <p:sldId id="420" r:id="rId240"/>
    <p:sldId id="328" r:id="rId241"/>
    <p:sldId id="421" r:id="rId242"/>
    <p:sldId id="329" r:id="rId243"/>
    <p:sldId id="422" r:id="rId244"/>
    <p:sldId id="448" r:id="rId245"/>
    <p:sldId id="330" r:id="rId246"/>
    <p:sldId id="450" r:id="rId247"/>
    <p:sldId id="331" r:id="rId248"/>
    <p:sldId id="449" r:id="rId249"/>
    <p:sldId id="332" r:id="rId250"/>
    <p:sldId id="451" r:id="rId251"/>
    <p:sldId id="333" r:id="rId252"/>
    <p:sldId id="423" r:id="rId253"/>
    <p:sldId id="334" r:id="rId254"/>
    <p:sldId id="424" r:id="rId255"/>
    <p:sldId id="324" r:id="rId256"/>
    <p:sldId id="531" r:id="rId257"/>
    <p:sldId id="532" r:id="rId258"/>
    <p:sldId id="533" r:id="rId259"/>
    <p:sldId id="534" r:id="rId260"/>
    <p:sldId id="540" r:id="rId261"/>
    <p:sldId id="535" r:id="rId262"/>
    <p:sldId id="541" r:id="rId263"/>
    <p:sldId id="536" r:id="rId264"/>
    <p:sldId id="542" r:id="rId265"/>
    <p:sldId id="537" r:id="rId266"/>
    <p:sldId id="538" r:id="rId267"/>
    <p:sldId id="539" r:id="rId268"/>
    <p:sldId id="543" r:id="rId269"/>
    <p:sldId id="425" r:id="rId270"/>
    <p:sldId id="335" r:id="rId271"/>
    <p:sldId id="452" r:id="rId272"/>
    <p:sldId id="544" r:id="rId273"/>
    <p:sldId id="626" r:id="rId274"/>
    <p:sldId id="545" r:id="rId275"/>
    <p:sldId id="627" r:id="rId276"/>
    <p:sldId id="336" r:id="rId277"/>
    <p:sldId id="453" r:id="rId278"/>
    <p:sldId id="628" r:id="rId279"/>
    <p:sldId id="482" r:id="rId280"/>
    <p:sldId id="337" r:id="rId281"/>
    <p:sldId id="629" r:id="rId282"/>
    <p:sldId id="454" r:id="rId283"/>
    <p:sldId id="483" r:id="rId284"/>
    <p:sldId id="484" r:id="rId285"/>
    <p:sldId id="630" r:id="rId286"/>
    <p:sldId id="338" r:id="rId287"/>
    <p:sldId id="455" r:id="rId288"/>
    <p:sldId id="485" r:id="rId289"/>
    <p:sldId id="631" r:id="rId290"/>
    <p:sldId id="486" r:id="rId291"/>
    <p:sldId id="632" r:id="rId292"/>
    <p:sldId id="339" r:id="rId293"/>
    <p:sldId id="456" r:id="rId294"/>
    <p:sldId id="487" r:id="rId295"/>
    <p:sldId id="633" r:id="rId296"/>
    <p:sldId id="488" r:id="rId297"/>
    <p:sldId id="634" r:id="rId298"/>
    <p:sldId id="340" r:id="rId299"/>
    <p:sldId id="457" r:id="rId300"/>
    <p:sldId id="489" r:id="rId301"/>
    <p:sldId id="490" r:id="rId302"/>
    <p:sldId id="635" r:id="rId303"/>
    <p:sldId id="636" r:id="rId304"/>
    <p:sldId id="341" r:id="rId305"/>
    <p:sldId id="428" r:id="rId306"/>
    <p:sldId id="342" r:id="rId307"/>
    <p:sldId id="427" r:id="rId308"/>
    <p:sldId id="343" r:id="rId309"/>
    <p:sldId id="435" r:id="rId310"/>
    <p:sldId id="344" r:id="rId311"/>
    <p:sldId id="434" r:id="rId312"/>
    <p:sldId id="345" r:id="rId313"/>
    <p:sldId id="433" r:id="rId314"/>
    <p:sldId id="346" r:id="rId315"/>
    <p:sldId id="432" r:id="rId316"/>
    <p:sldId id="347" r:id="rId317"/>
    <p:sldId id="431" r:id="rId318"/>
    <p:sldId id="348" r:id="rId319"/>
    <p:sldId id="458" r:id="rId320"/>
    <p:sldId id="349" r:id="rId321"/>
    <p:sldId id="459" r:id="rId322"/>
    <p:sldId id="350" r:id="rId323"/>
    <p:sldId id="430" r:id="rId324"/>
    <p:sldId id="351" r:id="rId325"/>
    <p:sldId id="546" r:id="rId326"/>
    <p:sldId id="352" r:id="rId327"/>
    <p:sldId id="460" r:id="rId328"/>
    <p:sldId id="353" r:id="rId329"/>
    <p:sldId id="462" r:id="rId330"/>
    <p:sldId id="354" r:id="rId331"/>
    <p:sldId id="463" r:id="rId332"/>
    <p:sldId id="355" r:id="rId333"/>
    <p:sldId id="464" r:id="rId334"/>
    <p:sldId id="356" r:id="rId335"/>
    <p:sldId id="465" r:id="rId336"/>
    <p:sldId id="357" r:id="rId337"/>
    <p:sldId id="426" r:id="rId338"/>
    <p:sldId id="358" r:id="rId339"/>
    <p:sldId id="466" r:id="rId340"/>
    <p:sldId id="359" r:id="rId341"/>
    <p:sldId id="467" r:id="rId342"/>
    <p:sldId id="360" r:id="rId343"/>
    <p:sldId id="468" r:id="rId344"/>
    <p:sldId id="361" r:id="rId345"/>
    <p:sldId id="469" r:id="rId346"/>
    <p:sldId id="362" r:id="rId347"/>
    <p:sldId id="470" r:id="rId348"/>
    <p:sldId id="444" r:id="rId349"/>
    <p:sldId id="446" r:id="rId350"/>
    <p:sldId id="606" r:id="rId351"/>
    <p:sldId id="609" r:id="rId352"/>
    <p:sldId id="610" r:id="rId353"/>
    <p:sldId id="611" r:id="rId354"/>
    <p:sldId id="612" r:id="rId355"/>
    <p:sldId id="613" r:id="rId356"/>
    <p:sldId id="614" r:id="rId357"/>
    <p:sldId id="615" r:id="rId358"/>
    <p:sldId id="616" r:id="rId359"/>
    <p:sldId id="617" r:id="rId360"/>
    <p:sldId id="618" r:id="rId361"/>
    <p:sldId id="619" r:id="rId362"/>
    <p:sldId id="620" r:id="rId363"/>
    <p:sldId id="621" r:id="rId364"/>
    <p:sldId id="622" r:id="rId36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CEFB"/>
    <a:srgbClr val="FFCCCC"/>
    <a:srgbClr val="FF9999"/>
    <a:srgbClr val="99FF66"/>
    <a:srgbClr val="FD91A8"/>
    <a:srgbClr val="FFBDD1"/>
    <a:srgbClr val="FF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0" autoAdjust="0"/>
  </p:normalViewPr>
  <p:slideViewPr>
    <p:cSldViewPr>
      <p:cViewPr varScale="1">
        <p:scale>
          <a:sx n="81" d="100"/>
          <a:sy n="81" d="100"/>
        </p:scale>
        <p:origin x="1493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70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324" Type="http://schemas.openxmlformats.org/officeDocument/2006/relationships/slide" Target="slides/slide323.xml"/><Relationship Id="rId366" Type="http://schemas.openxmlformats.org/officeDocument/2006/relationships/presProps" Target="presProps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268" Type="http://schemas.openxmlformats.org/officeDocument/2006/relationships/slide" Target="slides/slide267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335" Type="http://schemas.openxmlformats.org/officeDocument/2006/relationships/slide" Target="slides/slide334.xml"/><Relationship Id="rId5" Type="http://schemas.openxmlformats.org/officeDocument/2006/relationships/slide" Target="slides/slide4.xml"/><Relationship Id="rId181" Type="http://schemas.openxmlformats.org/officeDocument/2006/relationships/slide" Target="slides/slide180.xml"/><Relationship Id="rId237" Type="http://schemas.openxmlformats.org/officeDocument/2006/relationships/slide" Target="slides/slide236.xml"/><Relationship Id="rId279" Type="http://schemas.openxmlformats.org/officeDocument/2006/relationships/slide" Target="slides/slide278.xml"/><Relationship Id="rId43" Type="http://schemas.openxmlformats.org/officeDocument/2006/relationships/slide" Target="slides/slide42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46" Type="http://schemas.openxmlformats.org/officeDocument/2006/relationships/slide" Target="slides/slide345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48" Type="http://schemas.openxmlformats.org/officeDocument/2006/relationships/slide" Target="slides/slide247.xml"/><Relationship Id="rId12" Type="http://schemas.openxmlformats.org/officeDocument/2006/relationships/slide" Target="slides/slide11.xml"/><Relationship Id="rId108" Type="http://schemas.openxmlformats.org/officeDocument/2006/relationships/slide" Target="slides/slide107.xml"/><Relationship Id="rId315" Type="http://schemas.openxmlformats.org/officeDocument/2006/relationships/slide" Target="slides/slide314.xml"/><Relationship Id="rId357" Type="http://schemas.openxmlformats.org/officeDocument/2006/relationships/slide" Target="slides/slide356.xml"/><Relationship Id="rId54" Type="http://schemas.openxmlformats.org/officeDocument/2006/relationships/slide" Target="slides/slide53.xml"/><Relationship Id="rId96" Type="http://schemas.openxmlformats.org/officeDocument/2006/relationships/slide" Target="slides/slide95.xml"/><Relationship Id="rId161" Type="http://schemas.openxmlformats.org/officeDocument/2006/relationships/slide" Target="slides/slide160.xml"/><Relationship Id="rId217" Type="http://schemas.openxmlformats.org/officeDocument/2006/relationships/slide" Target="slides/slide216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326" Type="http://schemas.openxmlformats.org/officeDocument/2006/relationships/slide" Target="slides/slide325.xml"/><Relationship Id="rId65" Type="http://schemas.openxmlformats.org/officeDocument/2006/relationships/slide" Target="slides/slide64.xml"/><Relationship Id="rId130" Type="http://schemas.openxmlformats.org/officeDocument/2006/relationships/slide" Target="slides/slide129.xml"/><Relationship Id="rId368" Type="http://schemas.openxmlformats.org/officeDocument/2006/relationships/theme" Target="theme/theme1.xml"/><Relationship Id="rId172" Type="http://schemas.openxmlformats.org/officeDocument/2006/relationships/slide" Target="slides/slide171.xml"/><Relationship Id="rId228" Type="http://schemas.openxmlformats.org/officeDocument/2006/relationships/slide" Target="slides/slide227.xml"/><Relationship Id="rId281" Type="http://schemas.openxmlformats.org/officeDocument/2006/relationships/slide" Target="slides/slide280.xml"/><Relationship Id="rId337" Type="http://schemas.openxmlformats.org/officeDocument/2006/relationships/slide" Target="slides/slide336.xml"/><Relationship Id="rId34" Type="http://schemas.openxmlformats.org/officeDocument/2006/relationships/slide" Target="slides/slide33.xml"/><Relationship Id="rId76" Type="http://schemas.openxmlformats.org/officeDocument/2006/relationships/slide" Target="slides/slide75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83" Type="http://schemas.openxmlformats.org/officeDocument/2006/relationships/slide" Target="slides/slide182.xml"/><Relationship Id="rId239" Type="http://schemas.openxmlformats.org/officeDocument/2006/relationships/slide" Target="slides/slide238.xml"/><Relationship Id="rId250" Type="http://schemas.openxmlformats.org/officeDocument/2006/relationships/slide" Target="slides/slide249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45" Type="http://schemas.openxmlformats.org/officeDocument/2006/relationships/slide" Target="slides/slide44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348" Type="http://schemas.openxmlformats.org/officeDocument/2006/relationships/slide" Target="slides/slide347.xml"/><Relationship Id="rId152" Type="http://schemas.openxmlformats.org/officeDocument/2006/relationships/slide" Target="slides/slide151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56" Type="http://schemas.openxmlformats.org/officeDocument/2006/relationships/slide" Target="slides/slide55.xml"/><Relationship Id="rId317" Type="http://schemas.openxmlformats.org/officeDocument/2006/relationships/slide" Target="slides/slide316.xml"/><Relationship Id="rId359" Type="http://schemas.openxmlformats.org/officeDocument/2006/relationships/slide" Target="slides/slide358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63" Type="http://schemas.openxmlformats.org/officeDocument/2006/relationships/slide" Target="slides/slide162.xml"/><Relationship Id="rId219" Type="http://schemas.openxmlformats.org/officeDocument/2006/relationships/slide" Target="slides/slide218.xml"/><Relationship Id="rId230" Type="http://schemas.openxmlformats.org/officeDocument/2006/relationships/slide" Target="slides/slide229.xml"/><Relationship Id="rId25" Type="http://schemas.openxmlformats.org/officeDocument/2006/relationships/slide" Target="slides/slide24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328" Type="http://schemas.openxmlformats.org/officeDocument/2006/relationships/slide" Target="slides/slide327.xml"/><Relationship Id="rId132" Type="http://schemas.openxmlformats.org/officeDocument/2006/relationships/slide" Target="slides/slide131.xml"/><Relationship Id="rId174" Type="http://schemas.openxmlformats.org/officeDocument/2006/relationships/slide" Target="slides/slide173.xml"/><Relationship Id="rId241" Type="http://schemas.openxmlformats.org/officeDocument/2006/relationships/slide" Target="slides/slide24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318" Type="http://schemas.openxmlformats.org/officeDocument/2006/relationships/slide" Target="slides/slide317.xml"/><Relationship Id="rId339" Type="http://schemas.openxmlformats.org/officeDocument/2006/relationships/slide" Target="slides/slide338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350" Type="http://schemas.openxmlformats.org/officeDocument/2006/relationships/slide" Target="slides/slide349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329" Type="http://schemas.openxmlformats.org/officeDocument/2006/relationships/slide" Target="slides/slide328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361" Type="http://schemas.openxmlformats.org/officeDocument/2006/relationships/slide" Target="slides/slide360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19" Type="http://schemas.openxmlformats.org/officeDocument/2006/relationships/slide" Target="slides/slide318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330" Type="http://schemas.openxmlformats.org/officeDocument/2006/relationships/slide" Target="slides/slide329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351" Type="http://schemas.openxmlformats.org/officeDocument/2006/relationships/slide" Target="slides/slide350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320" Type="http://schemas.openxmlformats.org/officeDocument/2006/relationships/slide" Target="slides/slide319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341" Type="http://schemas.openxmlformats.org/officeDocument/2006/relationships/slide" Target="slides/slide340.xml"/><Relationship Id="rId362" Type="http://schemas.openxmlformats.org/officeDocument/2006/relationships/slide" Target="slides/slide361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slide" Target="slides/slide309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331" Type="http://schemas.openxmlformats.org/officeDocument/2006/relationships/slide" Target="slides/slide330.xml"/><Relationship Id="rId352" Type="http://schemas.openxmlformats.org/officeDocument/2006/relationships/slide" Target="slides/slide351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42" Type="http://schemas.openxmlformats.org/officeDocument/2006/relationships/slide" Target="slides/slide341.xml"/><Relationship Id="rId363" Type="http://schemas.openxmlformats.org/officeDocument/2006/relationships/slide" Target="slides/slide362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32" Type="http://schemas.openxmlformats.org/officeDocument/2006/relationships/slide" Target="slides/slide331.xml"/><Relationship Id="rId353" Type="http://schemas.openxmlformats.org/officeDocument/2006/relationships/slide" Target="slides/slide352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22" Type="http://schemas.openxmlformats.org/officeDocument/2006/relationships/slide" Target="slides/slide321.xml"/><Relationship Id="rId343" Type="http://schemas.openxmlformats.org/officeDocument/2006/relationships/slide" Target="slides/slide342.xml"/><Relationship Id="rId364" Type="http://schemas.openxmlformats.org/officeDocument/2006/relationships/slide" Target="slides/slide363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slide" Target="slides/slide311.xml"/><Relationship Id="rId333" Type="http://schemas.openxmlformats.org/officeDocument/2006/relationships/slide" Target="slides/slide332.xml"/><Relationship Id="rId354" Type="http://schemas.openxmlformats.org/officeDocument/2006/relationships/slide" Target="slides/slide353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323" Type="http://schemas.openxmlformats.org/officeDocument/2006/relationships/slide" Target="slides/slide322.xml"/><Relationship Id="rId344" Type="http://schemas.openxmlformats.org/officeDocument/2006/relationships/slide" Target="slides/slide343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365" Type="http://schemas.openxmlformats.org/officeDocument/2006/relationships/slide" Target="slides/slide364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313" Type="http://schemas.openxmlformats.org/officeDocument/2006/relationships/slide" Target="slides/slide31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334" Type="http://schemas.openxmlformats.org/officeDocument/2006/relationships/slide" Target="slides/slide333.xml"/><Relationship Id="rId355" Type="http://schemas.openxmlformats.org/officeDocument/2006/relationships/slide" Target="slides/slide354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303" Type="http://schemas.openxmlformats.org/officeDocument/2006/relationships/slide" Target="slides/slide302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345" Type="http://schemas.openxmlformats.org/officeDocument/2006/relationships/slide" Target="slides/slide344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356" Type="http://schemas.openxmlformats.org/officeDocument/2006/relationships/slide" Target="slides/slide355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Relationship Id="rId258" Type="http://schemas.openxmlformats.org/officeDocument/2006/relationships/slide" Target="slides/slide257.xml"/><Relationship Id="rId22" Type="http://schemas.openxmlformats.org/officeDocument/2006/relationships/slide" Target="slides/slide21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325" Type="http://schemas.openxmlformats.org/officeDocument/2006/relationships/slide" Target="slides/slide324.xml"/><Relationship Id="rId367" Type="http://schemas.openxmlformats.org/officeDocument/2006/relationships/viewProps" Target="viewProps.xml"/><Relationship Id="rId171" Type="http://schemas.openxmlformats.org/officeDocument/2006/relationships/slide" Target="slides/slide170.xml"/><Relationship Id="rId227" Type="http://schemas.openxmlformats.org/officeDocument/2006/relationships/slide" Target="slides/slide226.xml"/><Relationship Id="rId269" Type="http://schemas.openxmlformats.org/officeDocument/2006/relationships/slide" Target="slides/slide268.xml"/><Relationship Id="rId33" Type="http://schemas.openxmlformats.org/officeDocument/2006/relationships/slide" Target="slides/slide32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36" Type="http://schemas.openxmlformats.org/officeDocument/2006/relationships/slide" Target="slides/slide335.xml"/><Relationship Id="rId75" Type="http://schemas.openxmlformats.org/officeDocument/2006/relationships/slide" Target="slides/slide74.xml"/><Relationship Id="rId140" Type="http://schemas.openxmlformats.org/officeDocument/2006/relationships/slide" Target="slides/slide139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47" Type="http://schemas.openxmlformats.org/officeDocument/2006/relationships/slide" Target="slides/slide346.xml"/><Relationship Id="rId44" Type="http://schemas.openxmlformats.org/officeDocument/2006/relationships/slide" Target="slides/slide43.xml"/><Relationship Id="rId86" Type="http://schemas.openxmlformats.org/officeDocument/2006/relationships/slide" Target="slides/slide85.xml"/><Relationship Id="rId151" Type="http://schemas.openxmlformats.org/officeDocument/2006/relationships/slide" Target="slides/slide150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316" Type="http://schemas.openxmlformats.org/officeDocument/2006/relationships/slide" Target="slides/slide315.xml"/><Relationship Id="rId55" Type="http://schemas.openxmlformats.org/officeDocument/2006/relationships/slide" Target="slides/slide54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358" Type="http://schemas.openxmlformats.org/officeDocument/2006/relationships/slide" Target="slides/slide357.xml"/><Relationship Id="rId162" Type="http://schemas.openxmlformats.org/officeDocument/2006/relationships/slide" Target="slides/slide161.xml"/><Relationship Id="rId218" Type="http://schemas.openxmlformats.org/officeDocument/2006/relationships/slide" Target="slides/slide217.xml"/><Relationship Id="rId271" Type="http://schemas.openxmlformats.org/officeDocument/2006/relationships/slide" Target="slides/slide270.xml"/><Relationship Id="rId24" Type="http://schemas.openxmlformats.org/officeDocument/2006/relationships/slide" Target="slides/slide23.xml"/><Relationship Id="rId66" Type="http://schemas.openxmlformats.org/officeDocument/2006/relationships/slide" Target="slides/slide65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369" Type="http://schemas.openxmlformats.org/officeDocument/2006/relationships/tableStyles" Target="tableStyles.xml"/><Relationship Id="rId173" Type="http://schemas.openxmlformats.org/officeDocument/2006/relationships/slide" Target="slides/slide172.xml"/><Relationship Id="rId229" Type="http://schemas.openxmlformats.org/officeDocument/2006/relationships/slide" Target="slides/slide228.xml"/><Relationship Id="rId240" Type="http://schemas.openxmlformats.org/officeDocument/2006/relationships/slide" Target="slides/slide239.xml"/><Relationship Id="rId35" Type="http://schemas.openxmlformats.org/officeDocument/2006/relationships/slide" Target="slides/slide34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38" Type="http://schemas.openxmlformats.org/officeDocument/2006/relationships/slide" Target="slides/slide337.xml"/><Relationship Id="rId8" Type="http://schemas.openxmlformats.org/officeDocument/2006/relationships/slide" Target="slides/slide7.xml"/><Relationship Id="rId142" Type="http://schemas.openxmlformats.org/officeDocument/2006/relationships/slide" Target="slides/slide141.xml"/><Relationship Id="rId184" Type="http://schemas.openxmlformats.org/officeDocument/2006/relationships/slide" Target="slides/slide183.xml"/><Relationship Id="rId251" Type="http://schemas.openxmlformats.org/officeDocument/2006/relationships/slide" Target="slides/slide250.xml"/><Relationship Id="rId46" Type="http://schemas.openxmlformats.org/officeDocument/2006/relationships/slide" Target="slides/slide45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49" Type="http://schemas.openxmlformats.org/officeDocument/2006/relationships/slide" Target="slides/slide348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3" Type="http://schemas.openxmlformats.org/officeDocument/2006/relationships/slide" Target="slides/slide152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360" Type="http://schemas.openxmlformats.org/officeDocument/2006/relationships/slide" Target="slides/slide359.xml"/><Relationship Id="rId220" Type="http://schemas.openxmlformats.org/officeDocument/2006/relationships/slide" Target="slides/slide21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A77C6-C2BC-492C-AE47-AEEFA7D612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8BBDFC-75A4-42DA-92D5-A60B02E2B9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63E716F-556A-4EBB-86CC-8550AE806D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92BDBAF-418B-41C7-A9E4-A1DAFCF921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8056D04-31C4-4652-A7ED-7E3EF4F9CE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0ADB17-4C0F-4BA8-9BD4-281ED72698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2632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57580-8003-40ED-BDFA-B3A908E00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59AD88-72BA-4C46-A8F6-EF354441B1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C906F32-9D9E-4178-9138-1D32B20FB0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8E0D159-846D-437F-A8C8-19BD60A9A1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4FD84B3-3F94-457C-AC29-4C473199244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024DD5-D288-401B-8171-9CB28B3FD8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8827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62F51-1B05-405B-916F-D58EE4C0F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7FBD9C-EBCF-473A-89BC-B84024439B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701702A-D7A0-4E4A-951D-AE0DD8A4A8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89DE675-5AEA-4090-86AD-67875BDC49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40607F3-C538-4CB2-B320-F12506D78A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2BD5E4-6F88-4264-A811-72D2BEFAA8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2396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3DACD-52A5-4915-BB78-AD77FC47B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72368-30BE-44CB-955C-6878A67A6E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6F858C-1B74-4421-8051-170B3692A0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2EBD7B-1373-4417-B2BA-E6BB9F5559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447823-33C3-4217-87AD-78F32A614A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A0DEF3-945B-4E9F-B898-749E8FCC7C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97CA09-CFFB-4B68-88F8-0C1068ABC5E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5994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3D9F7-22CD-4B3A-ACAC-BC9E87BB2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EBB0C9-45D1-4546-911B-26D307ACA4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426263-7301-4031-BF81-7B5BF26C1D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E0CE0A-D80D-44F9-A937-0273D7B3E5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7A39B6-3ED9-4B34-B0E9-835DD31B6B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70FB31E-6A93-4CD3-9D44-D29F69CFD8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0BC8E41-5CF1-4A3D-8A47-01E4DFE212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7B64C13-41EC-4271-B558-0091CE03D3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9A94E7-9A3E-4FA3-997F-A58BAC964D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6660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0D27E-6B5C-4369-8737-2FBAE4997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61F989B-3A1A-43DD-997F-C375E153F3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B0B8976-8FB1-4CEC-8B38-9290671E08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320B1AF-7A26-416F-B53F-9A6547421A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A4C3D5-341D-44AC-A756-B2D38F7C1E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9104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4B828ED-1E45-426E-A119-18D1F8114A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E2FF90A-5384-47D2-B2E2-80C4E58440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F7DA484-C605-481D-B0FA-BE0347EA52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025B37-4D08-4728-BD6D-719A4C563B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2193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57A2D-8C79-42CB-8969-5B3963597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3F7C3-6C54-403A-BEB3-01E5873BA4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18D889-4810-48E2-9951-FE354C4A33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5A92BE-CCCA-4E0B-BEA6-23FFCCFE45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F03418A-CD29-4A27-871B-18F49288D6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BE322B-3BA1-4F3A-AE51-9B15D0A7EE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06DAF4-5514-42C2-ABF2-9540148E2C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494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2A6CE-3592-48BF-9570-3C9F5E470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205F05-63D7-499B-994A-6A8E050D07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2E9E4B-2421-44EE-851D-A102B28A59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275675-44FF-4612-B36E-D62900C7BE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2D40E2-7A29-4680-B438-3C3CEE9850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706746-B74A-42EF-9764-3A6E5B26CB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695A18-4A84-4E54-9FDD-6B7952E3DF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4434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65687-E4D7-41AC-91AE-62BADE2A8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68B829-03BE-4BB3-A3A8-48BF3F62BD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B8536D6-ED21-477B-A2D9-99EC13094B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D71A955-836E-4F16-932B-F574F1C2AD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3867F68-ABF6-489B-AAA7-516445562C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87D08D-767A-450F-9226-3671E0E49A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1924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15DCC71-5F4B-4C40-99E5-9266917874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203E29-EF61-48B1-A253-128631AB83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51AB815-0DAE-43BA-AA20-DB65F3A2679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17C40A2-525B-4F2D-9343-3D36BA305AC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61EC156-57DA-4C9B-B446-33E8B04E20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084746-3A97-4A43-A2C9-7F97DF6762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4369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244D9-21E9-428B-93A5-05132432F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E0B7FD-19F4-482D-886E-FAE95605259A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D395CB-96D7-42EE-96BF-6E3FA82F6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48AA1E-6A3E-47E5-A78F-9F6AD4D5EE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D56BFF-0204-46DB-804D-AFE8B7CA1A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AC8AFBB-C4FD-42E0-A5AD-9B74B35A2A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20A2CD-CA16-41FB-B7C8-EA6F02593E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5864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EEFFAA2-E922-4023-A070-3CF8C68C21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9733978-5BDF-4962-84D0-46D4BB9403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B1E74D1-4264-4B13-A8B1-1C1A43D0F17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89CB8EF-E5DE-414F-939F-E7836C83701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ED0482F-CCDB-4B6E-A632-5650922310F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/>
            </a:lvl1pPr>
          </a:lstStyle>
          <a:p>
            <a:fld id="{81DFFCED-7262-4916-88D5-BBC8118275E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://odonatacentral.bfl.utexas.edu/utilities/larvae/images/argia%20translata/argia%20translata%20030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hyperlink" Target="http://casswww.ucsd.edu/personal/ron/CVNC/bug_pics/crane_fly.jpg" TargetMode="Externa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hyperlink" Target="http://insects.tamu.edu/images/insects/common/images/cd-43-c-txt/cimg224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wmf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hyperlink" Target="http://en.wikipedia.org/wiki/Image:Dragonfly_eye_3811.jpg" TargetMode="Externa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5.wmf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jpeg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hyperlink" Target="http://www.ars.usda.gov/is/graphics/photos/apr99/k7033-14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2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hyperlink" Target="http://en.wikipedia.org/wiki/Image:Egypt.KV6.04.jpg" TargetMode="External"/><Relationship Id="rId1" Type="http://schemas.openxmlformats.org/officeDocument/2006/relationships/slideLayout" Target="../slideLayouts/slideLayout2.xml"/></Relationships>
</file>

<file path=ppt/slides/_rels/slide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2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hyperlink" Target="http://en.wikipedia.org/wiki/Image:Pthius_pubis_-_crab_louse.jpg" TargetMode="External"/><Relationship Id="rId1" Type="http://schemas.openxmlformats.org/officeDocument/2006/relationships/slideLayout" Target="../slideLayouts/slideLayout2.xml"/></Relationships>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2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2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2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3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3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3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3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3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3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3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3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3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3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/Relationships>
</file>

<file path=ppt/slides/_rels/slide3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/Relationships>
</file>

<file path=ppt/slides/_rels/slide3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/Relationships>
</file>

<file path=ppt/slides/_rels/slide3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AFB83881-C5F2-4AD0-86FE-265FC7158D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b="1"/>
              <a:t>Orders of Class Insecta/Hexapoda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F34CDE98-C6EF-4C2D-A4DC-5BD5D28685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305800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 b="1"/>
              <a:t>Order Thysanura – Silverfish, Bristletails, and Firebrats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 b="1"/>
              <a:t>Order Orthoptera – Grasshoppers &amp; Crickets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 b="1"/>
              <a:t>Order Blattoidea/Dictyoptera– Cockroaches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 b="1"/>
              <a:t>Order Dermaptera - Earwigs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 b="1"/>
              <a:t>Order Isoptera – Termites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 b="1"/>
              <a:t>Order Hemiptera – True bugs, bed bugs, boxelder bugs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 b="1"/>
              <a:t>Order Siphonaptera – Fleas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 b="1"/>
              <a:t>Order Diptera – Flies &amp; mosquitoes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 b="1"/>
              <a:t>Order Coleoptera – Beetles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 b="1"/>
              <a:t>Order Hymenoptera – Bees, wasps, hornets, yellow jackets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 b="1"/>
              <a:t>Order Lepidoptera – Moths &amp; butterflies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0D40404F-920E-45D9-9005-F102DE5A2BC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609600"/>
            <a:ext cx="7772400" cy="838200"/>
          </a:xfrm>
        </p:spPr>
        <p:txBody>
          <a:bodyPr anchor="ctr"/>
          <a:lstStyle/>
          <a:p>
            <a:pPr algn="l" eaLnBrk="1" hangingPunct="1"/>
            <a:r>
              <a:rPr lang="en-US" altLang="en-US" sz="3200" b="1"/>
              <a:t>1.  The Order of Cockroaches is: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C9DFA42D-986A-45BE-89F9-C663F1EDDCC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85800" y="2743200"/>
            <a:ext cx="7848600" cy="2895600"/>
          </a:xfrm>
        </p:spPr>
        <p:txBody>
          <a:bodyPr/>
          <a:lstStyle/>
          <a:p>
            <a:pPr marL="609600" indent="-609600" algn="l" eaLnBrk="1" hangingPunct="1">
              <a:buFontTx/>
              <a:buAutoNum type="alphaLcPeriod"/>
            </a:pPr>
            <a:r>
              <a:rPr lang="en-US" altLang="en-US" sz="3200" b="1"/>
              <a:t>Hemiptera</a:t>
            </a:r>
          </a:p>
          <a:p>
            <a:pPr marL="609600" indent="-609600" algn="l" eaLnBrk="1" hangingPunct="1">
              <a:buFontTx/>
              <a:buAutoNum type="alphaLcPeriod"/>
            </a:pPr>
            <a:r>
              <a:rPr lang="en-US" altLang="en-US" sz="3200" b="1"/>
              <a:t>Hymenoptera</a:t>
            </a:r>
          </a:p>
          <a:p>
            <a:pPr marL="609600" indent="-609600" algn="l" eaLnBrk="1" hangingPunct="1">
              <a:buFontTx/>
              <a:buAutoNum type="alphaLcPeriod"/>
            </a:pPr>
            <a:r>
              <a:rPr lang="en-US" altLang="en-US" sz="3200" b="1"/>
              <a:t>Isoptera</a:t>
            </a:r>
          </a:p>
          <a:p>
            <a:pPr marL="609600" indent="-609600" algn="l" eaLnBrk="1" hangingPunct="1">
              <a:buFontTx/>
              <a:buAutoNum type="alphaLcPeriod"/>
            </a:pPr>
            <a:r>
              <a:rPr lang="en-US" altLang="en-US" sz="3200" b="1"/>
              <a:t>Dictyoptera - Blattoidea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A913BA12-50B8-46CE-9B49-DE70550A8E9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381000"/>
            <a:ext cx="7772400" cy="1066800"/>
          </a:xfrm>
        </p:spPr>
        <p:txBody>
          <a:bodyPr anchor="ctr"/>
          <a:lstStyle/>
          <a:p>
            <a:pPr algn="l" eaLnBrk="1" hangingPunct="1"/>
            <a:r>
              <a:rPr lang="en-US" altLang="en-US" sz="3200" b="1"/>
              <a:t>1.  The Order of Cockroaches is: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9EFEE066-D448-457E-A0FE-AF4B82F0A49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81000" y="3505200"/>
            <a:ext cx="8458200" cy="2743200"/>
          </a:xfrm>
        </p:spPr>
        <p:txBody>
          <a:bodyPr/>
          <a:lstStyle/>
          <a:p>
            <a:pPr marL="609600" indent="-609600" algn="l" eaLnBrk="1" hangingPunct="1"/>
            <a:endParaRPr lang="en-US" altLang="en-US" sz="2800" b="1"/>
          </a:p>
          <a:p>
            <a:pPr marL="609600" indent="-609600" algn="l" eaLnBrk="1" hangingPunct="1"/>
            <a:endParaRPr lang="en-US" altLang="en-US" sz="2800" b="1"/>
          </a:p>
          <a:p>
            <a:pPr marL="609600" indent="-609600" algn="l" eaLnBrk="1" hangingPunct="1"/>
            <a:endParaRPr lang="en-US" altLang="en-US" sz="2800" b="1"/>
          </a:p>
          <a:p>
            <a:pPr marL="609600" indent="-609600" algn="l" eaLnBrk="1" hangingPunct="1"/>
            <a:endParaRPr lang="en-US" altLang="en-US" sz="2800" b="1"/>
          </a:p>
          <a:p>
            <a:pPr marL="609600" indent="-609600" algn="l" eaLnBrk="1" hangingPunct="1">
              <a:buFontTx/>
              <a:buAutoNum type="alphaLcPeriod" startAt="4"/>
            </a:pPr>
            <a:r>
              <a:rPr lang="en-US" altLang="en-US" sz="3600" b="1" u="sng">
                <a:solidFill>
                  <a:srgbClr val="FF0000"/>
                </a:solidFill>
              </a:rPr>
              <a:t>Dictyoptera</a:t>
            </a:r>
            <a:r>
              <a:rPr lang="en-US" altLang="en-US" sz="3600" b="1">
                <a:solidFill>
                  <a:srgbClr val="FF0000"/>
                </a:solidFill>
              </a:rPr>
              <a:t> - </a:t>
            </a:r>
            <a:r>
              <a:rPr lang="en-US" altLang="en-US" sz="3600" b="1" u="sng">
                <a:solidFill>
                  <a:srgbClr val="FF0000"/>
                </a:solidFill>
              </a:rPr>
              <a:t>Blattoidea</a:t>
            </a:r>
            <a:r>
              <a:rPr lang="en-US" altLang="en-US" sz="3600" b="1"/>
              <a:t> </a:t>
            </a:r>
          </a:p>
        </p:txBody>
      </p:sp>
      <p:pic>
        <p:nvPicPr>
          <p:cNvPr id="4100" name="Picture 6" descr="smoky">
            <a:extLst>
              <a:ext uri="{FF2B5EF4-FFF2-40B4-BE49-F238E27FC236}">
                <a16:creationId xmlns:a16="http://schemas.microsoft.com/office/drawing/2014/main" id="{342521C7-2F58-43C5-AE73-691FDDC9CA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600200"/>
            <a:ext cx="4800600" cy="3600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984E863C-0628-4CB2-9E33-429C36051F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2.  The Order of Bedbugs is: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906B4689-FD23-4F90-B603-82FC9521CD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Hemiptera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Hymenoptera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Lepidoptera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Coleoptera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9C476C98-F34E-4AC5-833D-BC567B4DB2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2.  The Order of Bedbugs is: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56500E72-3AF1-4742-BE63-6170F02ECA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667000"/>
            <a:ext cx="7772400" cy="3886200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altLang="en-US" sz="2800" b="1"/>
              <a:t>             </a:t>
            </a:r>
            <a:r>
              <a:rPr lang="en-US" altLang="en-US" b="1"/>
              <a:t>a.</a:t>
            </a:r>
            <a:r>
              <a:rPr lang="en-US" altLang="en-US" sz="2800" b="1"/>
              <a:t>  </a:t>
            </a:r>
            <a:r>
              <a:rPr lang="en-US" altLang="en-US" sz="4000" b="1" u="sng">
                <a:solidFill>
                  <a:srgbClr val="FF0000"/>
                </a:solidFill>
              </a:rPr>
              <a:t>Hemiptera</a:t>
            </a:r>
            <a:r>
              <a:rPr lang="en-US" altLang="en-US" sz="4000" b="1"/>
              <a:t> (True bugs)</a:t>
            </a: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2CA464BD-6659-470F-9E37-111B822EE1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524000"/>
            <a:ext cx="5715000" cy="39100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85D73B22-59ED-410B-A9E7-5FE2A91FD2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3"/>
            </a:pPr>
            <a:r>
              <a:rPr lang="en-US" altLang="en-US" sz="3200" b="1"/>
              <a:t>The Order of Fleas is: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3D5CF0FD-21B3-481B-A72E-37DFA6C6EC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Lepidoptera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Hymenoptera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Siphonaptera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Isoptera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A1CEAEF2-7F9E-432B-8195-77F572E9C2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990600"/>
          </a:xfrm>
        </p:spPr>
        <p:txBody>
          <a:bodyPr/>
          <a:lstStyle/>
          <a:p>
            <a:pPr marL="838200" indent="-838200" algn="l" eaLnBrk="1" hangingPunct="1">
              <a:buFontTx/>
              <a:buAutoNum type="arabicPeriod" startAt="3"/>
            </a:pPr>
            <a:r>
              <a:rPr lang="en-US" altLang="en-US" sz="3200" b="1"/>
              <a:t>The Order of Fleas is: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EC9A2C77-D3E3-4E2D-BBE7-5C274B84C9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0" y="2819400"/>
            <a:ext cx="6172200" cy="38100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c.  </a:t>
            </a:r>
            <a:r>
              <a:rPr lang="en-US" altLang="en-US" sz="3600" b="1" u="sng">
                <a:solidFill>
                  <a:srgbClr val="FF0000"/>
                </a:solidFill>
              </a:rPr>
              <a:t>Siphonaptera</a:t>
            </a:r>
          </a:p>
        </p:txBody>
      </p:sp>
      <p:pic>
        <p:nvPicPr>
          <p:cNvPr id="8196" name="Picture 6" descr="1120Adult20Flea20feeding">
            <a:extLst>
              <a:ext uri="{FF2B5EF4-FFF2-40B4-BE49-F238E27FC236}">
                <a16:creationId xmlns:a16="http://schemas.microsoft.com/office/drawing/2014/main" id="{EBAE21DB-7247-4553-8CF4-3C7A72DAEB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295400"/>
            <a:ext cx="3619500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Rectangle 7">
            <a:extLst>
              <a:ext uri="{FF2B5EF4-FFF2-40B4-BE49-F238E27FC236}">
                <a16:creationId xmlns:a16="http://schemas.microsoft.com/office/drawing/2014/main" id="{8168A16C-47F2-403B-8838-24CC576170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5562600"/>
            <a:ext cx="37338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pic>
        <p:nvPicPr>
          <p:cNvPr id="8198" name="Picture 9" descr="g717-6">
            <a:extLst>
              <a:ext uri="{FF2B5EF4-FFF2-40B4-BE49-F238E27FC236}">
                <a16:creationId xmlns:a16="http://schemas.microsoft.com/office/drawing/2014/main" id="{125B3848-EBBE-429B-A3CB-1AE23939C5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57400"/>
            <a:ext cx="4267200" cy="2632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9" name="Text Box 11">
            <a:extLst>
              <a:ext uri="{FF2B5EF4-FFF2-40B4-BE49-F238E27FC236}">
                <a16:creationId xmlns:a16="http://schemas.microsoft.com/office/drawing/2014/main" id="{B499CE6D-EF86-461C-8FF5-D53379C8C2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114800"/>
            <a:ext cx="1143000" cy="4667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/>
              <a:t> </a:t>
            </a:r>
            <a:r>
              <a:rPr lang="en-US" altLang="en-US" sz="1200"/>
              <a:t>Fleas feeding</a:t>
            </a:r>
          </a:p>
          <a:p>
            <a:pPr eaLnBrk="1" hangingPunct="1"/>
            <a:r>
              <a:rPr lang="en-US" altLang="en-US" sz="1200"/>
              <a:t>    on man</a:t>
            </a:r>
          </a:p>
        </p:txBody>
      </p:sp>
      <p:sp>
        <p:nvSpPr>
          <p:cNvPr id="8200" name="Rectangle 12">
            <a:extLst>
              <a:ext uri="{FF2B5EF4-FFF2-40B4-BE49-F238E27FC236}">
                <a16:creationId xmlns:a16="http://schemas.microsoft.com/office/drawing/2014/main" id="{2D6BF52A-BFAF-43C6-A3B0-5F787ADE07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4572000"/>
            <a:ext cx="43434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201" name="Line 13">
            <a:extLst>
              <a:ext uri="{FF2B5EF4-FFF2-40B4-BE49-F238E27FC236}">
                <a16:creationId xmlns:a16="http://schemas.microsoft.com/office/drawing/2014/main" id="{0242CCD7-001F-4A0A-B462-CE0FF93B5E8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09600" y="4572000"/>
            <a:ext cx="426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E0D640D-3EFE-45FF-9A5E-2CEDE13FEE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4.  The Order of Termites is: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D44BF4BE-7B0E-467E-827E-5477A81E0C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Orthoptera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Dictyoptera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Diptera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Isoptera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4AB7E9FB-C176-419A-911E-3C42998756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0668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4.  The Order of Termites is: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AF03283D-7C3A-46E1-9EBA-80E438AE7E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895600" y="2209800"/>
            <a:ext cx="5562600" cy="43434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d.  </a:t>
            </a:r>
            <a:r>
              <a:rPr lang="en-US" altLang="en-US" sz="4000" b="1" u="sng">
                <a:solidFill>
                  <a:srgbClr val="FF0000"/>
                </a:solidFill>
              </a:rPr>
              <a:t>Isoptera</a:t>
            </a:r>
          </a:p>
        </p:txBody>
      </p:sp>
      <p:pic>
        <p:nvPicPr>
          <p:cNvPr id="10244" name="Picture 4" descr="r">
            <a:extLst>
              <a:ext uri="{FF2B5EF4-FFF2-40B4-BE49-F238E27FC236}">
                <a16:creationId xmlns:a16="http://schemas.microsoft.com/office/drawing/2014/main" id="{F503B257-62E1-40F3-8C34-1B4C78C3A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17" r="12070" b="3679"/>
          <a:stretch>
            <a:fillRect/>
          </a:stretch>
        </p:blipFill>
        <p:spPr bwMode="auto">
          <a:xfrm>
            <a:off x="2057400" y="1600200"/>
            <a:ext cx="1600200" cy="3990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r">
            <a:extLst>
              <a:ext uri="{FF2B5EF4-FFF2-40B4-BE49-F238E27FC236}">
                <a16:creationId xmlns:a16="http://schemas.microsoft.com/office/drawing/2014/main" id="{CEBB01CB-6446-43C1-A960-870D27A03D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contrast="-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9" r="9048" b="1869"/>
          <a:stretch>
            <a:fillRect/>
          </a:stretch>
        </p:blipFill>
        <p:spPr bwMode="auto">
          <a:xfrm>
            <a:off x="5334000" y="1600200"/>
            <a:ext cx="1143000" cy="4000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7BE8410D-EF4D-4C9B-B440-1EF273703E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5.  The Order of Ants, Bees &amp; Wasps is: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CF182F36-6962-457A-9CFE-8AAD62B3B1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Lepidoptera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Hemiptera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Hymenoptera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Siphonaptera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96368C95-A46D-418B-94E7-86C7BE95BA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5.  The Order of Ants, Bees &amp; Wasps is: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766016B7-B8DF-47C5-AC19-2BBC38E810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2286000"/>
            <a:ext cx="6248400" cy="38100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c.  </a:t>
            </a:r>
            <a:r>
              <a:rPr lang="en-US" altLang="en-US" sz="4000" b="1" u="sng">
                <a:solidFill>
                  <a:srgbClr val="FF0000"/>
                </a:solidFill>
              </a:rPr>
              <a:t>Hymenoptera</a:t>
            </a:r>
          </a:p>
        </p:txBody>
      </p:sp>
      <p:pic>
        <p:nvPicPr>
          <p:cNvPr id="12292" name="Picture 4" descr="BEE - Honey">
            <a:extLst>
              <a:ext uri="{FF2B5EF4-FFF2-40B4-BE49-F238E27FC236}">
                <a16:creationId xmlns:a16="http://schemas.microsoft.com/office/drawing/2014/main" id="{357526ED-B556-4437-B26D-7431389AE1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0"/>
            <a:ext cx="3810000" cy="2332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BEE - Bumble-1">
            <a:extLst>
              <a:ext uri="{FF2B5EF4-FFF2-40B4-BE49-F238E27FC236}">
                <a16:creationId xmlns:a16="http://schemas.microsoft.com/office/drawing/2014/main" id="{8EF05F08-45DA-4567-9FC0-8580BB790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286000"/>
            <a:ext cx="3886200" cy="2359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4" name="Text Box 6">
            <a:extLst>
              <a:ext uri="{FF2B5EF4-FFF2-40B4-BE49-F238E27FC236}">
                <a16:creationId xmlns:a16="http://schemas.microsoft.com/office/drawing/2014/main" id="{F9F832B7-432A-4374-A1FE-214BAABB06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6210300"/>
            <a:ext cx="8153400" cy="3762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1800"/>
              <a:t>And don’t forget Horntails, non-reinfesting wood wasps that develop in wet wood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677EC855-CAEE-41AC-BD28-A7C237C3AB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6.  The Order of Flies and Mosquitoes is: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50308194-A53E-40EA-91FF-3E276919CF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Diptera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Lepidoptera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Hemiptera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Isoptera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A4EF3066-5F6A-4290-AE59-3DC1D69064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6.  The Order of Flies and Mosquitoes is: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C5836C02-C66B-454E-AEF0-F8A6BF5113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0" y="4572000"/>
            <a:ext cx="5410200" cy="15240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4000" b="1" u="sng">
                <a:solidFill>
                  <a:srgbClr val="FF0000"/>
                </a:solidFill>
              </a:rPr>
              <a:t>Diptera</a:t>
            </a:r>
          </a:p>
        </p:txBody>
      </p:sp>
      <p:pic>
        <p:nvPicPr>
          <p:cNvPr id="14340" name="Picture 4" descr="Fly - VWR - Green Bottle Fly">
            <a:extLst>
              <a:ext uri="{FF2B5EF4-FFF2-40B4-BE49-F238E27FC236}">
                <a16:creationId xmlns:a16="http://schemas.microsoft.com/office/drawing/2014/main" id="{675B5E52-547E-4DF2-8328-A40C88BC2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9" t="20230" r="17902" b="12962"/>
          <a:stretch>
            <a:fillRect/>
          </a:stretch>
        </p:blipFill>
        <p:spPr bwMode="auto">
          <a:xfrm>
            <a:off x="533400" y="2133600"/>
            <a:ext cx="3962400" cy="2422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 descr="mosquito">
            <a:extLst>
              <a:ext uri="{FF2B5EF4-FFF2-40B4-BE49-F238E27FC236}">
                <a16:creationId xmlns:a16="http://schemas.microsoft.com/office/drawing/2014/main" id="{DE279E53-A127-4CAC-8300-1A64D42B4F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133600"/>
            <a:ext cx="3429000" cy="2390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2" name="Text Box 6">
            <a:extLst>
              <a:ext uri="{FF2B5EF4-FFF2-40B4-BE49-F238E27FC236}">
                <a16:creationId xmlns:a16="http://schemas.microsoft.com/office/drawing/2014/main" id="{09383C5C-67C7-4A46-A60B-7A9D37E26D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5943600"/>
            <a:ext cx="7002463" cy="4667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It’s the only group of insects with one pair of wings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88946DC1-AAB9-496E-8F87-451A936D40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/>
            <a:r>
              <a:rPr lang="en-US" altLang="en-US" sz="3200" b="1"/>
              <a:t>7.  The Order of Butterflies and Moths is: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70885147-C1ED-4EB4-B534-060A4705C0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Diptera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Siphonaptera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Hymenoptera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Lepidoptera</a:t>
            </a:r>
          </a:p>
          <a:p>
            <a:pPr marL="609600" indent="-609600" eaLnBrk="1" hangingPunct="1">
              <a:buFontTx/>
              <a:buAutoNum type="alphaLcPeriod"/>
            </a:pPr>
            <a:endParaRPr lang="en-US" altLang="en-US" b="1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5EE1AD34-7899-4780-9A8F-D1352F96A6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/>
            <a:r>
              <a:rPr lang="en-US" altLang="en-US" sz="3200" b="1"/>
              <a:t>7.  The Order of Butterflies and Moths is: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E11AE3E-8075-4041-AA1C-283AC8D13D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4953000"/>
            <a:ext cx="6934200" cy="19050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d.  </a:t>
            </a:r>
            <a:r>
              <a:rPr lang="en-US" altLang="en-US" sz="4000" b="1" u="sng">
                <a:solidFill>
                  <a:srgbClr val="FF0000"/>
                </a:solidFill>
              </a:rPr>
              <a:t>Lepidoptera</a:t>
            </a:r>
            <a:r>
              <a:rPr lang="en-US" altLang="en-US" sz="4000" b="1"/>
              <a:t> </a:t>
            </a:r>
            <a:r>
              <a:rPr lang="en-US" altLang="en-US" sz="2400" b="1"/>
              <a:t>(scale-like wings)</a:t>
            </a:r>
          </a:p>
          <a:p>
            <a:pPr marL="609600" indent="-609600" eaLnBrk="1" hangingPunct="1"/>
            <a:endParaRPr lang="en-US" altLang="en-US" sz="2400" b="1"/>
          </a:p>
        </p:txBody>
      </p:sp>
      <p:pic>
        <p:nvPicPr>
          <p:cNvPr id="16388" name="Picture 4" descr="Tiger Swallowtail-7">
            <a:extLst>
              <a:ext uri="{FF2B5EF4-FFF2-40B4-BE49-F238E27FC236}">
                <a16:creationId xmlns:a16="http://schemas.microsoft.com/office/drawing/2014/main" id="{34C8E2A3-CC73-46F0-8A20-D7443F4010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6104" r="17857" b="9525"/>
          <a:stretch>
            <a:fillRect/>
          </a:stretch>
        </p:blipFill>
        <p:spPr bwMode="auto">
          <a:xfrm>
            <a:off x="914400" y="2057400"/>
            <a:ext cx="3429000" cy="3116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9" name="Picture 5" descr="indianmeal">
            <a:extLst>
              <a:ext uri="{FF2B5EF4-FFF2-40B4-BE49-F238E27FC236}">
                <a16:creationId xmlns:a16="http://schemas.microsoft.com/office/drawing/2014/main" id="{AC58227E-3AF6-4DFA-B759-B3A853CDB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057400"/>
            <a:ext cx="3082925" cy="312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8765BFCD-F3FA-49FD-9CEA-CA6D3CF840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pPr marL="838200" indent="-838200" eaLnBrk="1" hangingPunct="1"/>
            <a:r>
              <a:rPr lang="en-US" altLang="en-US" sz="3600" b="1"/>
              <a:t>Lepidoptera - Butterflies and Moths 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9B0549F0-E868-4B03-8E4F-D2A361682A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667000" y="5486400"/>
            <a:ext cx="5791200" cy="13716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r>
              <a:rPr lang="en-US" altLang="en-US" sz="4000" b="1"/>
              <a:t>(scale-like wings)</a:t>
            </a:r>
          </a:p>
          <a:p>
            <a:pPr marL="609600" indent="-609600" eaLnBrk="1" hangingPunct="1"/>
            <a:endParaRPr lang="en-US" altLang="en-US" sz="4000" b="1"/>
          </a:p>
        </p:txBody>
      </p:sp>
      <p:pic>
        <p:nvPicPr>
          <p:cNvPr id="17412" name="Picture 6" descr="butterfly wing scales">
            <a:extLst>
              <a:ext uri="{FF2B5EF4-FFF2-40B4-BE49-F238E27FC236}">
                <a16:creationId xmlns:a16="http://schemas.microsoft.com/office/drawing/2014/main" id="{90CB905D-EEA1-4A85-8EAF-FD02F2C053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088" y="1371600"/>
            <a:ext cx="3025775" cy="464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3" name="Picture 7" descr="indianmeal">
            <a:extLst>
              <a:ext uri="{FF2B5EF4-FFF2-40B4-BE49-F238E27FC236}">
                <a16:creationId xmlns:a16="http://schemas.microsoft.com/office/drawing/2014/main" id="{1B784A67-150C-4C07-B8C9-F186E2BECA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71600"/>
            <a:ext cx="4513263" cy="457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DC35C6D8-9404-4268-9F6D-31279E35EE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8"/>
            </a:pPr>
            <a:r>
              <a:rPr lang="en-US" altLang="en-US" sz="3200" b="1"/>
              <a:t>The change in shape, size and form that insects go through during growth and development is called: 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9FAA0CE2-4F05-48A6-94DF-4924CBC7B4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Trophallaxis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Metamorphosis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Molting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Pheromones</a:t>
            </a:r>
          </a:p>
          <a:p>
            <a:pPr marL="609600" indent="-609600" eaLnBrk="1" hangingPunct="1">
              <a:buFontTx/>
              <a:buAutoNum type="alphaLcPeriod"/>
            </a:pPr>
            <a:endParaRPr lang="en-US" altLang="en-US" b="1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D8C73C8A-6045-4C2C-8DE1-0B7C969ED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8"/>
            </a:pPr>
            <a:r>
              <a:rPr lang="en-US" altLang="en-US" sz="3200" b="1"/>
              <a:t>The change in shape, size and form that insects go through during growth and development is called: 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FEBF879E-B14B-4C03-9633-D770426B7D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b.  </a:t>
            </a:r>
            <a:r>
              <a:rPr lang="en-US" altLang="en-US" sz="3600" b="1" u="sng">
                <a:solidFill>
                  <a:srgbClr val="FF0000"/>
                </a:solidFill>
              </a:rPr>
              <a:t>Metamorphosis</a:t>
            </a:r>
          </a:p>
          <a:p>
            <a:pPr marL="609600" indent="-609600" eaLnBrk="1" hangingPunct="1"/>
            <a:endParaRPr lang="en-US" altLang="en-US" sz="3600" b="1"/>
          </a:p>
        </p:txBody>
      </p:sp>
      <p:sp>
        <p:nvSpPr>
          <p:cNvPr id="19460" name="Rectangle 4">
            <a:extLst>
              <a:ext uri="{FF2B5EF4-FFF2-40B4-BE49-F238E27FC236}">
                <a16:creationId xmlns:a16="http://schemas.microsoft.com/office/drawing/2014/main" id="{B1DB885C-EB0A-4444-A176-7F14C961EA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4322763"/>
            <a:ext cx="1571625" cy="10112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19461" name="Picture 5" descr="gradual metamorphosis">
            <a:extLst>
              <a:ext uri="{FF2B5EF4-FFF2-40B4-BE49-F238E27FC236}">
                <a16:creationId xmlns:a16="http://schemas.microsoft.com/office/drawing/2014/main" id="{66AC0389-9C4D-4A85-87CB-9EE64B8980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133600"/>
            <a:ext cx="4114800" cy="38131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Text Box 6">
            <a:extLst>
              <a:ext uri="{FF2B5EF4-FFF2-40B4-BE49-F238E27FC236}">
                <a16:creationId xmlns:a16="http://schemas.microsoft.com/office/drawing/2014/main" id="{DD204963-FAB8-44D2-B6A3-3FC0EB034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4076700"/>
            <a:ext cx="2971800" cy="3762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1800"/>
              <a:t>It means “change in form”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3C2BDFEE-AEA8-4291-800A-73C33AFD03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9"/>
            </a:pPr>
            <a:r>
              <a:rPr lang="en-US" altLang="en-US" sz="3200" b="1"/>
              <a:t>Which two characteristics are used most often identify insects? </a:t>
            </a:r>
            <a:br>
              <a:rPr lang="en-US" altLang="en-US" sz="3200" b="1"/>
            </a:br>
            <a:r>
              <a:rPr lang="en-US" altLang="en-US" sz="3200" b="1"/>
              <a:t> 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19333508-C9F6-4079-AA80-B7B343C981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Antennae &amp; wings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Wings &amp; legs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Mouthparts &amp; wings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Mouthparts &amp; legs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5491E841-DEA9-4627-8C72-F76890B6D8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924800" cy="1371600"/>
          </a:xfrm>
        </p:spPr>
        <p:txBody>
          <a:bodyPr/>
          <a:lstStyle/>
          <a:p>
            <a:pPr marL="838200" indent="-838200" algn="l" eaLnBrk="1" hangingPunct="1"/>
            <a:r>
              <a:rPr lang="en-US" altLang="en-US" sz="3200" b="1"/>
              <a:t>9.  Which two characteristics are used most often identify insects? </a:t>
            </a:r>
            <a:br>
              <a:rPr lang="en-US" altLang="en-US" sz="3200" b="1"/>
            </a:br>
            <a:r>
              <a:rPr lang="en-US" altLang="en-US" sz="3200" b="1"/>
              <a:t> 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9C03995E-5738-47C1-9B1E-3D1E87937D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4196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en-US" altLang="en-US" sz="3600" b="1"/>
              <a:t>c.  </a:t>
            </a:r>
            <a:r>
              <a:rPr lang="en-US" altLang="en-US" sz="3600" b="1" u="sng">
                <a:solidFill>
                  <a:srgbClr val="FF0000"/>
                </a:solidFill>
              </a:rPr>
              <a:t>Mouthparts &amp; wings</a:t>
            </a:r>
          </a:p>
          <a:p>
            <a:pPr marL="609600" indent="-609600" eaLnBrk="1" hangingPunct="1">
              <a:buFontTx/>
              <a:buNone/>
            </a:pPr>
            <a:endParaRPr lang="en-US" altLang="en-US" b="1" u="sng">
              <a:solidFill>
                <a:srgbClr val="FF0000"/>
              </a:solidFill>
            </a:endParaRPr>
          </a:p>
        </p:txBody>
      </p:sp>
      <p:pic>
        <p:nvPicPr>
          <p:cNvPr id="21508" name="Picture 4" descr="spp33">
            <a:extLst>
              <a:ext uri="{FF2B5EF4-FFF2-40B4-BE49-F238E27FC236}">
                <a16:creationId xmlns:a16="http://schemas.microsoft.com/office/drawing/2014/main" id="{30E2320E-84EF-40F5-BAE2-404EA164C6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581400"/>
            <a:ext cx="3444875" cy="5168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09" name="Rectangle 5">
            <a:extLst>
              <a:ext uri="{FF2B5EF4-FFF2-40B4-BE49-F238E27FC236}">
                <a16:creationId xmlns:a16="http://schemas.microsoft.com/office/drawing/2014/main" id="{B270954E-EA7E-4DB9-A5F0-BB280E7891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3505200"/>
            <a:ext cx="457200" cy="525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0" name="Rectangle 6">
            <a:extLst>
              <a:ext uri="{FF2B5EF4-FFF2-40B4-BE49-F238E27FC236}">
                <a16:creationId xmlns:a16="http://schemas.microsoft.com/office/drawing/2014/main" id="{7DC1C8B1-5EC4-4B1E-B7C6-DFC31344DA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6553200"/>
            <a:ext cx="33528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21511" name="Picture 7" descr="DSC_1486">
            <a:extLst>
              <a:ext uri="{FF2B5EF4-FFF2-40B4-BE49-F238E27FC236}">
                <a16:creationId xmlns:a16="http://schemas.microsoft.com/office/drawing/2014/main" id="{7981FBE4-2975-4FF3-B20A-A5BB378C5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t="25951" r="27174" b="16284"/>
          <a:stretch>
            <a:fillRect/>
          </a:stretch>
        </p:blipFill>
        <p:spPr bwMode="auto">
          <a:xfrm>
            <a:off x="5867400" y="1066800"/>
            <a:ext cx="3048000" cy="241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2" name="Picture 8" descr="Fly Mouthparts">
            <a:extLst>
              <a:ext uri="{FF2B5EF4-FFF2-40B4-BE49-F238E27FC236}">
                <a16:creationId xmlns:a16="http://schemas.microsoft.com/office/drawing/2014/main" id="{054D84DD-44EB-4886-BA08-9F984DB5C0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2979738" cy="381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3" name="Picture 9" descr="coiled proboscis of the Tiger Swallowtail butterfly">
            <a:extLst>
              <a:ext uri="{FF2B5EF4-FFF2-40B4-BE49-F238E27FC236}">
                <a16:creationId xmlns:a16="http://schemas.microsoft.com/office/drawing/2014/main" id="{6ADE143B-FC30-4ADB-9A70-314F478B4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743200"/>
            <a:ext cx="2473325" cy="381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14" name="Line 10">
            <a:extLst>
              <a:ext uri="{FF2B5EF4-FFF2-40B4-BE49-F238E27FC236}">
                <a16:creationId xmlns:a16="http://schemas.microsoft.com/office/drawing/2014/main" id="{4F5A0360-E8A9-4331-BF94-D1F98976ECF2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3657600"/>
            <a:ext cx="0" cy="2895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5" name="Line 11">
            <a:extLst>
              <a:ext uri="{FF2B5EF4-FFF2-40B4-BE49-F238E27FC236}">
                <a16:creationId xmlns:a16="http://schemas.microsoft.com/office/drawing/2014/main" id="{B42B13F1-5975-4692-8F48-D0D78333F0AE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6477000"/>
            <a:ext cx="30480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7CF8E461-7AF3-4E03-87B5-372A42C6E3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10"/>
            </a:pPr>
            <a:r>
              <a:rPr lang="en-US" altLang="en-US" sz="3200" b="1"/>
              <a:t>What two characteristics do insects </a:t>
            </a:r>
            <a:br>
              <a:rPr lang="en-US" altLang="en-US" sz="3200" b="1"/>
            </a:br>
            <a:r>
              <a:rPr lang="en-US" altLang="en-US" sz="3200" b="1"/>
              <a:t>have that no other organisms have?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0741BDFD-18DE-4DC3-A3A7-F378ED64FC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1148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Two pair of wings and three body regions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Three body regions and three pair of legs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Four body regions and three pair of legs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One pair of legs on each body segment and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one pair of wings</a:t>
            </a:r>
          </a:p>
          <a:p>
            <a:pPr marL="609600" indent="-609600" eaLnBrk="1" hangingPunct="1">
              <a:buFontTx/>
              <a:buNone/>
            </a:pPr>
            <a:endParaRPr lang="en-US" altLang="en-US" b="1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8C0CA051-F0FA-4E64-834B-EFDBAA57CC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10"/>
            </a:pPr>
            <a:r>
              <a:rPr lang="en-US" altLang="en-US" sz="3200" b="1"/>
              <a:t>What two characteristics do insects </a:t>
            </a:r>
            <a:br>
              <a:rPr lang="en-US" altLang="en-US" sz="3200" b="1"/>
            </a:br>
            <a:r>
              <a:rPr lang="en-US" altLang="en-US" sz="3200" b="1"/>
              <a:t>have that no other organisms have?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D0ABED11-B569-49D6-9DEA-363B995139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1148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b.  </a:t>
            </a:r>
            <a:r>
              <a:rPr lang="en-US" altLang="en-US" b="1" u="sng">
                <a:solidFill>
                  <a:srgbClr val="FF0000"/>
                </a:solidFill>
              </a:rPr>
              <a:t>Three body regions and three pair of legs</a:t>
            </a:r>
          </a:p>
          <a:p>
            <a:pPr marL="609600" indent="-609600" eaLnBrk="1" hangingPunct="1">
              <a:buFontTx/>
              <a:buNone/>
            </a:pPr>
            <a:endParaRPr lang="en-US" altLang="en-US" b="1">
              <a:solidFill>
                <a:srgbClr val="FF0000"/>
              </a:solidFill>
            </a:endParaRPr>
          </a:p>
        </p:txBody>
      </p:sp>
      <p:pic>
        <p:nvPicPr>
          <p:cNvPr id="23556" name="Picture 4">
            <a:extLst>
              <a:ext uri="{FF2B5EF4-FFF2-40B4-BE49-F238E27FC236}">
                <a16:creationId xmlns:a16="http://schemas.microsoft.com/office/drawing/2014/main" id="{CE606988-27F5-4A3C-ABB0-92469A28427E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87" r="8490" b="5817"/>
          <a:stretch>
            <a:fillRect/>
          </a:stretch>
        </p:blipFill>
        <p:spPr bwMode="auto">
          <a:xfrm>
            <a:off x="1600200" y="2057400"/>
            <a:ext cx="5867400" cy="3200400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557" name="Line 5">
            <a:extLst>
              <a:ext uri="{FF2B5EF4-FFF2-40B4-BE49-F238E27FC236}">
                <a16:creationId xmlns:a16="http://schemas.microsoft.com/office/drawing/2014/main" id="{CFCBA6F1-055D-40BB-860E-DAB9387B7C2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67000" y="5181600"/>
            <a:ext cx="8382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8" name="Line 6">
            <a:extLst>
              <a:ext uri="{FF2B5EF4-FFF2-40B4-BE49-F238E27FC236}">
                <a16:creationId xmlns:a16="http://schemas.microsoft.com/office/drawing/2014/main" id="{D10DC6BE-7D8D-4E54-9C88-F5EFD12B86F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67000" y="5105400"/>
            <a:ext cx="34290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9" name="Line 7">
            <a:extLst>
              <a:ext uri="{FF2B5EF4-FFF2-40B4-BE49-F238E27FC236}">
                <a16:creationId xmlns:a16="http://schemas.microsoft.com/office/drawing/2014/main" id="{0B886AE5-F0A0-4A43-9D0F-556F4244D80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67000" y="5105400"/>
            <a:ext cx="22860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0" name="Oval 8">
            <a:extLst>
              <a:ext uri="{FF2B5EF4-FFF2-40B4-BE49-F238E27FC236}">
                <a16:creationId xmlns:a16="http://schemas.microsoft.com/office/drawing/2014/main" id="{D02736EB-A170-48FF-A0F5-DCAAE90A38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4953000"/>
            <a:ext cx="914400" cy="228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61" name="Oval 10">
            <a:extLst>
              <a:ext uri="{FF2B5EF4-FFF2-40B4-BE49-F238E27FC236}">
                <a16:creationId xmlns:a16="http://schemas.microsoft.com/office/drawing/2014/main" id="{CB1CB67F-CA15-4E0A-869F-35D9FBF6DB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4953000"/>
            <a:ext cx="914400" cy="228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62" name="Oval 11">
            <a:extLst>
              <a:ext uri="{FF2B5EF4-FFF2-40B4-BE49-F238E27FC236}">
                <a16:creationId xmlns:a16="http://schemas.microsoft.com/office/drawing/2014/main" id="{0823CDDC-0968-4656-BBBF-CED23FF656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4953000"/>
            <a:ext cx="914400" cy="228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64605DDD-F673-426B-9F8D-7F49742830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8077200" cy="1143000"/>
          </a:xfrm>
        </p:spPr>
        <p:txBody>
          <a:bodyPr/>
          <a:lstStyle/>
          <a:p>
            <a:pPr marL="838200" indent="-838200" algn="l" eaLnBrk="1" hangingPunct="1">
              <a:buFontTx/>
              <a:buAutoNum type="arabicPeriod" startAt="11"/>
            </a:pPr>
            <a:r>
              <a:rPr lang="en-US" altLang="en-US" sz="3200" b="1"/>
              <a:t>What is the shedding of the insect “skin”</a:t>
            </a:r>
            <a:br>
              <a:rPr lang="en-US" altLang="en-US" sz="3200" b="1"/>
            </a:br>
            <a:r>
              <a:rPr lang="en-US" altLang="en-US" sz="3200" b="1"/>
              <a:t>called?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E2BF8337-29D9-43A4-9464-23689E10F9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Photosynthesis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Synergy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Thigmotaxis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Molting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082D3F87-ADF0-46F7-9C8F-E448971BF9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8077200" cy="1219200"/>
          </a:xfrm>
        </p:spPr>
        <p:txBody>
          <a:bodyPr/>
          <a:lstStyle/>
          <a:p>
            <a:pPr marL="838200" indent="-838200" algn="l" eaLnBrk="1" hangingPunct="1">
              <a:buFontTx/>
              <a:buAutoNum type="arabicPeriod" startAt="11"/>
            </a:pPr>
            <a:r>
              <a:rPr lang="en-US" altLang="en-US" sz="3200" b="1"/>
              <a:t>What is the shedding of the insect “skin”</a:t>
            </a:r>
            <a:br>
              <a:rPr lang="en-US" altLang="en-US" sz="3200" b="1"/>
            </a:br>
            <a:r>
              <a:rPr lang="en-US" altLang="en-US" sz="3200" b="1"/>
              <a:t>called?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4C18DA99-6AC6-48A0-BAB7-EC5BB033B5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981200"/>
            <a:ext cx="8686800" cy="4876800"/>
          </a:xfrm>
          <a:solidFill>
            <a:schemeClr val="bg1"/>
          </a:solidFill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</a:pPr>
            <a:endParaRPr lang="en-US" altLang="en-US" sz="2800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d.  </a:t>
            </a:r>
            <a:r>
              <a:rPr lang="en-US" altLang="en-US" sz="3600" b="1" u="sng">
                <a:solidFill>
                  <a:srgbClr val="FF0000"/>
                </a:solidFill>
              </a:rPr>
              <a:t>Molting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6000" b="1" u="sng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</a:t>
            </a:r>
            <a:endParaRPr lang="en-US" altLang="en-US" sz="900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1800" b="1"/>
              <a:t>                                         Insects have a hard exoskeleton that does not grow.  For an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1800" b="1"/>
              <a:t>                                         insect to grow, it must split its exoskeleton along its back, and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1800" b="1"/>
              <a:t>                                         it must crawl out of it.  Its new exoskeleton, accordion-like in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1800" b="1"/>
              <a:t>                                         nature,  becomes larger once it is extended, and it usually 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1800" b="1"/>
              <a:t>                                         becomes pigmented within a few hours. 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1800" b="1"/>
              <a:t>    </a:t>
            </a:r>
            <a:endParaRPr lang="en-US" altLang="en-US" sz="2800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2800" b="1" u="sng"/>
          </a:p>
        </p:txBody>
      </p:sp>
      <p:pic>
        <p:nvPicPr>
          <p:cNvPr id="25604" name="Picture 4" descr="MOLTING%20COCKROACH">
            <a:extLst>
              <a:ext uri="{FF2B5EF4-FFF2-40B4-BE49-F238E27FC236}">
                <a16:creationId xmlns:a16="http://schemas.microsoft.com/office/drawing/2014/main" id="{B36B5D7A-23A9-4742-9E02-0A96D7764A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990600"/>
            <a:ext cx="4343400" cy="3800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5463C40D-B505-4964-91BE-BD04D8AB20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12"/>
            </a:pPr>
            <a:r>
              <a:rPr lang="en-US" altLang="en-US" sz="3200" b="1"/>
              <a:t>What is the name of the stage between </a:t>
            </a:r>
            <a:br>
              <a:rPr lang="en-US" altLang="en-US" sz="3200" b="1"/>
            </a:br>
            <a:r>
              <a:rPr lang="en-US" altLang="en-US" sz="3200" b="1"/>
              <a:t> each molt called?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E6932A34-43BD-4E59-B2EA-9720361362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Larva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Instar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Pupa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Naiad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19216CE0-DD64-4876-9201-41056E71CF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12"/>
            </a:pPr>
            <a:r>
              <a:rPr lang="en-US" altLang="en-US" sz="3200" b="1"/>
              <a:t>What is the name of the stage between </a:t>
            </a:r>
            <a:br>
              <a:rPr lang="en-US" altLang="en-US" sz="3200" b="1"/>
            </a:br>
            <a:r>
              <a:rPr lang="en-US" altLang="en-US" sz="3200" b="1"/>
              <a:t> each molt called?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48AC28DA-19C3-4FD6-B203-EE85D9ABE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981200"/>
            <a:ext cx="7924800" cy="41148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b.  </a:t>
            </a:r>
            <a:r>
              <a:rPr lang="en-US" altLang="en-US" sz="4000" b="1" u="sng">
                <a:solidFill>
                  <a:srgbClr val="FF0000"/>
                </a:solidFill>
              </a:rPr>
              <a:t>Instar</a:t>
            </a:r>
          </a:p>
          <a:p>
            <a:pPr marL="609600" indent="-609600" eaLnBrk="1" hangingPunct="1">
              <a:buFontTx/>
              <a:buNone/>
            </a:pPr>
            <a:endParaRPr lang="en-US" altLang="en-US" sz="4000" b="1" u="sng">
              <a:solidFill>
                <a:srgbClr val="FF0000"/>
              </a:solidFill>
            </a:endParaRPr>
          </a:p>
        </p:txBody>
      </p:sp>
      <p:pic>
        <p:nvPicPr>
          <p:cNvPr id="27652" name="Picture 4" descr="american_early">
            <a:extLst>
              <a:ext uri="{FF2B5EF4-FFF2-40B4-BE49-F238E27FC236}">
                <a16:creationId xmlns:a16="http://schemas.microsoft.com/office/drawing/2014/main" id="{CF90C7B6-93ED-409E-A306-F65D7906F4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057400"/>
            <a:ext cx="5867400" cy="37544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53" name="Rectangle 5">
            <a:extLst>
              <a:ext uri="{FF2B5EF4-FFF2-40B4-BE49-F238E27FC236}">
                <a16:creationId xmlns:a16="http://schemas.microsoft.com/office/drawing/2014/main" id="{EAA01FE8-7FBF-4031-97DA-C63B40C85E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1905000"/>
            <a:ext cx="1371600" cy="426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7654" name="Text Box 6">
            <a:extLst>
              <a:ext uri="{FF2B5EF4-FFF2-40B4-BE49-F238E27FC236}">
                <a16:creationId xmlns:a16="http://schemas.microsoft.com/office/drawing/2014/main" id="{A6C107B1-C192-4C52-9D74-3D557286DB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3725" y="6057900"/>
            <a:ext cx="41370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1</a:t>
            </a:r>
            <a:r>
              <a:rPr lang="en-US" altLang="en-US" sz="1800" baseline="30000"/>
              <a:t>st</a:t>
            </a:r>
            <a:r>
              <a:rPr lang="en-US" altLang="en-US" sz="1800"/>
              <a:t> through the 4</a:t>
            </a:r>
            <a:r>
              <a:rPr lang="en-US" altLang="en-US" sz="1800" baseline="30000"/>
              <a:t>th</a:t>
            </a:r>
            <a:r>
              <a:rPr lang="en-US" altLang="en-US" sz="1800"/>
              <a:t> instars of 7 American </a:t>
            </a:r>
          </a:p>
          <a:p>
            <a:pPr eaLnBrk="1" hangingPunct="1"/>
            <a:r>
              <a:rPr lang="en-US" altLang="en-US" sz="1800"/>
              <a:t>Cockroach instars</a:t>
            </a:r>
          </a:p>
        </p:txBody>
      </p:sp>
      <p:sp>
        <p:nvSpPr>
          <p:cNvPr id="27655" name="Text Box 7">
            <a:extLst>
              <a:ext uri="{FF2B5EF4-FFF2-40B4-BE49-F238E27FC236}">
                <a16:creationId xmlns:a16="http://schemas.microsoft.com/office/drawing/2014/main" id="{E0B4F03D-9297-4A2D-A34E-4E16872400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1325" y="2476500"/>
            <a:ext cx="3663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  1</a:t>
            </a:r>
            <a:r>
              <a:rPr lang="en-US" altLang="en-US" sz="1800" baseline="30000"/>
              <a:t>st</a:t>
            </a:r>
            <a:r>
              <a:rPr lang="en-US" altLang="en-US" sz="1800"/>
              <a:t>            2</a:t>
            </a:r>
            <a:r>
              <a:rPr lang="en-US" altLang="en-US" sz="1800" baseline="30000"/>
              <a:t>nd</a:t>
            </a:r>
            <a:r>
              <a:rPr lang="en-US" altLang="en-US" sz="1800"/>
              <a:t>             3</a:t>
            </a:r>
            <a:r>
              <a:rPr lang="en-US" altLang="en-US" sz="1800" baseline="30000"/>
              <a:t>rd</a:t>
            </a:r>
            <a:r>
              <a:rPr lang="en-US" altLang="en-US" sz="1800"/>
              <a:t>               4</a:t>
            </a:r>
            <a:r>
              <a:rPr lang="en-US" altLang="en-US" sz="1800" baseline="30000"/>
              <a:t>th</a:t>
            </a:r>
            <a:r>
              <a:rPr lang="en-US" altLang="en-US" sz="1800"/>
              <a:t> </a:t>
            </a:r>
          </a:p>
        </p:txBody>
      </p:sp>
      <p:sp>
        <p:nvSpPr>
          <p:cNvPr id="27656" name="Line 8">
            <a:extLst>
              <a:ext uri="{FF2B5EF4-FFF2-40B4-BE49-F238E27FC236}">
                <a16:creationId xmlns:a16="http://schemas.microsoft.com/office/drawing/2014/main" id="{05713CFB-A34E-44AB-B9C8-1FE4E86563BC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2057400"/>
            <a:ext cx="0" cy="3733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51B62D77-9443-4F3D-906F-2081933F75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13"/>
            </a:pPr>
            <a:r>
              <a:rPr lang="en-US" altLang="en-US" sz="3200" b="1"/>
              <a:t>What kind of metamorphosis do ants</a:t>
            </a:r>
            <a:br>
              <a:rPr lang="en-US" altLang="en-US" sz="3200" b="1"/>
            </a:br>
            <a:r>
              <a:rPr lang="en-US" altLang="en-US" sz="3200" b="1"/>
              <a:t> have?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DFF91841-6ECC-4161-8FB1-DDB2CF62FB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No metamorphosis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Gradual metamorphosis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Incomplete metamorphosis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Complete metamorphosis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52684717-C63C-4888-B0D6-F942FE657D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13"/>
            </a:pPr>
            <a:r>
              <a:rPr lang="en-US" altLang="en-US" sz="3200" b="1"/>
              <a:t>What kind of metamorphosis do ants</a:t>
            </a:r>
            <a:br>
              <a:rPr lang="en-US" altLang="en-US" sz="3200" b="1"/>
            </a:br>
            <a:r>
              <a:rPr lang="en-US" altLang="en-US" sz="3200" b="1"/>
              <a:t> have?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950444FC-9EB7-4F96-B13B-CCA9D6F7B3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4495800"/>
            <a:ext cx="6477000" cy="22098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d.  </a:t>
            </a:r>
            <a:r>
              <a:rPr lang="en-US" altLang="en-US" b="1" u="sng">
                <a:solidFill>
                  <a:srgbClr val="FF0000"/>
                </a:solidFill>
              </a:rPr>
              <a:t>Complete metamorphosis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“a complete change”</a:t>
            </a:r>
          </a:p>
        </p:txBody>
      </p:sp>
      <p:pic>
        <p:nvPicPr>
          <p:cNvPr id="29700" name="Picture 4" descr="complete metamorphosis">
            <a:extLst>
              <a:ext uri="{FF2B5EF4-FFF2-40B4-BE49-F238E27FC236}">
                <a16:creationId xmlns:a16="http://schemas.microsoft.com/office/drawing/2014/main" id="{C09FCEA6-FF71-4B39-82B8-5E8DF23428AE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828800"/>
            <a:ext cx="4384675" cy="3630613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701" name="Text Box 5">
            <a:extLst>
              <a:ext uri="{FF2B5EF4-FFF2-40B4-BE49-F238E27FC236}">
                <a16:creationId xmlns:a16="http://schemas.microsoft.com/office/drawing/2014/main" id="{8C5A4F2D-AAE4-4CF2-88B3-BECF1CD1BC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0725" y="2895600"/>
            <a:ext cx="854075" cy="120015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Egg</a:t>
            </a:r>
          </a:p>
          <a:p>
            <a:pPr eaLnBrk="1" hangingPunct="1"/>
            <a:r>
              <a:rPr lang="en-US" altLang="en-US" sz="1800"/>
              <a:t>Larva</a:t>
            </a:r>
          </a:p>
          <a:p>
            <a:pPr eaLnBrk="1" hangingPunct="1"/>
            <a:r>
              <a:rPr lang="en-US" altLang="en-US" sz="1800"/>
              <a:t>Pupa</a:t>
            </a:r>
          </a:p>
          <a:p>
            <a:pPr eaLnBrk="1" hangingPunct="1"/>
            <a:r>
              <a:rPr lang="en-US" altLang="en-US" sz="1800"/>
              <a:t>Adult</a:t>
            </a:r>
          </a:p>
        </p:txBody>
      </p:sp>
      <p:sp>
        <p:nvSpPr>
          <p:cNvPr id="29702" name="Text Box 6">
            <a:extLst>
              <a:ext uri="{FF2B5EF4-FFF2-40B4-BE49-F238E27FC236}">
                <a16:creationId xmlns:a16="http://schemas.microsoft.com/office/drawing/2014/main" id="{8131772E-745D-4A01-AD48-B6DBC8082C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6308725"/>
            <a:ext cx="2819400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000"/>
              <a:t>Notice how different the larva and adult are!</a:t>
            </a:r>
          </a:p>
          <a:p>
            <a:pPr eaLnBrk="1" hangingPunct="1"/>
            <a:r>
              <a:rPr lang="en-US" altLang="en-US" sz="1000"/>
              <a:t>They both have different types of mouthparts.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F55E5A6E-0321-4377-B702-63D363BADA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14"/>
            </a:pPr>
            <a:r>
              <a:rPr lang="en-US" altLang="en-US" sz="3200" b="1"/>
              <a:t>What kind of metamorphosis do fleas </a:t>
            </a:r>
            <a:br>
              <a:rPr lang="en-US" altLang="en-US" sz="3200" b="1"/>
            </a:br>
            <a:r>
              <a:rPr lang="en-US" altLang="en-US" sz="3200" b="1"/>
              <a:t> have?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4B0D7763-1FC7-4782-A8F5-25FAEAA22C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No metamorphosis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Gradual metamorphosis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Incomplete metamorphosis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Complete metamorphosis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8DE6FA3B-B99D-42B3-9B62-235B26898D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marL="838200" indent="-838200" eaLnBrk="1" hangingPunct="1">
              <a:buFontTx/>
              <a:buAutoNum type="arabicPeriod" startAt="14"/>
            </a:pPr>
            <a:r>
              <a:rPr lang="en-US" altLang="en-US" sz="3200" b="1"/>
              <a:t>What kind of metamorphosis do fleas </a:t>
            </a:r>
            <a:br>
              <a:rPr lang="en-US" altLang="en-US" sz="3200" b="1"/>
            </a:br>
            <a:r>
              <a:rPr lang="en-US" altLang="en-US" sz="3200" b="1"/>
              <a:t> have?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AF3F3ABF-4804-4A05-AC53-F8584B1C15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0" y="2133600"/>
            <a:ext cx="6172200" cy="42672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d.  </a:t>
            </a:r>
            <a:r>
              <a:rPr lang="en-US" altLang="en-US" b="1" u="sng">
                <a:solidFill>
                  <a:srgbClr val="FF0000"/>
                </a:solidFill>
              </a:rPr>
              <a:t>Complete metamorphosis</a:t>
            </a:r>
          </a:p>
        </p:txBody>
      </p:sp>
      <p:pic>
        <p:nvPicPr>
          <p:cNvPr id="31748" name="Picture 4" descr="complete metamorphosis">
            <a:extLst>
              <a:ext uri="{FF2B5EF4-FFF2-40B4-BE49-F238E27FC236}">
                <a16:creationId xmlns:a16="http://schemas.microsoft.com/office/drawing/2014/main" id="{7918DDD9-1265-4D1E-8027-8E245D99FAF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828800"/>
            <a:ext cx="4384675" cy="3630613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49" name="Text Box 5">
            <a:extLst>
              <a:ext uri="{FF2B5EF4-FFF2-40B4-BE49-F238E27FC236}">
                <a16:creationId xmlns:a16="http://schemas.microsoft.com/office/drawing/2014/main" id="{8FFACDE7-50A7-4F14-A1D7-F596D9615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2971800"/>
            <a:ext cx="1219200" cy="120015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1800"/>
              <a:t>Egg</a:t>
            </a:r>
          </a:p>
          <a:p>
            <a:pPr algn="ctr" eaLnBrk="1" hangingPunct="1"/>
            <a:r>
              <a:rPr lang="en-US" altLang="en-US" sz="1800"/>
              <a:t>Larva</a:t>
            </a:r>
          </a:p>
          <a:p>
            <a:pPr algn="ctr" eaLnBrk="1" hangingPunct="1"/>
            <a:r>
              <a:rPr lang="en-US" altLang="en-US" sz="1800"/>
              <a:t>Pupa</a:t>
            </a:r>
          </a:p>
          <a:p>
            <a:pPr algn="ctr" eaLnBrk="1" hangingPunct="1"/>
            <a:r>
              <a:rPr lang="en-US" altLang="en-US" sz="1800"/>
              <a:t>Adult</a:t>
            </a:r>
          </a:p>
        </p:txBody>
      </p:sp>
      <p:sp>
        <p:nvSpPr>
          <p:cNvPr id="31750" name="Text Box 6">
            <a:extLst>
              <a:ext uri="{FF2B5EF4-FFF2-40B4-BE49-F238E27FC236}">
                <a16:creationId xmlns:a16="http://schemas.microsoft.com/office/drawing/2014/main" id="{95DF5434-9A3F-456B-A6C6-B8893E491B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725" y="1828800"/>
            <a:ext cx="1352550" cy="17494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The Larval</a:t>
            </a:r>
          </a:p>
          <a:p>
            <a:pPr eaLnBrk="1" hangingPunct="1"/>
            <a:r>
              <a:rPr lang="en-US" altLang="en-US" sz="1800"/>
              <a:t>stage looks</a:t>
            </a:r>
          </a:p>
          <a:p>
            <a:pPr eaLnBrk="1" hangingPunct="1"/>
            <a:r>
              <a:rPr lang="en-US" altLang="en-US" sz="1800"/>
              <a:t>completely </a:t>
            </a:r>
          </a:p>
          <a:p>
            <a:pPr eaLnBrk="1" hangingPunct="1"/>
            <a:r>
              <a:rPr lang="en-US" altLang="en-US" sz="1800"/>
              <a:t> different </a:t>
            </a:r>
          </a:p>
          <a:p>
            <a:pPr eaLnBrk="1" hangingPunct="1"/>
            <a:r>
              <a:rPr lang="en-US" altLang="en-US" sz="1800"/>
              <a:t> from the</a:t>
            </a:r>
          </a:p>
          <a:p>
            <a:pPr eaLnBrk="1" hangingPunct="1"/>
            <a:r>
              <a:rPr lang="en-US" altLang="en-US" sz="1800"/>
              <a:t>Adult stage </a:t>
            </a:r>
          </a:p>
        </p:txBody>
      </p:sp>
      <p:sp>
        <p:nvSpPr>
          <p:cNvPr id="31751" name="Text Box 7">
            <a:extLst>
              <a:ext uri="{FF2B5EF4-FFF2-40B4-BE49-F238E27FC236}">
                <a16:creationId xmlns:a16="http://schemas.microsoft.com/office/drawing/2014/main" id="{F1E4DCFE-BF2E-4CEA-9EF0-FB972F926C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848100"/>
            <a:ext cx="2057400" cy="17494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The Pupal stage is</a:t>
            </a:r>
          </a:p>
          <a:p>
            <a:pPr eaLnBrk="1" hangingPunct="1"/>
            <a:r>
              <a:rPr lang="en-US" altLang="en-US" sz="1800"/>
              <a:t>called the “resting</a:t>
            </a:r>
          </a:p>
          <a:p>
            <a:pPr eaLnBrk="1" hangingPunct="1"/>
            <a:r>
              <a:rPr lang="en-US" altLang="en-US" sz="1800"/>
              <a:t>stage” because it</a:t>
            </a:r>
          </a:p>
          <a:p>
            <a:pPr eaLnBrk="1" hangingPunct="1"/>
            <a:r>
              <a:rPr lang="en-US" altLang="en-US" sz="1800"/>
              <a:t>does not generally</a:t>
            </a:r>
          </a:p>
          <a:p>
            <a:pPr eaLnBrk="1" hangingPunct="1"/>
            <a:r>
              <a:rPr lang="en-US" altLang="en-US" sz="1800"/>
              <a:t>move and does not</a:t>
            </a:r>
          </a:p>
          <a:p>
            <a:pPr eaLnBrk="1" hangingPunct="1"/>
            <a:r>
              <a:rPr lang="en-US" altLang="en-US" sz="1800"/>
              <a:t>eat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FADCEF0C-0237-4EF5-AC95-BA05D08309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15"/>
            </a:pPr>
            <a:r>
              <a:rPr lang="en-US" altLang="en-US" sz="3200" b="1"/>
              <a:t>What kind of metamorphosis do </a:t>
            </a:r>
            <a:br>
              <a:rPr lang="en-US" altLang="en-US" sz="3200" b="1"/>
            </a:br>
            <a:r>
              <a:rPr lang="en-US" altLang="en-US" sz="3200" b="1"/>
              <a:t> cockroaches have?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DA440851-57C6-44FB-B2A8-77EBCCC6FE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57400" y="2438400"/>
            <a:ext cx="6400800" cy="41148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</p:txBody>
      </p:sp>
      <p:sp>
        <p:nvSpPr>
          <p:cNvPr id="32772" name="Rectangle 7">
            <a:extLst>
              <a:ext uri="{FF2B5EF4-FFF2-40B4-BE49-F238E27FC236}">
                <a16:creationId xmlns:a16="http://schemas.microsoft.com/office/drawing/2014/main" id="{151F5FB5-201B-4640-89C5-C37B9AFF28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286000"/>
            <a:ext cx="6096000" cy="295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AutoNum type="alphaLcPeriod"/>
            </a:pPr>
            <a:r>
              <a:rPr lang="en-US" altLang="en-US" sz="3200"/>
              <a:t>  No metamorphosis</a:t>
            </a:r>
          </a:p>
          <a:p>
            <a:pPr eaLnBrk="1" hangingPunct="1"/>
            <a:endParaRPr lang="en-US" altLang="en-US" sz="2000"/>
          </a:p>
          <a:p>
            <a:pPr eaLnBrk="1" hangingPunct="1"/>
            <a:r>
              <a:rPr lang="en-US" altLang="en-US" sz="3200"/>
              <a:t>b.   Gradual metamorphosis</a:t>
            </a:r>
          </a:p>
          <a:p>
            <a:pPr eaLnBrk="1" hangingPunct="1"/>
            <a:endParaRPr lang="en-US" altLang="en-US" sz="2000"/>
          </a:p>
          <a:p>
            <a:pPr eaLnBrk="1" hangingPunct="1">
              <a:buFontTx/>
              <a:buAutoNum type="alphaLcPeriod" startAt="3"/>
            </a:pPr>
            <a:r>
              <a:rPr lang="en-US" altLang="en-US" sz="3200"/>
              <a:t>  Incomplete metamorphosis</a:t>
            </a:r>
          </a:p>
          <a:p>
            <a:pPr eaLnBrk="1" hangingPunct="1"/>
            <a:endParaRPr lang="en-US" altLang="en-US" sz="2000"/>
          </a:p>
          <a:p>
            <a:pPr eaLnBrk="1" hangingPunct="1"/>
            <a:r>
              <a:rPr lang="en-US" altLang="en-US" sz="3200"/>
              <a:t>d.   Complete metamorphosis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07A83EC0-7B41-4932-879D-25923B7F20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15"/>
            </a:pPr>
            <a:r>
              <a:rPr lang="en-US" altLang="en-US" sz="3200" b="1"/>
              <a:t>What kind of metamorphosis do </a:t>
            </a:r>
            <a:br>
              <a:rPr lang="en-US" altLang="en-US" sz="3200" b="1"/>
            </a:br>
            <a:r>
              <a:rPr lang="en-US" altLang="en-US" sz="3200" b="1"/>
              <a:t> cockroaches have?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6C540308-9863-4776-B34D-7AA3EF4719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57400" y="2438400"/>
            <a:ext cx="6400800" cy="41148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b.  </a:t>
            </a:r>
            <a:r>
              <a:rPr lang="en-US" altLang="en-US" b="1" u="sng">
                <a:solidFill>
                  <a:srgbClr val="FF0000"/>
                </a:solidFill>
              </a:rPr>
              <a:t>Gradual metamorphosis</a:t>
            </a:r>
          </a:p>
          <a:p>
            <a:pPr marL="609600" indent="-609600" eaLnBrk="1" hangingPunct="1">
              <a:buFontTx/>
              <a:buNone/>
            </a:pPr>
            <a:endParaRPr lang="en-US" altLang="en-US" b="1"/>
          </a:p>
        </p:txBody>
      </p:sp>
      <p:pic>
        <p:nvPicPr>
          <p:cNvPr id="33796" name="Picture 4" descr="gradual metamorphosis">
            <a:extLst>
              <a:ext uri="{FF2B5EF4-FFF2-40B4-BE49-F238E27FC236}">
                <a16:creationId xmlns:a16="http://schemas.microsoft.com/office/drawing/2014/main" id="{34C186F3-AA8E-4D7A-94A2-65EA2256D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828800"/>
            <a:ext cx="4114800" cy="38131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Text Box 5">
            <a:extLst>
              <a:ext uri="{FF2B5EF4-FFF2-40B4-BE49-F238E27FC236}">
                <a16:creationId xmlns:a16="http://schemas.microsoft.com/office/drawing/2014/main" id="{BFC23771-B013-40E6-A847-F513BA550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3352800"/>
            <a:ext cx="990600" cy="925513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1800"/>
              <a:t>Egg</a:t>
            </a:r>
          </a:p>
          <a:p>
            <a:pPr algn="ctr" eaLnBrk="1" hangingPunct="1"/>
            <a:r>
              <a:rPr lang="en-US" altLang="en-US" sz="1800"/>
              <a:t>Nymph</a:t>
            </a:r>
          </a:p>
          <a:p>
            <a:pPr algn="ctr" eaLnBrk="1" hangingPunct="1"/>
            <a:r>
              <a:rPr lang="en-US" altLang="en-US" sz="1800"/>
              <a:t>Adult</a:t>
            </a:r>
          </a:p>
        </p:txBody>
      </p:sp>
      <p:sp>
        <p:nvSpPr>
          <p:cNvPr id="33798" name="Text Box 6">
            <a:extLst>
              <a:ext uri="{FF2B5EF4-FFF2-40B4-BE49-F238E27FC236}">
                <a16:creationId xmlns:a16="http://schemas.microsoft.com/office/drawing/2014/main" id="{52120EF4-CF1C-4BDB-9A2B-61AAE4FCE5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238500"/>
            <a:ext cx="1676400" cy="120015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1800"/>
              <a:t>Nymphs don’t</a:t>
            </a:r>
          </a:p>
          <a:p>
            <a:pPr algn="ctr" eaLnBrk="1" hangingPunct="1"/>
            <a:r>
              <a:rPr lang="en-US" altLang="en-US" sz="1800"/>
              <a:t>have wings, </a:t>
            </a:r>
          </a:p>
          <a:p>
            <a:pPr algn="ctr" eaLnBrk="1" hangingPunct="1"/>
            <a:r>
              <a:rPr lang="en-US" altLang="en-US" sz="1800"/>
              <a:t>but the Adults</a:t>
            </a:r>
          </a:p>
          <a:p>
            <a:pPr algn="ctr" eaLnBrk="1" hangingPunct="1"/>
            <a:r>
              <a:rPr lang="en-US" altLang="en-US" sz="1800"/>
              <a:t>do have wings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76269EB2-3D90-440C-9DAD-9AA58EF1D5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16"/>
            </a:pPr>
            <a:r>
              <a:rPr lang="en-US" altLang="en-US" sz="3200" b="1"/>
              <a:t>What kind of metamorphosis do </a:t>
            </a:r>
            <a:br>
              <a:rPr lang="en-US" altLang="en-US" sz="3200" b="1"/>
            </a:br>
            <a:r>
              <a:rPr lang="en-US" altLang="en-US" sz="3200" b="1"/>
              <a:t> silverfish and firebrats have?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A3AC1C6E-1D2F-4A77-85D3-17D70A8C1A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No metamorphosis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Gradual metamorphosis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Incomplete metamorphosis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Complete metamorphosis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0827FED1-B98A-4F23-AEBD-B6A7B2DD44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295400"/>
          </a:xfrm>
        </p:spPr>
        <p:txBody>
          <a:bodyPr/>
          <a:lstStyle/>
          <a:p>
            <a:pPr marL="838200" indent="-838200" algn="l" eaLnBrk="1" hangingPunct="1">
              <a:buFontTx/>
              <a:buAutoNum type="arabicPeriod" startAt="16"/>
            </a:pPr>
            <a:r>
              <a:rPr lang="en-US" altLang="en-US" sz="3600" b="1"/>
              <a:t>What kind of metamorphosis do </a:t>
            </a:r>
            <a:br>
              <a:rPr lang="en-US" altLang="en-US" sz="3600" b="1"/>
            </a:br>
            <a:r>
              <a:rPr lang="en-US" altLang="en-US" sz="3600" b="1"/>
              <a:t> silverfish and firebrats have?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C4C77D14-62DC-4075-A53E-2F302C1DE2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71600" y="1905000"/>
            <a:ext cx="7086600" cy="49530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a.  </a:t>
            </a:r>
            <a:r>
              <a:rPr lang="en-US" altLang="en-US" b="1" u="sng">
                <a:solidFill>
                  <a:srgbClr val="FF0000"/>
                </a:solidFill>
              </a:rPr>
              <a:t>No metamorphosis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400" b="1"/>
              <a:t>(Ametamorphosis or Without Metamorphosis)</a:t>
            </a:r>
          </a:p>
        </p:txBody>
      </p:sp>
      <p:pic>
        <p:nvPicPr>
          <p:cNvPr id="35844" name="Picture 4" descr="without metamorphosis">
            <a:extLst>
              <a:ext uri="{FF2B5EF4-FFF2-40B4-BE49-F238E27FC236}">
                <a16:creationId xmlns:a16="http://schemas.microsoft.com/office/drawing/2014/main" id="{E33BFD65-F0DE-4788-904E-9973766DD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600200"/>
            <a:ext cx="3589338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Text Box 6">
            <a:extLst>
              <a:ext uri="{FF2B5EF4-FFF2-40B4-BE49-F238E27FC236}">
                <a16:creationId xmlns:a16="http://schemas.microsoft.com/office/drawing/2014/main" id="{56A4CBB9-973A-456A-B366-8E934A652C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7325" y="2933700"/>
            <a:ext cx="790575" cy="925513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egg</a:t>
            </a:r>
          </a:p>
          <a:p>
            <a:pPr eaLnBrk="1" hangingPunct="1"/>
            <a:r>
              <a:rPr lang="en-US" altLang="en-US" sz="1800"/>
              <a:t>young</a:t>
            </a:r>
          </a:p>
          <a:p>
            <a:pPr eaLnBrk="1" hangingPunct="1"/>
            <a:r>
              <a:rPr lang="en-US" altLang="en-US" sz="1800"/>
              <a:t>adult</a:t>
            </a:r>
          </a:p>
        </p:txBody>
      </p:sp>
      <p:sp>
        <p:nvSpPr>
          <p:cNvPr id="35846" name="Text Box 7">
            <a:extLst>
              <a:ext uri="{FF2B5EF4-FFF2-40B4-BE49-F238E27FC236}">
                <a16:creationId xmlns:a16="http://schemas.microsoft.com/office/drawing/2014/main" id="{44BDBA34-FE3A-452B-ABA7-7AB93F90DF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163" y="2895600"/>
            <a:ext cx="1544637" cy="120015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1800"/>
              <a:t>Both young</a:t>
            </a:r>
          </a:p>
          <a:p>
            <a:pPr algn="ctr" eaLnBrk="1" hangingPunct="1"/>
            <a:r>
              <a:rPr lang="en-US" altLang="en-US" sz="1800"/>
              <a:t>and </a:t>
            </a:r>
            <a:r>
              <a:rPr lang="en-US" altLang="en-US" sz="1800" u="sng"/>
              <a:t>adults</a:t>
            </a:r>
            <a:r>
              <a:rPr lang="en-US" altLang="en-US" sz="1800"/>
              <a:t> do </a:t>
            </a:r>
            <a:r>
              <a:rPr lang="en-US" altLang="en-US" sz="1800" u="sng"/>
              <a:t>not</a:t>
            </a:r>
            <a:r>
              <a:rPr lang="en-US" altLang="en-US" sz="1800"/>
              <a:t> have wings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14F40F58-FD0E-4C77-8CA4-CAE6AE3D7E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17"/>
            </a:pPr>
            <a:r>
              <a:rPr lang="en-US" altLang="en-US" sz="3200" b="1"/>
              <a:t>What kind of metamorphosis do </a:t>
            </a:r>
            <a:br>
              <a:rPr lang="en-US" altLang="en-US" sz="3200" b="1"/>
            </a:br>
            <a:r>
              <a:rPr lang="en-US" altLang="en-US" sz="3200" b="1"/>
              <a:t>dragonflies and damselflies have?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95387B90-D782-4312-A708-29626319BF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No metamorphosis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Gradual metamorphosis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Incomplete metamorphosis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Complete metamorphosis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3B26269F-AA84-4EE1-8AAF-D3BE54E863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marL="838200" indent="-838200" algn="l" eaLnBrk="1" hangingPunct="1">
              <a:buFontTx/>
              <a:buAutoNum type="arabicPeriod" startAt="17"/>
            </a:pPr>
            <a:r>
              <a:rPr lang="en-US" altLang="en-US" sz="3200" b="1"/>
              <a:t>What kind of metamorphosis do </a:t>
            </a:r>
            <a:br>
              <a:rPr lang="en-US" altLang="en-US" sz="3200" b="1"/>
            </a:br>
            <a:r>
              <a:rPr lang="en-US" altLang="en-US" sz="3200" b="1"/>
              <a:t>dragonflies and damselflies have?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E1C968CA-BBEC-4F42-B75A-76AC468DEF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2971800"/>
            <a:ext cx="7315200" cy="38862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 sz="2800"/>
          </a:p>
          <a:p>
            <a:pPr marL="609600" indent="-609600" eaLnBrk="1" hangingPunct="1"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c.  </a:t>
            </a:r>
            <a:r>
              <a:rPr lang="en-US" altLang="en-US" b="1" u="sng">
                <a:solidFill>
                  <a:srgbClr val="FF0000"/>
                </a:solidFill>
              </a:rPr>
              <a:t>Incomplete metamorphosis</a:t>
            </a:r>
          </a:p>
        </p:txBody>
      </p:sp>
      <p:sp>
        <p:nvSpPr>
          <p:cNvPr id="37892" name="Arc 4">
            <a:extLst>
              <a:ext uri="{FF2B5EF4-FFF2-40B4-BE49-F238E27FC236}">
                <a16:creationId xmlns:a16="http://schemas.microsoft.com/office/drawing/2014/main" id="{134E98EC-2AAB-4965-9F25-F53DDB98BC9D}"/>
              </a:ext>
            </a:extLst>
          </p:cNvPr>
          <p:cNvSpPr>
            <a:spLocks/>
          </p:cNvSpPr>
          <p:nvPr/>
        </p:nvSpPr>
        <p:spPr bwMode="auto">
          <a:xfrm>
            <a:off x="5181600" y="3276600"/>
            <a:ext cx="914400" cy="1447800"/>
          </a:xfrm>
          <a:custGeom>
            <a:avLst/>
            <a:gdLst>
              <a:gd name="T0" fmla="*/ 0 w 21600"/>
              <a:gd name="T1" fmla="*/ 0 h 22723"/>
              <a:gd name="T2" fmla="*/ 913172 w 21600"/>
              <a:gd name="T3" fmla="*/ 1447800 h 22723"/>
              <a:gd name="T4" fmla="*/ 0 w 21600"/>
              <a:gd name="T5" fmla="*/ 1376248 h 2272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2723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974"/>
                  <a:pt x="21590" y="22348"/>
                  <a:pt x="21570" y="22722"/>
                </a:cubicBezTo>
              </a:path>
              <a:path w="21600" h="22723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974"/>
                  <a:pt x="21590" y="22348"/>
                  <a:pt x="21570" y="22722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893" name="Arc 5">
            <a:extLst>
              <a:ext uri="{FF2B5EF4-FFF2-40B4-BE49-F238E27FC236}">
                <a16:creationId xmlns:a16="http://schemas.microsoft.com/office/drawing/2014/main" id="{86FD5E93-1A53-4935-A348-89EFF078F210}"/>
              </a:ext>
            </a:extLst>
          </p:cNvPr>
          <p:cNvSpPr>
            <a:spLocks/>
          </p:cNvSpPr>
          <p:nvPr/>
        </p:nvSpPr>
        <p:spPr bwMode="auto">
          <a:xfrm rot="-5400000">
            <a:off x="2667000" y="3276600"/>
            <a:ext cx="914400" cy="914400"/>
          </a:xfrm>
          <a:custGeom>
            <a:avLst/>
            <a:gdLst>
              <a:gd name="T0" fmla="*/ 0 w 21600"/>
              <a:gd name="T1" fmla="*/ 0 h 21600"/>
              <a:gd name="T2" fmla="*/ 914400 w 21600"/>
              <a:gd name="T3" fmla="*/ 914400 h 21600"/>
              <a:gd name="T4" fmla="*/ 0 w 21600"/>
              <a:gd name="T5" fmla="*/ 91440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894" name="Arc 6">
            <a:extLst>
              <a:ext uri="{FF2B5EF4-FFF2-40B4-BE49-F238E27FC236}">
                <a16:creationId xmlns:a16="http://schemas.microsoft.com/office/drawing/2014/main" id="{81ADDD6A-C217-4F41-9619-DFE29D1ECAC3}"/>
              </a:ext>
            </a:extLst>
          </p:cNvPr>
          <p:cNvSpPr>
            <a:spLocks/>
          </p:cNvSpPr>
          <p:nvPr/>
        </p:nvSpPr>
        <p:spPr bwMode="auto">
          <a:xfrm rot="10800000">
            <a:off x="2667000" y="5105400"/>
            <a:ext cx="3352800" cy="830263"/>
          </a:xfrm>
          <a:custGeom>
            <a:avLst/>
            <a:gdLst>
              <a:gd name="T0" fmla="*/ 20955 w 43200"/>
              <a:gd name="T1" fmla="*/ 828606 h 25053"/>
              <a:gd name="T2" fmla="*/ 3331224 w 43200"/>
              <a:gd name="T3" fmla="*/ 830263 h 25053"/>
              <a:gd name="T4" fmla="*/ 1676400 w 43200"/>
              <a:gd name="T5" fmla="*/ 715830 h 2505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200" h="25053" fill="none" extrusionOk="0">
                <a:moveTo>
                  <a:pt x="269" y="25003"/>
                </a:moveTo>
                <a:cubicBezTo>
                  <a:pt x="90" y="23877"/>
                  <a:pt x="0" y="22739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199" y="22756"/>
                  <a:pt x="43107" y="23911"/>
                  <a:pt x="42922" y="25053"/>
                </a:cubicBezTo>
              </a:path>
              <a:path w="43200" h="25053" stroke="0" extrusionOk="0">
                <a:moveTo>
                  <a:pt x="269" y="25003"/>
                </a:moveTo>
                <a:cubicBezTo>
                  <a:pt x="90" y="23877"/>
                  <a:pt x="0" y="22739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199" y="22756"/>
                  <a:pt x="43107" y="23911"/>
                  <a:pt x="42922" y="25053"/>
                </a:cubicBezTo>
                <a:lnTo>
                  <a:pt x="21600" y="21600"/>
                </a:lnTo>
                <a:lnTo>
                  <a:pt x="269" y="25003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895" name="Text Box 7">
            <a:extLst>
              <a:ext uri="{FF2B5EF4-FFF2-40B4-BE49-F238E27FC236}">
                <a16:creationId xmlns:a16="http://schemas.microsoft.com/office/drawing/2014/main" id="{1356A3DF-2090-4DD4-A1CE-61DCCB662B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2057400"/>
            <a:ext cx="1295400" cy="4667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  adult</a:t>
            </a:r>
          </a:p>
        </p:txBody>
      </p:sp>
      <p:sp>
        <p:nvSpPr>
          <p:cNvPr id="37896" name="Text Box 8">
            <a:extLst>
              <a:ext uri="{FF2B5EF4-FFF2-40B4-BE49-F238E27FC236}">
                <a16:creationId xmlns:a16="http://schemas.microsoft.com/office/drawing/2014/main" id="{346D94DB-2054-4AF2-A9A2-0006C6B303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4724400"/>
            <a:ext cx="1066800" cy="4667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  egg</a:t>
            </a:r>
          </a:p>
        </p:txBody>
      </p:sp>
      <p:sp>
        <p:nvSpPr>
          <p:cNvPr id="37897" name="Text Box 9">
            <a:extLst>
              <a:ext uri="{FF2B5EF4-FFF2-40B4-BE49-F238E27FC236}">
                <a16:creationId xmlns:a16="http://schemas.microsoft.com/office/drawing/2014/main" id="{51CCA8BC-ECD0-4B3D-89E3-1A3126BD8D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954463"/>
            <a:ext cx="990600" cy="4667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naiad</a:t>
            </a:r>
          </a:p>
        </p:txBody>
      </p:sp>
      <p:sp>
        <p:nvSpPr>
          <p:cNvPr id="37898" name="Line 11">
            <a:extLst>
              <a:ext uri="{FF2B5EF4-FFF2-40B4-BE49-F238E27FC236}">
                <a16:creationId xmlns:a16="http://schemas.microsoft.com/office/drawing/2014/main" id="{98DE3EB2-113B-4108-8454-7C941CEDECD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191000" y="5943600"/>
            <a:ext cx="4572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9" name="Line 12">
            <a:extLst>
              <a:ext uri="{FF2B5EF4-FFF2-40B4-BE49-F238E27FC236}">
                <a16:creationId xmlns:a16="http://schemas.microsoft.com/office/drawing/2014/main" id="{493463E0-968A-4EFE-8C32-975D0615108E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3810000"/>
            <a:ext cx="76200" cy="3810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0" name="Line 13">
            <a:extLst>
              <a:ext uri="{FF2B5EF4-FFF2-40B4-BE49-F238E27FC236}">
                <a16:creationId xmlns:a16="http://schemas.microsoft.com/office/drawing/2014/main" id="{A5178B8D-A018-44FC-AF36-E3C54938FC3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43200" y="3505200"/>
            <a:ext cx="228600" cy="304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1" name="Text Box 14">
            <a:extLst>
              <a:ext uri="{FF2B5EF4-FFF2-40B4-BE49-F238E27FC236}">
                <a16:creationId xmlns:a16="http://schemas.microsoft.com/office/drawing/2014/main" id="{836E5360-987E-4E26-9FD6-878D7922E3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572000"/>
            <a:ext cx="1600200" cy="115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It’s an immature form that lives in </a:t>
            </a:r>
          </a:p>
          <a:p>
            <a:pPr eaLnBrk="1" hangingPunct="1"/>
            <a:r>
              <a:rPr lang="en-US" altLang="en-US" sz="1400"/>
              <a:t>the H</a:t>
            </a:r>
            <a:r>
              <a:rPr lang="en-US" altLang="en-US" sz="800"/>
              <a:t>2</a:t>
            </a:r>
            <a:r>
              <a:rPr lang="en-US" altLang="en-US" sz="1400"/>
              <a:t>O and breathes by means of gills</a:t>
            </a:r>
          </a:p>
        </p:txBody>
      </p:sp>
      <p:pic>
        <p:nvPicPr>
          <p:cNvPr id="37902" name="Picture 16" descr="TEXAS: Gonzales Co.\nGuadalupe River at Independence Park\n5-May-2005\nJ.C. Abbott">
            <a:hlinkClick r:id="rId2"/>
            <a:extLst>
              <a:ext uri="{FF2B5EF4-FFF2-40B4-BE49-F238E27FC236}">
                <a16:creationId xmlns:a16="http://schemas.microsoft.com/office/drawing/2014/main" id="{84A9A563-A978-4E49-8A3D-0276590934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191000"/>
            <a:ext cx="1447800" cy="977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03" name="Picture 18" descr="MASSACHUSETTS: Worcester\nAshburnham\nB. Nikula">
            <a:extLst>
              <a:ext uri="{FF2B5EF4-FFF2-40B4-BE49-F238E27FC236}">
                <a16:creationId xmlns:a16="http://schemas.microsoft.com/office/drawing/2014/main" id="{07A60444-67CB-4AC0-8120-5D78A5C2E4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819400"/>
            <a:ext cx="1600200" cy="1101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D0E34D18-4AEE-46DF-ABDF-AAC26E62E7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18"/>
            </a:pPr>
            <a:r>
              <a:rPr lang="en-US" altLang="en-US" sz="3200" b="1"/>
              <a:t>What kind of metamorphosis do  </a:t>
            </a:r>
            <a:br>
              <a:rPr lang="en-US" altLang="en-US" sz="3200" b="1"/>
            </a:br>
            <a:r>
              <a:rPr lang="en-US" altLang="en-US" sz="3200" b="1"/>
              <a:t> termites have?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673BE3CD-FCA4-435F-83DB-A7CD95792F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/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No metamorphosis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Gradual metamorphosis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Incomplete metamorphosis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Complete metamorphosis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00D0100E-969B-44AC-A081-49B77D9F43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447800"/>
          </a:xfrm>
        </p:spPr>
        <p:txBody>
          <a:bodyPr/>
          <a:lstStyle/>
          <a:p>
            <a:pPr marL="838200" indent="-838200" algn="l" eaLnBrk="1" hangingPunct="1">
              <a:buFontTx/>
              <a:buAutoNum type="arabicPeriod" startAt="18"/>
            </a:pPr>
            <a:r>
              <a:rPr lang="en-US" altLang="en-US" sz="3200" b="1"/>
              <a:t>What kind of metamorphosis do  </a:t>
            </a:r>
            <a:br>
              <a:rPr lang="en-US" altLang="en-US" sz="3200" b="1"/>
            </a:br>
            <a:r>
              <a:rPr lang="en-US" altLang="en-US" sz="3200" b="1"/>
              <a:t> termites have?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823E82EA-74F9-4B64-95F1-DAAE8A1DAE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71600" y="2819400"/>
            <a:ext cx="7086600" cy="37338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</a:t>
            </a:r>
            <a:r>
              <a:rPr lang="en-US" altLang="en-US" b="1"/>
              <a:t>b.  </a:t>
            </a:r>
            <a:r>
              <a:rPr lang="en-US" altLang="en-US" b="1" u="sng">
                <a:solidFill>
                  <a:srgbClr val="FF0000"/>
                </a:solidFill>
              </a:rPr>
              <a:t>Gradual metamorphosis</a:t>
            </a:r>
          </a:p>
          <a:p>
            <a:pPr marL="609600" indent="-609600" eaLnBrk="1" hangingPunct="1">
              <a:buFontTx/>
              <a:buNone/>
            </a:pPr>
            <a:endParaRPr lang="en-US" altLang="en-US" sz="3600" b="1"/>
          </a:p>
        </p:txBody>
      </p:sp>
      <p:pic>
        <p:nvPicPr>
          <p:cNvPr id="39940" name="Picture 4" descr="IM_513">
            <a:extLst>
              <a:ext uri="{FF2B5EF4-FFF2-40B4-BE49-F238E27FC236}">
                <a16:creationId xmlns:a16="http://schemas.microsoft.com/office/drawing/2014/main" id="{3FCDE001-74D3-4FCA-9A2F-BAA767C21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057400"/>
            <a:ext cx="5257800" cy="3370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941" name="Text Box 5">
            <a:extLst>
              <a:ext uri="{FF2B5EF4-FFF2-40B4-BE49-F238E27FC236}">
                <a16:creationId xmlns:a16="http://schemas.microsoft.com/office/drawing/2014/main" id="{48E29280-A593-4733-906E-ECE283FE51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2209800"/>
            <a:ext cx="1096963" cy="1016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2000"/>
              <a:t>eggs</a:t>
            </a:r>
          </a:p>
          <a:p>
            <a:pPr algn="ctr" eaLnBrk="1" hangingPunct="1"/>
            <a:r>
              <a:rPr lang="en-US" altLang="en-US" sz="2000"/>
              <a:t>nymphs</a:t>
            </a:r>
          </a:p>
          <a:p>
            <a:pPr algn="ctr" eaLnBrk="1" hangingPunct="1"/>
            <a:r>
              <a:rPr lang="en-US" altLang="en-US" sz="2000"/>
              <a:t>adults</a:t>
            </a:r>
          </a:p>
        </p:txBody>
      </p:sp>
      <p:sp>
        <p:nvSpPr>
          <p:cNvPr id="39942" name="Line 6">
            <a:extLst>
              <a:ext uri="{FF2B5EF4-FFF2-40B4-BE49-F238E27FC236}">
                <a16:creationId xmlns:a16="http://schemas.microsoft.com/office/drawing/2014/main" id="{E30CF583-5070-41B5-A6EB-DC12BF53EA7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19600" y="2438400"/>
            <a:ext cx="3048000" cy="5334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3" name="Line 7">
            <a:extLst>
              <a:ext uri="{FF2B5EF4-FFF2-40B4-BE49-F238E27FC236}">
                <a16:creationId xmlns:a16="http://schemas.microsoft.com/office/drawing/2014/main" id="{0C0FC00E-D9F0-436B-ACF6-8386C81E385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029200" y="2743200"/>
            <a:ext cx="2438400" cy="3810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4" name="Line 8">
            <a:extLst>
              <a:ext uri="{FF2B5EF4-FFF2-40B4-BE49-F238E27FC236}">
                <a16:creationId xmlns:a16="http://schemas.microsoft.com/office/drawing/2014/main" id="{F4275C12-4A29-48C1-BC0E-8B89BEC472B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57600" y="3048000"/>
            <a:ext cx="3810000" cy="609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5" name="Line 9">
            <a:extLst>
              <a:ext uri="{FF2B5EF4-FFF2-40B4-BE49-F238E27FC236}">
                <a16:creationId xmlns:a16="http://schemas.microsoft.com/office/drawing/2014/main" id="{5DC4E6D4-63DB-47F8-9224-12C40B0AF61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86400" y="3048000"/>
            <a:ext cx="1981200" cy="1371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6" name="Line 10">
            <a:extLst>
              <a:ext uri="{FF2B5EF4-FFF2-40B4-BE49-F238E27FC236}">
                <a16:creationId xmlns:a16="http://schemas.microsoft.com/office/drawing/2014/main" id="{8E3FE09C-A1A9-4D76-97C7-3FC4269D014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76800" y="3048000"/>
            <a:ext cx="2590800" cy="685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7" name="Line 11">
            <a:extLst>
              <a:ext uri="{FF2B5EF4-FFF2-40B4-BE49-F238E27FC236}">
                <a16:creationId xmlns:a16="http://schemas.microsoft.com/office/drawing/2014/main" id="{D5E37E3A-B6F3-4145-A3E0-D2E7E862E58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86400" y="3048000"/>
            <a:ext cx="1981200" cy="685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C95ABEDE-C62B-4648-BCB1-4B4C994690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19"/>
            </a:pPr>
            <a:r>
              <a:rPr lang="en-US" altLang="en-US" sz="3200" b="1"/>
              <a:t>What kind of metamorphosis do flies </a:t>
            </a:r>
            <a:br>
              <a:rPr lang="en-US" altLang="en-US" sz="3200" b="1"/>
            </a:br>
            <a:r>
              <a:rPr lang="en-US" altLang="en-US" sz="3200" b="1"/>
              <a:t>have?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C2A85E64-BAF7-4573-8208-79B2F8F7EB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No metamorphosis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Gradual metamorphosis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Incomplete metamorphosis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Complete metamorphosis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6420983E-8122-4CAF-BF54-7674F07DFC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153400" cy="1371600"/>
          </a:xfrm>
        </p:spPr>
        <p:txBody>
          <a:bodyPr/>
          <a:lstStyle/>
          <a:p>
            <a:pPr marL="838200" indent="-838200" algn="l" eaLnBrk="1" hangingPunct="1">
              <a:buFontTx/>
              <a:buAutoNum type="arabicPeriod" startAt="19"/>
            </a:pPr>
            <a:r>
              <a:rPr lang="en-US" altLang="en-US" sz="3200" b="1"/>
              <a:t>What kind of metamorphosis do flies </a:t>
            </a:r>
            <a:br>
              <a:rPr lang="en-US" altLang="en-US" sz="3200" b="1"/>
            </a:br>
            <a:r>
              <a:rPr lang="en-US" altLang="en-US" sz="3200" b="1"/>
              <a:t>                        have?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7BF5E8E5-AEC8-4B3D-BC68-52634F3124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05000" y="3048000"/>
            <a:ext cx="6553200" cy="38100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2800" b="1"/>
          </a:p>
        </p:txBody>
      </p:sp>
      <p:pic>
        <p:nvPicPr>
          <p:cNvPr id="41988" name="Picture 4" descr="Fly - VWR -House Fly Pupae">
            <a:extLst>
              <a:ext uri="{FF2B5EF4-FFF2-40B4-BE49-F238E27FC236}">
                <a16:creationId xmlns:a16="http://schemas.microsoft.com/office/drawing/2014/main" id="{13CAB461-340A-40C7-B06E-E43BB58BCA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84" t="17647" r="11578"/>
          <a:stretch>
            <a:fillRect/>
          </a:stretch>
        </p:blipFill>
        <p:spPr bwMode="auto">
          <a:xfrm>
            <a:off x="5867400" y="4191000"/>
            <a:ext cx="2819400" cy="20716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89" name="Picture 5" descr="phorid larva on floor">
            <a:extLst>
              <a:ext uri="{FF2B5EF4-FFF2-40B4-BE49-F238E27FC236}">
                <a16:creationId xmlns:a16="http://schemas.microsoft.com/office/drawing/2014/main" id="{0E571D12-4CBB-4C6F-BFBB-064CC2A21D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12" r="16949"/>
          <a:stretch>
            <a:fillRect/>
          </a:stretch>
        </p:blipFill>
        <p:spPr bwMode="auto">
          <a:xfrm>
            <a:off x="4267200" y="1219200"/>
            <a:ext cx="4343400" cy="273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0" name="Rectangle 6">
            <a:extLst>
              <a:ext uri="{FF2B5EF4-FFF2-40B4-BE49-F238E27FC236}">
                <a16:creationId xmlns:a16="http://schemas.microsoft.com/office/drawing/2014/main" id="{92665629-59A7-47B4-B16D-5B69AF9A9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1219200"/>
            <a:ext cx="2057400" cy="2895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1991" name="Text Box 7">
            <a:extLst>
              <a:ext uri="{FF2B5EF4-FFF2-40B4-BE49-F238E27FC236}">
                <a16:creationId xmlns:a16="http://schemas.microsoft.com/office/drawing/2014/main" id="{BD434B99-DF83-46DB-BA6B-79818123A7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9725" y="2743200"/>
            <a:ext cx="1235075" cy="4667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 Larva</a:t>
            </a:r>
          </a:p>
        </p:txBody>
      </p:sp>
      <p:pic>
        <p:nvPicPr>
          <p:cNvPr id="41992" name="Picture 8" descr="flesh fly">
            <a:extLst>
              <a:ext uri="{FF2B5EF4-FFF2-40B4-BE49-F238E27FC236}">
                <a16:creationId xmlns:a16="http://schemas.microsoft.com/office/drawing/2014/main" id="{8A9920EE-D5BB-429D-ACFE-7C89356217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267200"/>
            <a:ext cx="3124200" cy="1973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993" name="Text Box 9">
            <a:extLst>
              <a:ext uri="{FF2B5EF4-FFF2-40B4-BE49-F238E27FC236}">
                <a16:creationId xmlns:a16="http://schemas.microsoft.com/office/drawing/2014/main" id="{645D6D51-9BCF-4F91-9AF8-6EFF6D91B9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5680075"/>
            <a:ext cx="1066800" cy="4667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Adult</a:t>
            </a:r>
          </a:p>
        </p:txBody>
      </p:sp>
      <p:sp>
        <p:nvSpPr>
          <p:cNvPr id="41994" name="Text Box 10">
            <a:extLst>
              <a:ext uri="{FF2B5EF4-FFF2-40B4-BE49-F238E27FC236}">
                <a16:creationId xmlns:a16="http://schemas.microsoft.com/office/drawing/2014/main" id="{979705CB-5E90-4D97-A34F-2FDB6112F6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5791200"/>
            <a:ext cx="1066800" cy="4667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  Pupa</a:t>
            </a:r>
          </a:p>
        </p:txBody>
      </p:sp>
      <p:sp>
        <p:nvSpPr>
          <p:cNvPr id="41995" name="Text Box 11">
            <a:extLst>
              <a:ext uri="{FF2B5EF4-FFF2-40B4-BE49-F238E27FC236}">
                <a16:creationId xmlns:a16="http://schemas.microsoft.com/office/drawing/2014/main" id="{70C7F1A9-41BA-4817-8E9E-97B4A6C445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1828800"/>
            <a:ext cx="1143000" cy="4667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   Egg</a:t>
            </a:r>
          </a:p>
        </p:txBody>
      </p:sp>
      <p:sp>
        <p:nvSpPr>
          <p:cNvPr id="41996" name="AutoShape 12">
            <a:extLst>
              <a:ext uri="{FF2B5EF4-FFF2-40B4-BE49-F238E27FC236}">
                <a16:creationId xmlns:a16="http://schemas.microsoft.com/office/drawing/2014/main" id="{46A272F3-C9B6-428E-B8C3-C7A2B6A5AC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1905000"/>
            <a:ext cx="3352800" cy="228600"/>
          </a:xfrm>
          <a:prstGeom prst="rightArrow">
            <a:avLst>
              <a:gd name="adj1" fmla="val 50000"/>
              <a:gd name="adj2" fmla="val 366667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1997" name="AutoShape 13">
            <a:extLst>
              <a:ext uri="{FF2B5EF4-FFF2-40B4-BE49-F238E27FC236}">
                <a16:creationId xmlns:a16="http://schemas.microsoft.com/office/drawing/2014/main" id="{7F9420ED-6F44-4835-84A1-28C241B350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3429000"/>
            <a:ext cx="228600" cy="976313"/>
          </a:xfrm>
          <a:prstGeom prst="downArrow">
            <a:avLst>
              <a:gd name="adj1" fmla="val 50000"/>
              <a:gd name="adj2" fmla="val 106771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1998" name="AutoShape 14">
            <a:extLst>
              <a:ext uri="{FF2B5EF4-FFF2-40B4-BE49-F238E27FC236}">
                <a16:creationId xmlns:a16="http://schemas.microsoft.com/office/drawing/2014/main" id="{61EAB751-05D6-42EE-8FB4-1749E2237A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5029200"/>
            <a:ext cx="1662113" cy="228600"/>
          </a:xfrm>
          <a:prstGeom prst="leftArrow">
            <a:avLst>
              <a:gd name="adj1" fmla="val 50000"/>
              <a:gd name="adj2" fmla="val 181771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1999" name="AutoShape 15">
            <a:extLst>
              <a:ext uri="{FF2B5EF4-FFF2-40B4-BE49-F238E27FC236}">
                <a16:creationId xmlns:a16="http://schemas.microsoft.com/office/drawing/2014/main" id="{1BD69E04-8DF9-4506-A39C-03B22424C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2590800"/>
            <a:ext cx="228600" cy="1281113"/>
          </a:xfrm>
          <a:prstGeom prst="upArrow">
            <a:avLst>
              <a:gd name="adj1" fmla="val 50000"/>
              <a:gd name="adj2" fmla="val 140104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2000" name="Text Box 16">
            <a:extLst>
              <a:ext uri="{FF2B5EF4-FFF2-40B4-BE49-F238E27FC236}">
                <a16:creationId xmlns:a16="http://schemas.microsoft.com/office/drawing/2014/main" id="{713BC074-11CB-42A2-9A16-CAEF30A04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5825" y="2971800"/>
            <a:ext cx="24415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2800"/>
          </a:p>
        </p:txBody>
      </p:sp>
      <p:sp>
        <p:nvSpPr>
          <p:cNvPr id="42001" name="Text Box 17">
            <a:extLst>
              <a:ext uri="{FF2B5EF4-FFF2-40B4-BE49-F238E27FC236}">
                <a16:creationId xmlns:a16="http://schemas.microsoft.com/office/drawing/2014/main" id="{28C00FB3-F8CE-4F33-A4A9-675F9E0F43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2590800"/>
            <a:ext cx="3429000" cy="12001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3600">
                <a:solidFill>
                  <a:schemeClr val="bg1"/>
                </a:solidFill>
              </a:rPr>
              <a:t>Complete</a:t>
            </a:r>
          </a:p>
          <a:p>
            <a:pPr eaLnBrk="1" hangingPunct="1"/>
            <a:r>
              <a:rPr lang="en-US" altLang="en-US" sz="3600">
                <a:solidFill>
                  <a:schemeClr val="bg1"/>
                </a:solidFill>
              </a:rPr>
              <a:t> Metamorphosis</a:t>
            </a:r>
          </a:p>
        </p:txBody>
      </p:sp>
      <p:sp>
        <p:nvSpPr>
          <p:cNvPr id="42002" name="Rectangle 18">
            <a:extLst>
              <a:ext uri="{FF2B5EF4-FFF2-40B4-BE49-F238E27FC236}">
                <a16:creationId xmlns:a16="http://schemas.microsoft.com/office/drawing/2014/main" id="{FEE53539-066C-4DA4-BD78-9321F3B120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4038600"/>
            <a:ext cx="4572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A8969D2B-EBF6-43CB-88CE-3FE0C2A2FE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43011" name="Picture 4">
            <a:extLst>
              <a:ext uri="{FF2B5EF4-FFF2-40B4-BE49-F238E27FC236}">
                <a16:creationId xmlns:a16="http://schemas.microsoft.com/office/drawing/2014/main" id="{4FA52B52-1826-4DBC-8E67-495468F20BB4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"/>
          <a:stretch>
            <a:fillRect/>
          </a:stretch>
        </p:blipFill>
        <p:spPr>
          <a:xfrm>
            <a:off x="1981200" y="0"/>
            <a:ext cx="4776788" cy="6858000"/>
          </a:xfr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16DC0851-F319-4595-8898-6B7C02D3F5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20"/>
            </a:pPr>
            <a:r>
              <a:rPr lang="en-US" altLang="en-US" sz="3200" b="1"/>
              <a:t>What stages of insects are present in </a:t>
            </a:r>
            <a:br>
              <a:rPr lang="en-US" altLang="en-US" sz="3200" b="1"/>
            </a:br>
            <a:r>
              <a:rPr lang="en-US" altLang="en-US" sz="3200" b="1"/>
              <a:t>gradual metamorphosis?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394D5F7F-4C13-4BCC-B303-91B84F36BE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Egg, young, adult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Egg, naiad, adult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Egg, nymph, adult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Egg, larva, pupa, adult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43A51EC9-EB2C-473E-A194-EFE09456F1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20"/>
            </a:pPr>
            <a:r>
              <a:rPr lang="en-US" altLang="en-US" sz="3200" b="1"/>
              <a:t>What stages of insects are present in </a:t>
            </a:r>
            <a:br>
              <a:rPr lang="en-US" altLang="en-US" sz="3200" b="1"/>
            </a:br>
            <a:r>
              <a:rPr lang="en-US" altLang="en-US" sz="3200" b="1"/>
              <a:t>gradual metamorphosis?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4EC2B225-CC00-49FE-B74F-CF239F9231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362200"/>
            <a:ext cx="7772400" cy="44958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         c.  </a:t>
            </a:r>
            <a:r>
              <a:rPr lang="en-US" altLang="en-US" b="1" u="sng">
                <a:solidFill>
                  <a:srgbClr val="FF0000"/>
                </a:solidFill>
              </a:rPr>
              <a:t>Egg</a:t>
            </a:r>
            <a:r>
              <a:rPr lang="en-US" altLang="en-US" b="1">
                <a:solidFill>
                  <a:srgbClr val="FF0000"/>
                </a:solidFill>
              </a:rPr>
              <a:t>, </a:t>
            </a:r>
            <a:r>
              <a:rPr lang="en-US" altLang="en-US" b="1" u="sng">
                <a:solidFill>
                  <a:srgbClr val="FF0000"/>
                </a:solidFill>
              </a:rPr>
              <a:t>nymph</a:t>
            </a:r>
            <a:r>
              <a:rPr lang="en-US" altLang="en-US" b="1">
                <a:solidFill>
                  <a:srgbClr val="FF0000"/>
                </a:solidFill>
              </a:rPr>
              <a:t>, </a:t>
            </a:r>
            <a:r>
              <a:rPr lang="en-US" altLang="en-US" b="1" u="sng">
                <a:solidFill>
                  <a:srgbClr val="FF0000"/>
                </a:solidFill>
              </a:rPr>
              <a:t>adult</a:t>
            </a:r>
          </a:p>
        </p:txBody>
      </p:sp>
      <p:pic>
        <p:nvPicPr>
          <p:cNvPr id="45060" name="Picture 4" descr="gradual metamorphosis">
            <a:extLst>
              <a:ext uri="{FF2B5EF4-FFF2-40B4-BE49-F238E27FC236}">
                <a16:creationId xmlns:a16="http://schemas.microsoft.com/office/drawing/2014/main" id="{6C5469E0-1C35-4EFE-A343-A1C318F4C5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752600"/>
            <a:ext cx="4114800" cy="38131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Text Box 6">
            <a:extLst>
              <a:ext uri="{FF2B5EF4-FFF2-40B4-BE49-F238E27FC236}">
                <a16:creationId xmlns:a16="http://schemas.microsoft.com/office/drawing/2014/main" id="{AAE31EE6-04CF-41D7-9A93-2194CBEE88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276600"/>
            <a:ext cx="1981200" cy="6508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The adult stage usually has wings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64D89EA1-479F-49D2-A1D4-B9EEDC27E0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21"/>
            </a:pPr>
            <a:r>
              <a:rPr lang="en-US" altLang="en-US" sz="3200" b="1"/>
              <a:t>What stages of insects are present in </a:t>
            </a:r>
            <a:br>
              <a:rPr lang="en-US" altLang="en-US" sz="3200" b="1"/>
            </a:br>
            <a:r>
              <a:rPr lang="en-US" altLang="en-US" sz="3200" b="1"/>
              <a:t>complete metamorphosis?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8F93A9FE-71AA-4663-9F31-7FB7FA5F6D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Egg, young, adult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Egg, naiad, adult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Egg, nymph, adult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Egg, larva, pupa, adult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17CE0510-B855-42A2-BC78-B8A75E7E65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21"/>
            </a:pPr>
            <a:r>
              <a:rPr lang="en-US" altLang="en-US" sz="3200" b="1"/>
              <a:t>What stages of insects are present in </a:t>
            </a:r>
            <a:br>
              <a:rPr lang="en-US" altLang="en-US" sz="3200" b="1"/>
            </a:br>
            <a:r>
              <a:rPr lang="en-US" altLang="en-US" sz="3200" b="1"/>
              <a:t>complete metamorphosis?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DFF3405A-EBF9-4C25-85EF-6E18726DC4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05000" y="1981200"/>
            <a:ext cx="6553200" cy="41148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d.  </a:t>
            </a:r>
            <a:r>
              <a:rPr lang="en-US" altLang="en-US" b="1" u="sng">
                <a:solidFill>
                  <a:srgbClr val="FF0000"/>
                </a:solidFill>
              </a:rPr>
              <a:t>Egg</a:t>
            </a:r>
            <a:r>
              <a:rPr lang="en-US" altLang="en-US" b="1">
                <a:solidFill>
                  <a:srgbClr val="FF0000"/>
                </a:solidFill>
              </a:rPr>
              <a:t>, </a:t>
            </a:r>
            <a:r>
              <a:rPr lang="en-US" altLang="en-US" b="1" u="sng">
                <a:solidFill>
                  <a:srgbClr val="FF0000"/>
                </a:solidFill>
              </a:rPr>
              <a:t>larva</a:t>
            </a:r>
            <a:r>
              <a:rPr lang="en-US" altLang="en-US" b="1">
                <a:solidFill>
                  <a:srgbClr val="FF0000"/>
                </a:solidFill>
              </a:rPr>
              <a:t>, </a:t>
            </a:r>
            <a:r>
              <a:rPr lang="en-US" altLang="en-US" b="1" u="sng">
                <a:solidFill>
                  <a:srgbClr val="FF0000"/>
                </a:solidFill>
              </a:rPr>
              <a:t>pupa</a:t>
            </a:r>
            <a:r>
              <a:rPr lang="en-US" altLang="en-US" b="1">
                <a:solidFill>
                  <a:srgbClr val="FF0000"/>
                </a:solidFill>
              </a:rPr>
              <a:t>, </a:t>
            </a:r>
            <a:r>
              <a:rPr lang="en-US" altLang="en-US" b="1" u="sng">
                <a:solidFill>
                  <a:srgbClr val="FF0000"/>
                </a:solidFill>
              </a:rPr>
              <a:t>adult</a:t>
            </a:r>
          </a:p>
        </p:txBody>
      </p:sp>
      <p:pic>
        <p:nvPicPr>
          <p:cNvPr id="47108" name="Picture 4" descr="complete metamorphosis">
            <a:extLst>
              <a:ext uri="{FF2B5EF4-FFF2-40B4-BE49-F238E27FC236}">
                <a16:creationId xmlns:a16="http://schemas.microsoft.com/office/drawing/2014/main" id="{066D4DF9-A011-46BB-A971-1348DD5B3FD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905000"/>
            <a:ext cx="4384675" cy="3630613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109" name="Text Box 5">
            <a:extLst>
              <a:ext uri="{FF2B5EF4-FFF2-40B4-BE49-F238E27FC236}">
                <a16:creationId xmlns:a16="http://schemas.microsoft.com/office/drawing/2014/main" id="{70FDF191-DFA6-4C46-BF90-5930A9AE3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3124200"/>
            <a:ext cx="1863725" cy="147478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If it has a </a:t>
            </a:r>
            <a:r>
              <a:rPr lang="en-US" altLang="en-US" sz="1800" u="sng"/>
              <a:t>larval</a:t>
            </a:r>
            <a:r>
              <a:rPr lang="en-US" altLang="en-US" sz="1800"/>
              <a:t> </a:t>
            </a:r>
          </a:p>
          <a:p>
            <a:pPr eaLnBrk="1" hangingPunct="1"/>
            <a:r>
              <a:rPr lang="en-US" altLang="en-US" sz="1800"/>
              <a:t>or a </a:t>
            </a:r>
            <a:r>
              <a:rPr lang="en-US" altLang="en-US" sz="1800" u="sng"/>
              <a:t>pupal</a:t>
            </a:r>
            <a:r>
              <a:rPr lang="en-US" altLang="en-US" sz="1800"/>
              <a:t> stage, </a:t>
            </a:r>
          </a:p>
          <a:p>
            <a:pPr eaLnBrk="1" hangingPunct="1"/>
            <a:r>
              <a:rPr lang="en-US" altLang="en-US" sz="1800"/>
              <a:t>   it must have</a:t>
            </a:r>
          </a:p>
          <a:p>
            <a:pPr eaLnBrk="1" hangingPunct="1"/>
            <a:r>
              <a:rPr lang="en-US" altLang="en-US" sz="1800"/>
              <a:t>     Complete</a:t>
            </a:r>
          </a:p>
          <a:p>
            <a:pPr eaLnBrk="1" hangingPunct="1"/>
            <a:r>
              <a:rPr lang="en-US" altLang="en-US" sz="1800"/>
              <a:t>Metamorphosis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65BD318A-1E69-4ABC-810E-50361C4A82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22"/>
            </a:pPr>
            <a:r>
              <a:rPr lang="en-US" altLang="en-US" sz="3200" b="1"/>
              <a:t>What stages of insects are present in no metamorphosis?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5E8B976A-45D8-4E62-BA44-7E80618972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Egg, young, adult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Egg, naiad, adult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Egg, nymph, adult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Egg, larva, pupa, adult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B9D0D884-94F2-4693-AF0C-573AFD6A35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22"/>
            </a:pPr>
            <a:r>
              <a:rPr lang="en-US" altLang="en-US" sz="3200" b="1"/>
              <a:t>What stages of insects are present in no metamorphosis?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EA375602-4BBE-4F24-AFE0-0C39FA7B54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14600" y="5257800"/>
            <a:ext cx="5943600" cy="16002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a.  </a:t>
            </a:r>
            <a:r>
              <a:rPr lang="en-US" altLang="en-US" b="1" u="sng">
                <a:solidFill>
                  <a:srgbClr val="FF0000"/>
                </a:solidFill>
              </a:rPr>
              <a:t>Egg</a:t>
            </a:r>
            <a:r>
              <a:rPr lang="en-US" altLang="en-US" b="1">
                <a:solidFill>
                  <a:srgbClr val="FF0000"/>
                </a:solidFill>
              </a:rPr>
              <a:t>, </a:t>
            </a:r>
            <a:r>
              <a:rPr lang="en-US" altLang="en-US" b="1" u="sng">
                <a:solidFill>
                  <a:srgbClr val="FF0000"/>
                </a:solidFill>
              </a:rPr>
              <a:t>young</a:t>
            </a:r>
            <a:r>
              <a:rPr lang="en-US" altLang="en-US" b="1">
                <a:solidFill>
                  <a:srgbClr val="FF0000"/>
                </a:solidFill>
              </a:rPr>
              <a:t>, </a:t>
            </a:r>
            <a:r>
              <a:rPr lang="en-US" altLang="en-US" b="1" u="sng">
                <a:solidFill>
                  <a:srgbClr val="FF0000"/>
                </a:solidFill>
              </a:rPr>
              <a:t>adult</a:t>
            </a:r>
          </a:p>
        </p:txBody>
      </p:sp>
      <p:pic>
        <p:nvPicPr>
          <p:cNvPr id="49156" name="Picture 4" descr="without metamorphosis">
            <a:extLst>
              <a:ext uri="{FF2B5EF4-FFF2-40B4-BE49-F238E27FC236}">
                <a16:creationId xmlns:a16="http://schemas.microsoft.com/office/drawing/2014/main" id="{EB5FB0F2-1748-46B7-A7A6-113E7C3BFB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752600"/>
            <a:ext cx="3589338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7" name="Text Box 5">
            <a:extLst>
              <a:ext uri="{FF2B5EF4-FFF2-40B4-BE49-F238E27FC236}">
                <a16:creationId xmlns:a16="http://schemas.microsoft.com/office/drawing/2014/main" id="{42D40AEA-E054-4F5A-8B55-44E2EC9B2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743200"/>
            <a:ext cx="1219200" cy="17494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Both the young and the adult stages do</a:t>
            </a:r>
          </a:p>
          <a:p>
            <a:pPr algn="ctr" eaLnBrk="1" hangingPunct="1"/>
            <a:r>
              <a:rPr lang="en-US" altLang="en-US" sz="1800" u="sng"/>
              <a:t>not</a:t>
            </a:r>
            <a:r>
              <a:rPr lang="en-US" altLang="en-US" sz="1800"/>
              <a:t> have        wings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0101BB40-ECDA-4B96-BE57-2CC127F4F6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23"/>
            </a:pPr>
            <a:r>
              <a:rPr lang="en-US" altLang="en-US" sz="3200" b="1"/>
              <a:t>What stages of insects are present in </a:t>
            </a:r>
            <a:br>
              <a:rPr lang="en-US" altLang="en-US" sz="3200" b="1"/>
            </a:br>
            <a:r>
              <a:rPr lang="en-US" altLang="en-US" sz="3200" b="1"/>
              <a:t>incomplete metamorphosis?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9FD810BD-CE5A-4677-A398-9B13A7F6E8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Egg, young, adult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Egg, naiad, adult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Egg, nymph, adult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Egg, larva, pupa, adult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1E9884F9-1E76-43C1-B67C-D02051DC69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305800" cy="990600"/>
          </a:xfrm>
        </p:spPr>
        <p:txBody>
          <a:bodyPr/>
          <a:lstStyle/>
          <a:p>
            <a:pPr marL="838200" indent="-838200" algn="l" eaLnBrk="1" hangingPunct="1">
              <a:buFontTx/>
              <a:buAutoNum type="arabicPeriod" startAt="23"/>
            </a:pPr>
            <a:r>
              <a:rPr lang="en-US" altLang="en-US" sz="2800" b="1"/>
              <a:t>What stages of insects are present in incomplete metamorphosis?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35A4254C-7FE8-4E63-981F-9F80AD3269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419600" y="609600"/>
            <a:ext cx="4495800" cy="54864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b.  </a:t>
            </a:r>
            <a:r>
              <a:rPr lang="en-US" altLang="en-US" b="1" u="sng">
                <a:solidFill>
                  <a:srgbClr val="FF0000"/>
                </a:solidFill>
              </a:rPr>
              <a:t>Egg</a:t>
            </a:r>
            <a:r>
              <a:rPr lang="en-US" altLang="en-US" b="1">
                <a:solidFill>
                  <a:srgbClr val="FF0000"/>
                </a:solidFill>
              </a:rPr>
              <a:t>, </a:t>
            </a:r>
            <a:r>
              <a:rPr lang="en-US" altLang="en-US" b="1" u="sng">
                <a:solidFill>
                  <a:srgbClr val="FF0000"/>
                </a:solidFill>
              </a:rPr>
              <a:t>naiad</a:t>
            </a:r>
            <a:r>
              <a:rPr lang="en-US" altLang="en-US" b="1">
                <a:solidFill>
                  <a:srgbClr val="FF0000"/>
                </a:solidFill>
              </a:rPr>
              <a:t>, </a:t>
            </a:r>
            <a:r>
              <a:rPr lang="en-US" altLang="en-US" b="1" u="sng">
                <a:solidFill>
                  <a:srgbClr val="FF0000"/>
                </a:solidFill>
              </a:rPr>
              <a:t>adult</a:t>
            </a:r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r>
              <a:rPr lang="en-US" altLang="en-US" sz="1600" b="1"/>
              <a:t>          </a:t>
            </a:r>
          </a:p>
          <a:p>
            <a:pPr marL="609600" indent="-609600" eaLnBrk="1" hangingPunct="1">
              <a:buFontTx/>
              <a:buNone/>
            </a:pPr>
            <a:endParaRPr lang="en-US" altLang="en-US" b="1"/>
          </a:p>
        </p:txBody>
      </p:sp>
      <p:sp>
        <p:nvSpPr>
          <p:cNvPr id="51204" name="Text Box 6">
            <a:extLst>
              <a:ext uri="{FF2B5EF4-FFF2-40B4-BE49-F238E27FC236}">
                <a16:creationId xmlns:a16="http://schemas.microsoft.com/office/drawing/2014/main" id="{6CD251B6-A09B-49CE-8FF6-262A3E220B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2057400"/>
            <a:ext cx="1676400" cy="147478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1800"/>
              <a:t>The immature</a:t>
            </a:r>
          </a:p>
          <a:p>
            <a:pPr algn="ctr" eaLnBrk="1" hangingPunct="1"/>
            <a:r>
              <a:rPr lang="en-US" altLang="en-US" sz="1800"/>
              <a:t>stage (naiad)</a:t>
            </a:r>
          </a:p>
          <a:p>
            <a:pPr algn="ctr" eaLnBrk="1" hangingPunct="1"/>
            <a:r>
              <a:rPr lang="en-US" altLang="en-US" sz="1800"/>
              <a:t>lives in water</a:t>
            </a:r>
          </a:p>
          <a:p>
            <a:pPr algn="ctr" eaLnBrk="1" hangingPunct="1"/>
            <a:r>
              <a:rPr lang="en-US" altLang="en-US" sz="1800"/>
              <a:t>and breathes with gills</a:t>
            </a:r>
          </a:p>
        </p:txBody>
      </p:sp>
      <p:pic>
        <p:nvPicPr>
          <p:cNvPr id="51205" name="Picture 7" descr="mayfly_thumb_small">
            <a:extLst>
              <a:ext uri="{FF2B5EF4-FFF2-40B4-BE49-F238E27FC236}">
                <a16:creationId xmlns:a16="http://schemas.microsoft.com/office/drawing/2014/main" id="{07C9F53E-C7E9-403D-B800-0653F9B550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810000"/>
            <a:ext cx="3733800" cy="2700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06" name="Picture 8" descr="Dragonfly adult">
            <a:extLst>
              <a:ext uri="{FF2B5EF4-FFF2-40B4-BE49-F238E27FC236}">
                <a16:creationId xmlns:a16="http://schemas.microsoft.com/office/drawing/2014/main" id="{5CCE5A9B-6B6A-43A4-995C-5986AD3C1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73250"/>
            <a:ext cx="3886200" cy="2806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07" name="Picture 10" descr="Damsel fly">
            <a:extLst>
              <a:ext uri="{FF2B5EF4-FFF2-40B4-BE49-F238E27FC236}">
                <a16:creationId xmlns:a16="http://schemas.microsoft.com/office/drawing/2014/main" id="{D35C9F9F-C9EC-499D-8E06-59EE5CC9B0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800600"/>
            <a:ext cx="3860800" cy="1693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08" name="Picture 11" descr="Dragon fly naiad">
            <a:extLst>
              <a:ext uri="{FF2B5EF4-FFF2-40B4-BE49-F238E27FC236}">
                <a16:creationId xmlns:a16="http://schemas.microsoft.com/office/drawing/2014/main" id="{269735F2-F0E4-45F3-B563-28277F201C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133600"/>
            <a:ext cx="1711325" cy="12620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09" name="Line 12">
            <a:extLst>
              <a:ext uri="{FF2B5EF4-FFF2-40B4-BE49-F238E27FC236}">
                <a16:creationId xmlns:a16="http://schemas.microsoft.com/office/drawing/2014/main" id="{1F357C86-D9BA-4F2A-A0BE-DA60D7B7A44C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2743200"/>
            <a:ext cx="9906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10" name="Text Box 13">
            <a:extLst>
              <a:ext uri="{FF2B5EF4-FFF2-40B4-BE49-F238E27FC236}">
                <a16:creationId xmlns:a16="http://schemas.microsoft.com/office/drawing/2014/main" id="{39EAE334-F475-41A1-A353-3527A32EE3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828800"/>
            <a:ext cx="1219200" cy="3762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Dragonfly</a:t>
            </a:r>
          </a:p>
        </p:txBody>
      </p:sp>
      <p:sp>
        <p:nvSpPr>
          <p:cNvPr id="51211" name="Text Box 14">
            <a:extLst>
              <a:ext uri="{FF2B5EF4-FFF2-40B4-BE49-F238E27FC236}">
                <a16:creationId xmlns:a16="http://schemas.microsoft.com/office/drawing/2014/main" id="{0000E563-A08D-47E5-A537-B96E0A1CA7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925" y="6134100"/>
            <a:ext cx="1171575" cy="3762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Damselfly</a:t>
            </a:r>
          </a:p>
        </p:txBody>
      </p:sp>
      <p:sp>
        <p:nvSpPr>
          <p:cNvPr id="51212" name="Text Box 15">
            <a:extLst>
              <a:ext uri="{FF2B5EF4-FFF2-40B4-BE49-F238E27FC236}">
                <a16:creationId xmlns:a16="http://schemas.microsoft.com/office/drawing/2014/main" id="{77D07B74-6F59-46AD-85E7-6F59764B6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4800" y="6172200"/>
            <a:ext cx="914400" cy="3762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Mayfly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DFFF6F01-8733-40D4-A6F8-FBFE0709E4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24.  Insects have an __________ skeleton.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74F37925-8EC8-44AA-AA10-D5E9CE9DEA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Internal 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External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60217AD4-1859-44A0-A1A7-FEB4573212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24.  Insects have an __________ skeleton.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3BF549CA-9E80-4046-93C0-DA1AE014BA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52600" y="1981200"/>
            <a:ext cx="6705600" cy="41148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b.  </a:t>
            </a:r>
            <a:r>
              <a:rPr lang="en-US" altLang="en-US" sz="4000" b="1" u="sng">
                <a:solidFill>
                  <a:srgbClr val="FF0000"/>
                </a:solidFill>
              </a:rPr>
              <a:t>External</a:t>
            </a:r>
            <a:r>
              <a:rPr lang="en-US" altLang="en-US" sz="4000" b="1"/>
              <a:t> (exoskeleton)</a:t>
            </a:r>
          </a:p>
        </p:txBody>
      </p:sp>
      <p:sp>
        <p:nvSpPr>
          <p:cNvPr id="53252" name="Text Box 4">
            <a:extLst>
              <a:ext uri="{FF2B5EF4-FFF2-40B4-BE49-F238E27FC236}">
                <a16:creationId xmlns:a16="http://schemas.microsoft.com/office/drawing/2014/main" id="{9C3461A5-12B1-463F-9BCF-4F15546CB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7525" y="857250"/>
            <a:ext cx="17986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3200">
                <a:solidFill>
                  <a:srgbClr val="FF0000"/>
                </a:solidFill>
              </a:rPr>
              <a:t> External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C2FE1593-124F-439B-9EFD-632718023B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25"/>
            </a:pPr>
            <a:r>
              <a:rPr lang="en-US" altLang="en-US" sz="3200" b="1"/>
              <a:t>Which segment of an insect’s legs is </a:t>
            </a:r>
            <a:br>
              <a:rPr lang="en-US" altLang="en-US" sz="3200" b="1"/>
            </a:br>
            <a:r>
              <a:rPr lang="en-US" altLang="en-US" sz="3200" b="1"/>
              <a:t>attached to the body?</a:t>
            </a: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04D22B18-0FD6-4620-8E11-FEBC3D527E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Femur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Tibia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Tarsus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Coxa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Pretarsus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Trochanter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FB3D49A6-77B0-406D-A4AF-15A20600BF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371600"/>
          </a:xfrm>
        </p:spPr>
        <p:txBody>
          <a:bodyPr/>
          <a:lstStyle/>
          <a:p>
            <a:pPr marL="838200" indent="-838200" algn="l" eaLnBrk="1" hangingPunct="1">
              <a:buFontTx/>
              <a:buAutoNum type="arabicPeriod" startAt="25"/>
            </a:pPr>
            <a:r>
              <a:rPr lang="en-US" altLang="en-US" sz="3200" b="1"/>
              <a:t>Which segment of an insect’s legs is </a:t>
            </a:r>
            <a:br>
              <a:rPr lang="en-US" altLang="en-US" sz="3200" b="1"/>
            </a:br>
            <a:r>
              <a:rPr lang="en-US" altLang="en-US" sz="3200" b="1"/>
              <a:t>attached to the body?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F75CC2DB-0243-496E-916C-1718AAC4A4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0" y="1981200"/>
            <a:ext cx="5410200" cy="41148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d.  </a:t>
            </a:r>
            <a:r>
              <a:rPr lang="en-US" altLang="en-US" sz="4000" b="1"/>
              <a:t>Coxa</a:t>
            </a:r>
          </a:p>
          <a:p>
            <a:pPr marL="609600" indent="-609600" eaLnBrk="1" hangingPunct="1">
              <a:buFontTx/>
              <a:buNone/>
            </a:pPr>
            <a:endParaRPr lang="en-US" altLang="en-US" sz="4000" b="1"/>
          </a:p>
        </p:txBody>
      </p:sp>
      <p:pic>
        <p:nvPicPr>
          <p:cNvPr id="55300" name="Picture 5" descr="molep5-2">
            <a:extLst>
              <a:ext uri="{FF2B5EF4-FFF2-40B4-BE49-F238E27FC236}">
                <a16:creationId xmlns:a16="http://schemas.microsoft.com/office/drawing/2014/main" id="{0CCC0A68-FA4C-40E2-A1D0-D67890B22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905000"/>
            <a:ext cx="541020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1" name="Rectangle 6">
            <a:extLst>
              <a:ext uri="{FF2B5EF4-FFF2-40B4-BE49-F238E27FC236}">
                <a16:creationId xmlns:a16="http://schemas.microsoft.com/office/drawing/2014/main" id="{41D4274F-3E22-4655-BACF-8B6B2337F5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1676400"/>
            <a:ext cx="2971800" cy="4648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5302" name="Rectangle 7">
            <a:extLst>
              <a:ext uri="{FF2B5EF4-FFF2-40B4-BE49-F238E27FC236}">
                <a16:creationId xmlns:a16="http://schemas.microsoft.com/office/drawing/2014/main" id="{D7C0E766-7558-4644-ADDE-BA7006F729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1828800"/>
            <a:ext cx="12954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5303" name="Rectangle 8">
            <a:extLst>
              <a:ext uri="{FF2B5EF4-FFF2-40B4-BE49-F238E27FC236}">
                <a16:creationId xmlns:a16="http://schemas.microsoft.com/office/drawing/2014/main" id="{AC725231-6116-495A-9A88-3EF94EF948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429000"/>
            <a:ext cx="838200" cy="2743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5304" name="Text Box 9">
            <a:extLst>
              <a:ext uri="{FF2B5EF4-FFF2-40B4-BE49-F238E27FC236}">
                <a16:creationId xmlns:a16="http://schemas.microsoft.com/office/drawing/2014/main" id="{8D04A9E6-C6C2-4E5A-8A93-70F400EFB2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925" y="2816225"/>
            <a:ext cx="296068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3200"/>
              <a:t>           d.  </a:t>
            </a:r>
            <a:r>
              <a:rPr lang="en-US" altLang="en-US" sz="4000" u="sng">
                <a:solidFill>
                  <a:srgbClr val="FF0000"/>
                </a:solidFill>
              </a:rPr>
              <a:t>Coxa</a:t>
            </a:r>
            <a:endParaRPr lang="en-US" altLang="en-US" sz="3200" u="sng">
              <a:solidFill>
                <a:srgbClr val="FF0000"/>
              </a:solidFill>
            </a:endParaRPr>
          </a:p>
        </p:txBody>
      </p:sp>
      <p:sp>
        <p:nvSpPr>
          <p:cNvPr id="55305" name="Line 10">
            <a:extLst>
              <a:ext uri="{FF2B5EF4-FFF2-40B4-BE49-F238E27FC236}">
                <a16:creationId xmlns:a16="http://schemas.microsoft.com/office/drawing/2014/main" id="{2D4733C9-B1B5-448D-B316-146346F9567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00600" y="28194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06" name="Rectangle 11">
            <a:extLst>
              <a:ext uri="{FF2B5EF4-FFF2-40B4-BE49-F238E27FC236}">
                <a16:creationId xmlns:a16="http://schemas.microsoft.com/office/drawing/2014/main" id="{1C8F1090-6114-4FF7-ADA1-615A614AB5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715000"/>
            <a:ext cx="3048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C8E18AAE-3B4B-4AE3-BB5F-8F7990AFB5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26"/>
            </a:pPr>
            <a:r>
              <a:rPr lang="en-US" altLang="en-US" sz="3200" b="1"/>
              <a:t>What part of an insect’s leg is furthest </a:t>
            </a:r>
            <a:br>
              <a:rPr lang="en-US" altLang="en-US" sz="3200" b="1"/>
            </a:br>
            <a:r>
              <a:rPr lang="en-US" altLang="en-US" sz="3200" b="1"/>
              <a:t>away from the insect’s body?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B699E986-371A-4A9B-B1BC-D8A8498DF2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Femur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Tibia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Tarsus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Coxa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Pretarsus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Trochanter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BD941718-BD22-40B3-9798-53F4783839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447800"/>
          </a:xfrm>
        </p:spPr>
        <p:txBody>
          <a:bodyPr/>
          <a:lstStyle/>
          <a:p>
            <a:pPr marL="838200" indent="-838200" algn="l" eaLnBrk="1" hangingPunct="1">
              <a:buFontTx/>
              <a:buAutoNum type="arabicPeriod" startAt="26"/>
            </a:pPr>
            <a:r>
              <a:rPr lang="en-US" altLang="en-US" sz="3200" b="1"/>
              <a:t>What part of an insect’s leg is furthest </a:t>
            </a:r>
            <a:br>
              <a:rPr lang="en-US" altLang="en-US" sz="3200" b="1"/>
            </a:br>
            <a:r>
              <a:rPr lang="en-US" altLang="en-US" sz="3200" b="1"/>
              <a:t>away from the insect’s body?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331E2D0C-52EA-4A6E-9171-F36E7ADCC6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239000" cy="28956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</p:txBody>
      </p:sp>
      <p:pic>
        <p:nvPicPr>
          <p:cNvPr id="57348" name="Picture 5" descr="molep5-2">
            <a:extLst>
              <a:ext uri="{FF2B5EF4-FFF2-40B4-BE49-F238E27FC236}">
                <a16:creationId xmlns:a16="http://schemas.microsoft.com/office/drawing/2014/main" id="{1A666A43-2628-4911-97B4-96282921E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286000"/>
            <a:ext cx="6096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9" name="Rectangle 6">
            <a:extLst>
              <a:ext uri="{FF2B5EF4-FFF2-40B4-BE49-F238E27FC236}">
                <a16:creationId xmlns:a16="http://schemas.microsoft.com/office/drawing/2014/main" id="{8579E7DA-5E9E-44F3-8BB8-1932A1CA76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1066800"/>
            <a:ext cx="3733800" cy="5791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en-US" altLang="en-US" sz="3200"/>
          </a:p>
        </p:txBody>
      </p:sp>
      <p:sp>
        <p:nvSpPr>
          <p:cNvPr id="57350" name="Rectangle 7">
            <a:extLst>
              <a:ext uri="{FF2B5EF4-FFF2-40B4-BE49-F238E27FC236}">
                <a16:creationId xmlns:a16="http://schemas.microsoft.com/office/drawing/2014/main" id="{074AEF7D-B08E-4846-990E-3F46A0D07A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3733800"/>
            <a:ext cx="685800" cy="1828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7351" name="Rectangle 8">
            <a:extLst>
              <a:ext uri="{FF2B5EF4-FFF2-40B4-BE49-F238E27FC236}">
                <a16:creationId xmlns:a16="http://schemas.microsoft.com/office/drawing/2014/main" id="{DA61974F-0C15-47FA-9757-C444AF080C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5334000"/>
            <a:ext cx="381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7352" name="Rectangle 9">
            <a:extLst>
              <a:ext uri="{FF2B5EF4-FFF2-40B4-BE49-F238E27FC236}">
                <a16:creationId xmlns:a16="http://schemas.microsoft.com/office/drawing/2014/main" id="{6DFFE2A5-1A9D-4957-BE6B-EE4F4D8CC4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1066800"/>
            <a:ext cx="19812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7353" name="Text Box 10">
            <a:extLst>
              <a:ext uri="{FF2B5EF4-FFF2-40B4-BE49-F238E27FC236}">
                <a16:creationId xmlns:a16="http://schemas.microsoft.com/office/drawing/2014/main" id="{C876B617-A400-46CA-8272-ED6D941F9D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4038600"/>
            <a:ext cx="312420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4000"/>
              <a:t>e.  </a:t>
            </a:r>
            <a:r>
              <a:rPr lang="en-US" altLang="en-US" sz="4000" u="sng">
                <a:solidFill>
                  <a:srgbClr val="FF0000"/>
                </a:solidFill>
              </a:rPr>
              <a:t>Pretarus</a:t>
            </a:r>
          </a:p>
          <a:p>
            <a:pPr eaLnBrk="1" hangingPunct="1"/>
            <a:r>
              <a:rPr lang="en-US" altLang="en-US" sz="3200"/>
              <a:t>    (tarsal claw)</a:t>
            </a:r>
          </a:p>
        </p:txBody>
      </p:sp>
      <p:sp>
        <p:nvSpPr>
          <p:cNvPr id="57354" name="Text Box 17">
            <a:extLst>
              <a:ext uri="{FF2B5EF4-FFF2-40B4-BE49-F238E27FC236}">
                <a16:creationId xmlns:a16="http://schemas.microsoft.com/office/drawing/2014/main" id="{AA1DE801-CA3D-4E29-9450-A658C0EC22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525" y="1066800"/>
            <a:ext cx="60356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3200"/>
              <a:t>       away from the insect’s body?</a:t>
            </a:r>
          </a:p>
        </p:txBody>
      </p:sp>
      <p:sp>
        <p:nvSpPr>
          <p:cNvPr id="57355" name="Rectangle 18">
            <a:extLst>
              <a:ext uri="{FF2B5EF4-FFF2-40B4-BE49-F238E27FC236}">
                <a16:creationId xmlns:a16="http://schemas.microsoft.com/office/drawing/2014/main" id="{138694AB-9E03-481C-AE84-F06F3C90A6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3962400"/>
            <a:ext cx="1600200" cy="2895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7356" name="Rectangle 19">
            <a:extLst>
              <a:ext uri="{FF2B5EF4-FFF2-40B4-BE49-F238E27FC236}">
                <a16:creationId xmlns:a16="http://schemas.microsoft.com/office/drawing/2014/main" id="{163286B8-32E2-4430-B48B-C5C43ED917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2286000"/>
            <a:ext cx="22098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7357" name="Line 20">
            <a:extLst>
              <a:ext uri="{FF2B5EF4-FFF2-40B4-BE49-F238E27FC236}">
                <a16:creationId xmlns:a16="http://schemas.microsoft.com/office/drawing/2014/main" id="{4BA54104-ACE6-420A-BB41-0516035ED476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4495800"/>
            <a:ext cx="3124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58" name="Line 21">
            <a:extLst>
              <a:ext uri="{FF2B5EF4-FFF2-40B4-BE49-F238E27FC236}">
                <a16:creationId xmlns:a16="http://schemas.microsoft.com/office/drawing/2014/main" id="{06B6A4B4-EEF2-4414-B545-7E451396702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848600" y="4343400"/>
            <a:ext cx="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59" name="Rectangle 22">
            <a:extLst>
              <a:ext uri="{FF2B5EF4-FFF2-40B4-BE49-F238E27FC236}">
                <a16:creationId xmlns:a16="http://schemas.microsoft.com/office/drawing/2014/main" id="{868E65E6-CA86-45B7-A156-E7106FE01B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6553200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3B32111D-DED2-4292-954C-DB097231E5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27.  An insect’s antennae are used to detect: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A23ADD76-E77E-400B-8BAD-D04D5EB9C5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Odors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Touch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Hearing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All of the above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None of the above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96E3A2B5-4EF8-472E-9C2A-1FD1DB921D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153400" cy="8382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27.  An insect’s antennae are used to detect: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E79427D5-734D-4BE9-9643-81682E7E53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7848600" cy="41148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d.  </a:t>
            </a:r>
            <a:r>
              <a:rPr lang="en-US" altLang="en-US" sz="4000" b="1" u="sng">
                <a:solidFill>
                  <a:srgbClr val="FF0000"/>
                </a:solidFill>
              </a:rPr>
              <a:t>All of the above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4000" b="1"/>
              <a:t>       </a:t>
            </a:r>
            <a:r>
              <a:rPr lang="en-US" altLang="en-US" sz="1800" b="1"/>
              <a:t>Including:      Touch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1800" b="1"/>
              <a:t>                                        Air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1800" b="1"/>
              <a:t>                                        Motion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1800" b="1"/>
              <a:t>                                        Heat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1800" b="1"/>
              <a:t>                                        Vibration (sound)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1800" b="1"/>
              <a:t>                                        Olfaction  (smell or taste)</a:t>
            </a:r>
            <a:endParaRPr lang="en-US" altLang="en-US" sz="4000" b="1"/>
          </a:p>
        </p:txBody>
      </p:sp>
      <p:pic>
        <p:nvPicPr>
          <p:cNvPr id="59396" name="Picture 5" descr="antennae">
            <a:extLst>
              <a:ext uri="{FF2B5EF4-FFF2-40B4-BE49-F238E27FC236}">
                <a16:creationId xmlns:a16="http://schemas.microsoft.com/office/drawing/2014/main" id="{BAAF23C8-99E4-45E9-8BA9-315E2819E8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371600"/>
            <a:ext cx="2593975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E0389792-5E06-4C10-A4E9-6FD042428A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28"/>
            </a:pPr>
            <a:r>
              <a:rPr lang="en-US" altLang="en-US" sz="3200" b="1"/>
              <a:t>The circulatory system of an insect is a </a:t>
            </a:r>
            <a:br>
              <a:rPr lang="en-US" altLang="en-US" sz="3200" b="1"/>
            </a:br>
            <a:r>
              <a:rPr lang="en-US" altLang="en-US" sz="3200" b="1"/>
              <a:t>__________ system.</a:t>
            </a: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1ACE8CCB-9427-44D4-B37D-2A9BE711D7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Open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Closed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6651E516-E278-46EB-9148-8746B2F68D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28"/>
            </a:pPr>
            <a:r>
              <a:rPr lang="en-US" altLang="en-US" sz="3200" b="1"/>
              <a:t>The circulatory system of an insect is a </a:t>
            </a:r>
            <a:br>
              <a:rPr lang="en-US" altLang="en-US" sz="3200" b="1"/>
            </a:br>
            <a:r>
              <a:rPr lang="en-US" altLang="en-US" sz="3200" b="1"/>
              <a:t>__________ system.</a:t>
            </a: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9A4E85B0-7667-42F5-ADE0-61792F4B72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971800" y="1981200"/>
            <a:ext cx="5486400" cy="41148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r>
              <a:rPr lang="en-US" altLang="en-US" sz="4000" b="1"/>
              <a:t>a.  </a:t>
            </a:r>
            <a:r>
              <a:rPr lang="en-US" altLang="en-US" sz="4000" b="1" u="sng">
                <a:solidFill>
                  <a:srgbClr val="FF0000"/>
                </a:solidFill>
              </a:rPr>
              <a:t>Open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6C6F116F-A993-49A2-BB48-6856ADE5C3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D4E3EA96-7EC8-43BF-B5A6-DCB28C1041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62468" name="Picture 4" descr="Insect anatomy">
            <a:extLst>
              <a:ext uri="{FF2B5EF4-FFF2-40B4-BE49-F238E27FC236}">
                <a16:creationId xmlns:a16="http://schemas.microsoft.com/office/drawing/2014/main" id="{812B6351-3F92-4E25-A116-B316FC923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68425"/>
            <a:ext cx="7467600" cy="517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9" name="Text Box 5">
            <a:extLst>
              <a:ext uri="{FF2B5EF4-FFF2-40B4-BE49-F238E27FC236}">
                <a16:creationId xmlns:a16="http://schemas.microsoft.com/office/drawing/2014/main" id="{E827B612-66FC-4D83-94CB-2BDBA173DA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04800"/>
            <a:ext cx="2133600" cy="25733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1800"/>
              <a:t>Insect blood flows</a:t>
            </a:r>
          </a:p>
          <a:p>
            <a:pPr algn="ctr" eaLnBrk="1" hangingPunct="1"/>
            <a:r>
              <a:rPr lang="en-US" altLang="en-US" sz="1800"/>
              <a:t>forward from the chambers of the hearts to the dorsal aorta and onto the brain and then flows throughout the body through </a:t>
            </a:r>
          </a:p>
          <a:p>
            <a:pPr algn="ctr" eaLnBrk="1" hangingPunct="1"/>
            <a:r>
              <a:rPr lang="en-US" altLang="en-US" sz="1800"/>
              <a:t>systolic movements</a:t>
            </a:r>
          </a:p>
        </p:txBody>
      </p:sp>
      <p:sp>
        <p:nvSpPr>
          <p:cNvPr id="62470" name="Line 6">
            <a:extLst>
              <a:ext uri="{FF2B5EF4-FFF2-40B4-BE49-F238E27FC236}">
                <a16:creationId xmlns:a16="http://schemas.microsoft.com/office/drawing/2014/main" id="{87AD7967-97B9-477E-A3E4-9275F2E865CE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0200" y="2895600"/>
            <a:ext cx="762000" cy="990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471" name="Text Box 7">
            <a:extLst>
              <a:ext uri="{FF2B5EF4-FFF2-40B4-BE49-F238E27FC236}">
                <a16:creationId xmlns:a16="http://schemas.microsoft.com/office/drawing/2014/main" id="{A87F48B1-D8F5-4BDD-AB23-4F40443370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1725" y="266700"/>
            <a:ext cx="1419225" cy="3762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Dorsal aorta</a:t>
            </a:r>
          </a:p>
        </p:txBody>
      </p:sp>
      <p:sp>
        <p:nvSpPr>
          <p:cNvPr id="62472" name="Line 8">
            <a:extLst>
              <a:ext uri="{FF2B5EF4-FFF2-40B4-BE49-F238E27FC236}">
                <a16:creationId xmlns:a16="http://schemas.microsoft.com/office/drawing/2014/main" id="{4E809390-6E79-4BCE-B926-660D5A316BE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57600" y="685800"/>
            <a:ext cx="685800" cy="2971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473" name="Text Box 9">
            <a:extLst>
              <a:ext uri="{FF2B5EF4-FFF2-40B4-BE49-F238E27FC236}">
                <a16:creationId xmlns:a16="http://schemas.microsoft.com/office/drawing/2014/main" id="{C1C61EBE-CB3E-4B5E-B467-D816793CA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266700"/>
            <a:ext cx="9302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62474" name="Text Box 10">
            <a:extLst>
              <a:ext uri="{FF2B5EF4-FFF2-40B4-BE49-F238E27FC236}">
                <a16:creationId xmlns:a16="http://schemas.microsoft.com/office/drawing/2014/main" id="{9C942BFF-D706-485C-A7D1-24E216F442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2925" y="266700"/>
            <a:ext cx="2651125" cy="3762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Chambers of insect heart</a:t>
            </a:r>
          </a:p>
        </p:txBody>
      </p:sp>
      <p:sp>
        <p:nvSpPr>
          <p:cNvPr id="62475" name="Line 11">
            <a:extLst>
              <a:ext uri="{FF2B5EF4-FFF2-40B4-BE49-F238E27FC236}">
                <a16:creationId xmlns:a16="http://schemas.microsoft.com/office/drawing/2014/main" id="{67056ADE-B378-4C50-A5D9-39C0A32BA9C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15000" y="685800"/>
            <a:ext cx="1143000" cy="3200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476" name="Line 12">
            <a:extLst>
              <a:ext uri="{FF2B5EF4-FFF2-40B4-BE49-F238E27FC236}">
                <a16:creationId xmlns:a16="http://schemas.microsoft.com/office/drawing/2014/main" id="{48B3ACA2-1415-4DE4-8D15-CE92EE91368E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0" y="685800"/>
            <a:ext cx="838200" cy="3581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477" name="Line 13">
            <a:extLst>
              <a:ext uri="{FF2B5EF4-FFF2-40B4-BE49-F238E27FC236}">
                <a16:creationId xmlns:a16="http://schemas.microsoft.com/office/drawing/2014/main" id="{8CE15A7A-9229-4EF5-A4B5-949143446A9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81800" y="685800"/>
            <a:ext cx="76200" cy="3352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907951EA-E680-4D69-9C8A-9FD8A02432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29.  Insect blood is _____________.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76E4C732-5FDC-4827-895D-7FA034C68A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Transparent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Yellow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Red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Green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674B5862-F4D7-48E0-AFB8-C0DC24E9BC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29.  Insect blood is _____________.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A9328DFA-C1B5-462B-8284-ECBB100EDB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90800" y="1981200"/>
            <a:ext cx="5867400" cy="41148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r>
              <a:rPr lang="en-US" altLang="en-US" sz="4000" b="1"/>
              <a:t>a.  </a:t>
            </a:r>
            <a:r>
              <a:rPr lang="en-US" altLang="en-US" sz="4000" b="1" u="sng">
                <a:solidFill>
                  <a:srgbClr val="FF0000"/>
                </a:solidFill>
              </a:rPr>
              <a:t>Transparent</a:t>
            </a:r>
          </a:p>
          <a:p>
            <a:pPr marL="609600" indent="-609600" eaLnBrk="1" hangingPunct="1">
              <a:buFontTx/>
              <a:buNone/>
            </a:pPr>
            <a:endParaRPr lang="en-US" altLang="en-US" sz="4000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AFE792B9-540C-44DC-8FED-F3455E2251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30.  The nervous system is __________.</a:t>
            </a:r>
          </a:p>
        </p:txBody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B0AC2AF4-9DAA-4835-A3C6-48FF8B0819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Dorsal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Ventral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CCC5CE6B-1DB5-4802-8DA1-AECF691172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153400" cy="762000"/>
          </a:xfrm>
        </p:spPr>
        <p:txBody>
          <a:bodyPr/>
          <a:lstStyle/>
          <a:p>
            <a:pPr algn="l" eaLnBrk="1" hangingPunct="1"/>
            <a:r>
              <a:rPr lang="en-US" altLang="en-US" sz="3600" b="1"/>
              <a:t>30.  The nervous system is __________.</a:t>
            </a:r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5FB35CD0-16C2-4C5A-BCF8-9CDF3028EF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00400" y="4191000"/>
            <a:ext cx="5257800" cy="23622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4000" b="1"/>
          </a:p>
        </p:txBody>
      </p:sp>
      <p:pic>
        <p:nvPicPr>
          <p:cNvPr id="66564" name="Picture 6" descr="Insect anatomy">
            <a:extLst>
              <a:ext uri="{FF2B5EF4-FFF2-40B4-BE49-F238E27FC236}">
                <a16:creationId xmlns:a16="http://schemas.microsoft.com/office/drawing/2014/main" id="{8B0B048B-9DC7-4D87-8914-80373A13EF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160463"/>
            <a:ext cx="6629400" cy="459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5" name="Line 7">
            <a:extLst>
              <a:ext uri="{FF2B5EF4-FFF2-40B4-BE49-F238E27FC236}">
                <a16:creationId xmlns:a16="http://schemas.microsoft.com/office/drawing/2014/main" id="{46F8B6DE-F727-49E1-A62D-36B8B662B74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24400" y="4343400"/>
            <a:ext cx="1524000" cy="1447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566" name="Line 8">
            <a:extLst>
              <a:ext uri="{FF2B5EF4-FFF2-40B4-BE49-F238E27FC236}">
                <a16:creationId xmlns:a16="http://schemas.microsoft.com/office/drawing/2014/main" id="{FDF1FEE0-4C9E-4636-8645-1197E3B8A03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191000" y="4191000"/>
            <a:ext cx="533400" cy="1600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567" name="Line 9">
            <a:extLst>
              <a:ext uri="{FF2B5EF4-FFF2-40B4-BE49-F238E27FC236}">
                <a16:creationId xmlns:a16="http://schemas.microsoft.com/office/drawing/2014/main" id="{DFE6CA2B-E2EE-46C0-AAA3-300C6A3DC61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581400" y="4114800"/>
            <a:ext cx="1143000" cy="1676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568" name="Line 10">
            <a:extLst>
              <a:ext uri="{FF2B5EF4-FFF2-40B4-BE49-F238E27FC236}">
                <a16:creationId xmlns:a16="http://schemas.microsoft.com/office/drawing/2014/main" id="{92E4E87F-2637-481B-869E-DB82B576B68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124200" y="4038600"/>
            <a:ext cx="1600200" cy="1752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569" name="Line 11">
            <a:extLst>
              <a:ext uri="{FF2B5EF4-FFF2-40B4-BE49-F238E27FC236}">
                <a16:creationId xmlns:a16="http://schemas.microsoft.com/office/drawing/2014/main" id="{4190A458-D74A-4FA0-9ACF-9FD3023D0F2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24400" y="4267200"/>
            <a:ext cx="228600" cy="1524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570" name="Line 12">
            <a:extLst>
              <a:ext uri="{FF2B5EF4-FFF2-40B4-BE49-F238E27FC236}">
                <a16:creationId xmlns:a16="http://schemas.microsoft.com/office/drawing/2014/main" id="{7DD2EEA5-0432-4A8F-B89F-443326EAAB0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24400" y="4343400"/>
            <a:ext cx="838200" cy="1447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571" name="Line 13">
            <a:extLst>
              <a:ext uri="{FF2B5EF4-FFF2-40B4-BE49-F238E27FC236}">
                <a16:creationId xmlns:a16="http://schemas.microsoft.com/office/drawing/2014/main" id="{740FD00D-B7C0-4A5A-8295-8147E4404E5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24400" y="4343400"/>
            <a:ext cx="2133600" cy="1447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572" name="Text Box 14">
            <a:extLst>
              <a:ext uri="{FF2B5EF4-FFF2-40B4-BE49-F238E27FC236}">
                <a16:creationId xmlns:a16="http://schemas.microsoft.com/office/drawing/2014/main" id="{8029A867-249F-4E44-988D-7461492EA3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2133600"/>
            <a:ext cx="1368425" cy="3762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Insect brain</a:t>
            </a:r>
          </a:p>
        </p:txBody>
      </p:sp>
      <p:sp>
        <p:nvSpPr>
          <p:cNvPr id="66573" name="Line 15">
            <a:extLst>
              <a:ext uri="{FF2B5EF4-FFF2-40B4-BE49-F238E27FC236}">
                <a16:creationId xmlns:a16="http://schemas.microsoft.com/office/drawing/2014/main" id="{6228E868-242C-45E4-82D8-FAA67D788A8A}"/>
              </a:ext>
            </a:extLst>
          </p:cNvPr>
          <p:cNvSpPr>
            <a:spLocks noChangeShapeType="1"/>
          </p:cNvSpPr>
          <p:nvPr/>
        </p:nvSpPr>
        <p:spPr bwMode="auto">
          <a:xfrm>
            <a:off x="1295400" y="2514600"/>
            <a:ext cx="1066800" cy="914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574" name="Text Box 16">
            <a:extLst>
              <a:ext uri="{FF2B5EF4-FFF2-40B4-BE49-F238E27FC236}">
                <a16:creationId xmlns:a16="http://schemas.microsoft.com/office/drawing/2014/main" id="{33D0963A-CA83-4256-AC98-217A548E4F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304800"/>
            <a:ext cx="1828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3600">
                <a:solidFill>
                  <a:srgbClr val="FF0000"/>
                </a:solidFill>
              </a:rPr>
              <a:t>Ventral</a:t>
            </a:r>
          </a:p>
        </p:txBody>
      </p:sp>
      <p:sp>
        <p:nvSpPr>
          <p:cNvPr id="66575" name="Text Box 17">
            <a:extLst>
              <a:ext uri="{FF2B5EF4-FFF2-40B4-BE49-F238E27FC236}">
                <a16:creationId xmlns:a16="http://schemas.microsoft.com/office/drawing/2014/main" id="{A760A082-E8CA-4B7D-80DF-ED9180244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5791200"/>
            <a:ext cx="3962400" cy="3762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1800"/>
              <a:t>Ventral nerve cord (including ganglia)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962FEBCC-686F-4502-B464-72DC577760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31"/>
            </a:pPr>
            <a:r>
              <a:rPr lang="en-US" altLang="en-US" sz="3200" b="1"/>
              <a:t>Insects excrete wastes through: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1934B260-1430-4B5E-9962-737F60A1E0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Spiracles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Ostia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Malpighian tubules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Ocelli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376E277F-CBF5-43A5-A213-5B26CB39A9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371600"/>
          </a:xfrm>
        </p:spPr>
        <p:txBody>
          <a:bodyPr/>
          <a:lstStyle/>
          <a:p>
            <a:pPr marL="838200" indent="-838200" algn="l" eaLnBrk="1" hangingPunct="1">
              <a:buFontTx/>
              <a:buAutoNum type="arabicPeriod" startAt="31"/>
            </a:pPr>
            <a:r>
              <a:rPr lang="en-US" altLang="en-US" sz="3200" b="1"/>
              <a:t>Insects excrete wastes through:</a:t>
            </a:r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3F1E1041-E315-4CA4-BE34-6FAC118D2A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4114800"/>
            <a:ext cx="6477000" cy="24384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b="1"/>
              <a:t>c.  </a:t>
            </a:r>
            <a:r>
              <a:rPr lang="en-US" altLang="en-US" sz="4000" b="1" u="sng">
                <a:solidFill>
                  <a:srgbClr val="FF0000"/>
                </a:solidFill>
              </a:rPr>
              <a:t>Malpighian</a:t>
            </a:r>
            <a:r>
              <a:rPr lang="en-US" altLang="en-US" sz="4000" b="1">
                <a:solidFill>
                  <a:srgbClr val="FF0000"/>
                </a:solidFill>
              </a:rPr>
              <a:t> </a:t>
            </a:r>
            <a:r>
              <a:rPr lang="en-US" altLang="en-US" sz="4000" b="1" u="sng">
                <a:solidFill>
                  <a:srgbClr val="FF0000"/>
                </a:solidFill>
              </a:rPr>
              <a:t>tubules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4000" b="1"/>
          </a:p>
        </p:txBody>
      </p:sp>
      <p:pic>
        <p:nvPicPr>
          <p:cNvPr id="68612" name="Picture 5" descr="insectexcret_1">
            <a:extLst>
              <a:ext uri="{FF2B5EF4-FFF2-40B4-BE49-F238E27FC236}">
                <a16:creationId xmlns:a16="http://schemas.microsoft.com/office/drawing/2014/main" id="{7BBB3052-015A-4F1B-8BCF-1C62A9A015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24000"/>
            <a:ext cx="4714875" cy="384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3" name="Line 6">
            <a:extLst>
              <a:ext uri="{FF2B5EF4-FFF2-40B4-BE49-F238E27FC236}">
                <a16:creationId xmlns:a16="http://schemas.microsoft.com/office/drawing/2014/main" id="{321ADD8B-A070-4ADE-954C-CA4679F3547E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32766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68614" name="Picture 8" descr="insectexcret_1">
            <a:extLst>
              <a:ext uri="{FF2B5EF4-FFF2-40B4-BE49-F238E27FC236}">
                <a16:creationId xmlns:a16="http://schemas.microsoft.com/office/drawing/2014/main" id="{FA281F2C-5067-458E-B363-8F2B1D70E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563" y="1504950"/>
            <a:ext cx="4714875" cy="384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5" name="Line 10">
            <a:extLst>
              <a:ext uri="{FF2B5EF4-FFF2-40B4-BE49-F238E27FC236}">
                <a16:creationId xmlns:a16="http://schemas.microsoft.com/office/drawing/2014/main" id="{50D6A4B5-BF99-4A06-8AFD-7A0E65EE58C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00600" y="3200400"/>
            <a:ext cx="76200" cy="228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16" name="Line 12">
            <a:extLst>
              <a:ext uri="{FF2B5EF4-FFF2-40B4-BE49-F238E27FC236}">
                <a16:creationId xmlns:a16="http://schemas.microsoft.com/office/drawing/2014/main" id="{01D41D14-CB26-4E1E-BFE8-D8B379765E3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72000" y="3429000"/>
            <a:ext cx="228600" cy="304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17" name="Line 13">
            <a:extLst>
              <a:ext uri="{FF2B5EF4-FFF2-40B4-BE49-F238E27FC236}">
                <a16:creationId xmlns:a16="http://schemas.microsoft.com/office/drawing/2014/main" id="{7D49F463-AED0-4690-B336-CEB6A63744F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00600" y="3429000"/>
            <a:ext cx="0" cy="457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18" name="Line 14">
            <a:extLst>
              <a:ext uri="{FF2B5EF4-FFF2-40B4-BE49-F238E27FC236}">
                <a16:creationId xmlns:a16="http://schemas.microsoft.com/office/drawing/2014/main" id="{EB046243-E51D-44B2-B8F8-605C8B7279E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19400" y="4343400"/>
            <a:ext cx="1295400" cy="1524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A0ACF28A-4062-418F-A69A-BA021FB80F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38200"/>
          </a:xfrm>
          <a:solidFill>
            <a:srgbClr val="FFFF00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b="1"/>
              <a:t>Malpighian tubules absorb wastes from the blood</a:t>
            </a:r>
          </a:p>
        </p:txBody>
      </p:sp>
      <p:pic>
        <p:nvPicPr>
          <p:cNvPr id="69635" name="Picture 4" descr="Insect anatomy">
            <a:extLst>
              <a:ext uri="{FF2B5EF4-FFF2-40B4-BE49-F238E27FC236}">
                <a16:creationId xmlns:a16="http://schemas.microsoft.com/office/drawing/2014/main" id="{286FF60B-D90A-496D-97E1-3D08678493B6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52600" y="1371600"/>
            <a:ext cx="5715000" cy="3962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9636" name="Text Box 5">
            <a:extLst>
              <a:ext uri="{FF2B5EF4-FFF2-40B4-BE49-F238E27FC236}">
                <a16:creationId xmlns:a16="http://schemas.microsoft.com/office/drawing/2014/main" id="{6283652F-1165-48A2-AD49-223FB7DCEB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562600"/>
            <a:ext cx="8458200" cy="9556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800"/>
              <a:t>The wastes are then excreted through the alimentary  </a:t>
            </a:r>
          </a:p>
          <a:p>
            <a:pPr eaLnBrk="1" hangingPunct="1"/>
            <a:r>
              <a:rPr lang="en-US" altLang="en-US" sz="2800"/>
              <a:t>                            canal and out the anus </a:t>
            </a:r>
          </a:p>
        </p:txBody>
      </p:sp>
      <p:sp>
        <p:nvSpPr>
          <p:cNvPr id="69637" name="Line 6">
            <a:extLst>
              <a:ext uri="{FF2B5EF4-FFF2-40B4-BE49-F238E27FC236}">
                <a16:creationId xmlns:a16="http://schemas.microsoft.com/office/drawing/2014/main" id="{885747CA-C14F-4527-91D5-ABC9F69186A8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990600"/>
            <a:ext cx="3962400" cy="28194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5193B2C0-9EE0-4FC6-990C-F864480461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32"/>
            </a:pPr>
            <a:r>
              <a:rPr lang="en-US" altLang="en-US" sz="3200" b="1"/>
              <a:t>The valves that open and close the </a:t>
            </a:r>
            <a:br>
              <a:rPr lang="en-US" altLang="en-US" sz="3200" b="1"/>
            </a:br>
            <a:r>
              <a:rPr lang="en-US" altLang="en-US" sz="3200" b="1"/>
              <a:t>insect’s respiratory system are called: </a:t>
            </a:r>
          </a:p>
        </p:txBody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9392701D-CEF8-4BEE-BD0B-516B40375D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Ocelli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Cerci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Ostia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Spiracles 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21BB455B-D1D1-4C0F-B502-FFA8AA4F81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32"/>
            </a:pPr>
            <a:r>
              <a:rPr lang="en-US" altLang="en-US" sz="3200" b="1"/>
              <a:t>The valves that open and close the </a:t>
            </a:r>
            <a:br>
              <a:rPr lang="en-US" altLang="en-US" sz="3200" b="1"/>
            </a:br>
            <a:r>
              <a:rPr lang="en-US" altLang="en-US" sz="3200" b="1"/>
              <a:t>insect’s respiratory system are called: </a:t>
            </a:r>
          </a:p>
        </p:txBody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3A6C29C1-2B06-46E4-9BD3-A80726634D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90800" y="1981200"/>
            <a:ext cx="5867400" cy="41148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3600" b="1"/>
              <a:t>d.  </a:t>
            </a:r>
            <a:r>
              <a:rPr lang="en-US" altLang="en-US" sz="3600" b="1" u="sng">
                <a:solidFill>
                  <a:srgbClr val="FF0000"/>
                </a:solidFill>
              </a:rPr>
              <a:t>Spiracles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400" b="1"/>
              <a:t>(They connect with trachea)</a:t>
            </a:r>
            <a:r>
              <a:rPr lang="en-US" altLang="en-US" sz="3600" b="1"/>
              <a:t> </a:t>
            </a:r>
          </a:p>
        </p:txBody>
      </p:sp>
      <p:pic>
        <p:nvPicPr>
          <p:cNvPr id="71684" name="Picture 5" descr="hemo2a">
            <a:extLst>
              <a:ext uri="{FF2B5EF4-FFF2-40B4-BE49-F238E27FC236}">
                <a16:creationId xmlns:a16="http://schemas.microsoft.com/office/drawing/2014/main" id="{0C82BE1E-A325-45FC-8A41-898CD36C7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1200"/>
            <a:ext cx="8686800" cy="2895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5" name="Oval 6">
            <a:extLst>
              <a:ext uri="{FF2B5EF4-FFF2-40B4-BE49-F238E27FC236}">
                <a16:creationId xmlns:a16="http://schemas.microsoft.com/office/drawing/2014/main" id="{DD7DDDAB-FC01-4CB6-A0E2-1EC827CBB1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3429000"/>
            <a:ext cx="2286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1686" name="Oval 7">
            <a:extLst>
              <a:ext uri="{FF2B5EF4-FFF2-40B4-BE49-F238E27FC236}">
                <a16:creationId xmlns:a16="http://schemas.microsoft.com/office/drawing/2014/main" id="{7CACCED0-438E-460D-8B60-FE01518965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33528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1687" name="Oval 8">
            <a:extLst>
              <a:ext uri="{FF2B5EF4-FFF2-40B4-BE49-F238E27FC236}">
                <a16:creationId xmlns:a16="http://schemas.microsoft.com/office/drawing/2014/main" id="{44E727A9-C40C-43D1-9BAC-063A6275D2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34290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1688" name="Oval 9">
            <a:extLst>
              <a:ext uri="{FF2B5EF4-FFF2-40B4-BE49-F238E27FC236}">
                <a16:creationId xmlns:a16="http://schemas.microsoft.com/office/drawing/2014/main" id="{8E7731D7-96B8-4964-ABC3-B5DE5B1305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4290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1689" name="Oval 10">
            <a:extLst>
              <a:ext uri="{FF2B5EF4-FFF2-40B4-BE49-F238E27FC236}">
                <a16:creationId xmlns:a16="http://schemas.microsoft.com/office/drawing/2014/main" id="{017D9AF9-074C-430B-904C-C4D50882B4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4290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1690" name="Oval 11">
            <a:extLst>
              <a:ext uri="{FF2B5EF4-FFF2-40B4-BE49-F238E27FC236}">
                <a16:creationId xmlns:a16="http://schemas.microsoft.com/office/drawing/2014/main" id="{72CA84CB-559C-4BB0-9685-C7AE7AF6C8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34290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1691" name="Oval 12">
            <a:extLst>
              <a:ext uri="{FF2B5EF4-FFF2-40B4-BE49-F238E27FC236}">
                <a16:creationId xmlns:a16="http://schemas.microsoft.com/office/drawing/2014/main" id="{E4073583-8F5E-4FCC-A24B-352EAABB8E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4290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1692" name="Oval 13">
            <a:extLst>
              <a:ext uri="{FF2B5EF4-FFF2-40B4-BE49-F238E27FC236}">
                <a16:creationId xmlns:a16="http://schemas.microsoft.com/office/drawing/2014/main" id="{38B8C16E-F4C7-47F3-9EBA-FD9F3CC94C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35052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1693" name="Oval 14">
            <a:extLst>
              <a:ext uri="{FF2B5EF4-FFF2-40B4-BE49-F238E27FC236}">
                <a16:creationId xmlns:a16="http://schemas.microsoft.com/office/drawing/2014/main" id="{4192F83D-3B85-48CE-BB4D-7F6FBF3A94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4200" y="35052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1694" name="Line 15">
            <a:extLst>
              <a:ext uri="{FF2B5EF4-FFF2-40B4-BE49-F238E27FC236}">
                <a16:creationId xmlns:a16="http://schemas.microsoft.com/office/drawing/2014/main" id="{4B09CBD7-C912-4EB8-A433-730A6670C1F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362200" y="3581400"/>
            <a:ext cx="1676400" cy="1295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695" name="Line 16">
            <a:extLst>
              <a:ext uri="{FF2B5EF4-FFF2-40B4-BE49-F238E27FC236}">
                <a16:creationId xmlns:a16="http://schemas.microsoft.com/office/drawing/2014/main" id="{C071684D-695C-422B-83CE-42D16F26D9C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38600" y="3581400"/>
            <a:ext cx="381000" cy="1295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696" name="Line 17">
            <a:extLst>
              <a:ext uri="{FF2B5EF4-FFF2-40B4-BE49-F238E27FC236}">
                <a16:creationId xmlns:a16="http://schemas.microsoft.com/office/drawing/2014/main" id="{50D6914B-8598-4F30-A149-38000C8ACDE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657600" y="3581400"/>
            <a:ext cx="381000" cy="1295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697" name="Line 18">
            <a:extLst>
              <a:ext uri="{FF2B5EF4-FFF2-40B4-BE49-F238E27FC236}">
                <a16:creationId xmlns:a16="http://schemas.microsoft.com/office/drawing/2014/main" id="{690557C6-41C6-44D7-A46C-3C5C50CF230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124200" y="3505200"/>
            <a:ext cx="914400" cy="1371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698" name="Line 19">
            <a:extLst>
              <a:ext uri="{FF2B5EF4-FFF2-40B4-BE49-F238E27FC236}">
                <a16:creationId xmlns:a16="http://schemas.microsoft.com/office/drawing/2014/main" id="{F67104A7-D52F-426D-8BCA-1D5123BD102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38600" y="3657600"/>
            <a:ext cx="2895600" cy="1219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699" name="Line 20">
            <a:extLst>
              <a:ext uri="{FF2B5EF4-FFF2-40B4-BE49-F238E27FC236}">
                <a16:creationId xmlns:a16="http://schemas.microsoft.com/office/drawing/2014/main" id="{6C70DCEC-84DF-4048-8975-469FF74FAFF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38600" y="3581400"/>
            <a:ext cx="990600" cy="1295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00" name="Line 21">
            <a:extLst>
              <a:ext uri="{FF2B5EF4-FFF2-40B4-BE49-F238E27FC236}">
                <a16:creationId xmlns:a16="http://schemas.microsoft.com/office/drawing/2014/main" id="{68394115-717E-4AC1-A337-0DA256AAB90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38600" y="3581400"/>
            <a:ext cx="1524000" cy="1295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01" name="Line 22">
            <a:extLst>
              <a:ext uri="{FF2B5EF4-FFF2-40B4-BE49-F238E27FC236}">
                <a16:creationId xmlns:a16="http://schemas.microsoft.com/office/drawing/2014/main" id="{A8D3FE7E-E5FB-44F1-ABE7-CA94D8E3676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38600" y="3581400"/>
            <a:ext cx="2057400" cy="1295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02" name="Line 23">
            <a:extLst>
              <a:ext uri="{FF2B5EF4-FFF2-40B4-BE49-F238E27FC236}">
                <a16:creationId xmlns:a16="http://schemas.microsoft.com/office/drawing/2014/main" id="{46BC5158-6B69-4892-9560-1216B8C6F19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38600" y="3657600"/>
            <a:ext cx="2514600" cy="1219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1B663533-C433-48BC-AAAF-695ADA1C2A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33"/>
            </a:pPr>
            <a:r>
              <a:rPr lang="en-US" altLang="en-US" sz="3200" b="1"/>
              <a:t>How many </a:t>
            </a:r>
            <a:r>
              <a:rPr lang="en-US" altLang="en-US" sz="3200" b="1" u="sng"/>
              <a:t>pairs</a:t>
            </a:r>
            <a:r>
              <a:rPr lang="en-US" altLang="en-US" sz="3200" b="1"/>
              <a:t> of wings do flies &amp; </a:t>
            </a:r>
            <a:br>
              <a:rPr lang="en-US" altLang="en-US" sz="3200" b="1"/>
            </a:br>
            <a:r>
              <a:rPr lang="en-US" altLang="en-US" sz="3200" b="1"/>
              <a:t>mosquitoes have?</a:t>
            </a:r>
          </a:p>
        </p:txBody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CF19766A-370F-4B73-8032-F0CD44687A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None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One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Two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Three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2AB693D7-B918-448B-8885-0B77A5AE81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33"/>
            </a:pPr>
            <a:r>
              <a:rPr lang="en-US" altLang="en-US" sz="3200" b="1"/>
              <a:t>How many pairs of wings do flies &amp; </a:t>
            </a:r>
            <a:br>
              <a:rPr lang="en-US" altLang="en-US" sz="3200" b="1"/>
            </a:br>
            <a:r>
              <a:rPr lang="en-US" altLang="en-US" sz="3200" b="1"/>
              <a:t>mosquitoes have?</a:t>
            </a:r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21F94437-026C-49F2-BA03-F1E83A03C6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743200" y="4343400"/>
            <a:ext cx="5715000" cy="22098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 sz="2800"/>
          </a:p>
          <a:p>
            <a:pPr marL="609600" indent="-609600" eaLnBrk="1" hangingPunct="1"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   b.  </a:t>
            </a:r>
            <a:r>
              <a:rPr lang="en-US" altLang="en-US" sz="3600" b="1" u="sng">
                <a:solidFill>
                  <a:srgbClr val="FF0000"/>
                </a:solidFill>
              </a:rPr>
              <a:t>One pair</a:t>
            </a:r>
          </a:p>
          <a:p>
            <a:pPr marL="609600" indent="-609600" eaLnBrk="1" hangingPunct="1">
              <a:buFontTx/>
              <a:buNone/>
            </a:pPr>
            <a:endParaRPr lang="en-US" altLang="en-US" sz="3600" b="1"/>
          </a:p>
        </p:txBody>
      </p:sp>
      <p:pic>
        <p:nvPicPr>
          <p:cNvPr id="73732" name="Picture 4" descr="Fly - VWR - Moth Fly">
            <a:extLst>
              <a:ext uri="{FF2B5EF4-FFF2-40B4-BE49-F238E27FC236}">
                <a16:creationId xmlns:a16="http://schemas.microsoft.com/office/drawing/2014/main" id="{17C8D997-D8FE-4A01-9181-C42B0D2669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13637" r="15909"/>
          <a:stretch>
            <a:fillRect/>
          </a:stretch>
        </p:blipFill>
        <p:spPr bwMode="auto">
          <a:xfrm>
            <a:off x="2362200" y="2133600"/>
            <a:ext cx="4724400" cy="362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BE5176EC-4CC4-4957-854D-26C916EFA5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34"/>
            </a:pPr>
            <a:r>
              <a:rPr lang="en-US" altLang="en-US" sz="3200" b="1"/>
              <a:t>Flies have a pair of balancing organs </a:t>
            </a:r>
            <a:br>
              <a:rPr lang="en-US" altLang="en-US" sz="3200" b="1"/>
            </a:br>
            <a:r>
              <a:rPr lang="en-US" altLang="en-US" sz="3200" b="1"/>
              <a:t>called ____________.</a:t>
            </a:r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A633B188-3701-4010-9830-CE3553E54E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Ocelli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Cerci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Halteres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Spiracles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E7F07B10-E9D4-4E2E-9667-F07BBBF7BC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7848600" cy="2057400"/>
          </a:xfrm>
        </p:spPr>
        <p:txBody>
          <a:bodyPr/>
          <a:lstStyle/>
          <a:p>
            <a:pPr marL="838200" indent="-838200" algn="l" eaLnBrk="1" hangingPunct="1">
              <a:buFontTx/>
              <a:buAutoNum type="arabicPeriod" startAt="34"/>
            </a:pPr>
            <a:r>
              <a:rPr lang="en-US" altLang="en-US" sz="3200" b="1"/>
              <a:t>Flies have a pair </a:t>
            </a:r>
            <a:br>
              <a:rPr lang="en-US" altLang="en-US" sz="3200" b="1"/>
            </a:br>
            <a:r>
              <a:rPr lang="en-US" altLang="en-US" sz="3200" b="1"/>
              <a:t>of balancing </a:t>
            </a:r>
            <a:br>
              <a:rPr lang="en-US" altLang="en-US" sz="3200" b="1"/>
            </a:br>
            <a:r>
              <a:rPr lang="en-US" altLang="en-US" sz="3200" b="1"/>
              <a:t>organs called</a:t>
            </a:r>
            <a:br>
              <a:rPr lang="en-US" altLang="en-US" sz="3200" b="1"/>
            </a:br>
            <a:r>
              <a:rPr lang="en-US" altLang="en-US" sz="3200" b="1"/>
              <a:t>____________.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ECC47449-AEE7-4A94-B704-4A3B4A3C1A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1981200"/>
            <a:ext cx="7696200" cy="41148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c.  </a:t>
            </a:r>
            <a:r>
              <a:rPr lang="en-US" altLang="en-US" sz="4000" b="1" u="sng">
                <a:solidFill>
                  <a:srgbClr val="FF0000"/>
                </a:solidFill>
              </a:rPr>
              <a:t>Halteres</a:t>
            </a:r>
          </a:p>
          <a:p>
            <a:pPr marL="609600" indent="-609600" eaLnBrk="1" hangingPunct="1">
              <a:buFontTx/>
              <a:buNone/>
            </a:pPr>
            <a:endParaRPr lang="en-US" altLang="en-US" sz="4000" b="1"/>
          </a:p>
        </p:txBody>
      </p:sp>
      <p:pic>
        <p:nvPicPr>
          <p:cNvPr id="75780" name="Picture 6" descr="crane_fly">
            <a:hlinkClick r:id="rId2"/>
            <a:extLst>
              <a:ext uri="{FF2B5EF4-FFF2-40B4-BE49-F238E27FC236}">
                <a16:creationId xmlns:a16="http://schemas.microsoft.com/office/drawing/2014/main" id="{5F8CF812-0AD7-420C-9506-C6F16A0AF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057400"/>
            <a:ext cx="4191000" cy="3000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781" name="Line 7">
            <a:extLst>
              <a:ext uri="{FF2B5EF4-FFF2-40B4-BE49-F238E27FC236}">
                <a16:creationId xmlns:a16="http://schemas.microsoft.com/office/drawing/2014/main" id="{1B282E3F-B335-4222-B57C-A0E75683179B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2819400"/>
            <a:ext cx="228600" cy="3810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782" name="Line 8">
            <a:extLst>
              <a:ext uri="{FF2B5EF4-FFF2-40B4-BE49-F238E27FC236}">
                <a16:creationId xmlns:a16="http://schemas.microsoft.com/office/drawing/2014/main" id="{636879C7-7EA4-4BA0-A09C-04AC114035C2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4191000"/>
            <a:ext cx="2819400" cy="304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783" name="Line 9">
            <a:extLst>
              <a:ext uri="{FF2B5EF4-FFF2-40B4-BE49-F238E27FC236}">
                <a16:creationId xmlns:a16="http://schemas.microsoft.com/office/drawing/2014/main" id="{EABC1768-2FB6-41E7-8288-168F36BAF7B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52800" y="2819400"/>
            <a:ext cx="3886200" cy="1371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8C899985-C7F3-4326-9F3A-E0374DFCF3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35.  Ants have a slim waist between their thorax and abdomen which is called a ____.</a:t>
            </a:r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AA5F93B2-D84C-40C7-AA76-923E96BC04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Funicle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Gaster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Furcula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Pedicle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E8058A73-6755-4ED0-B288-38A146C502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35.  Ants have a slim waist between their thorax and abdomen which is called a ____.</a:t>
            </a: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35A8193A-6DBD-4265-956E-3F6D9D1BDE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743200" y="4648200"/>
            <a:ext cx="5715000" cy="22098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d.  </a:t>
            </a:r>
            <a:r>
              <a:rPr lang="en-US" altLang="en-US" sz="4000" b="1" u="sng">
                <a:solidFill>
                  <a:srgbClr val="FF0000"/>
                </a:solidFill>
              </a:rPr>
              <a:t>Pedicle</a:t>
            </a:r>
          </a:p>
        </p:txBody>
      </p:sp>
      <p:pic>
        <p:nvPicPr>
          <p:cNvPr id="77828" name="Picture 4">
            <a:extLst>
              <a:ext uri="{FF2B5EF4-FFF2-40B4-BE49-F238E27FC236}">
                <a16:creationId xmlns:a16="http://schemas.microsoft.com/office/drawing/2014/main" id="{7A330AC1-CCAC-4EAA-AC31-70C35AD76862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427"/>
          <a:stretch>
            <a:fillRect/>
          </a:stretch>
        </p:blipFill>
        <p:spPr bwMode="auto">
          <a:xfrm>
            <a:off x="1752600" y="2057400"/>
            <a:ext cx="51054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7829" name="Line 5">
            <a:extLst>
              <a:ext uri="{FF2B5EF4-FFF2-40B4-BE49-F238E27FC236}">
                <a16:creationId xmlns:a16="http://schemas.microsoft.com/office/drawing/2014/main" id="{403895CD-6136-40F1-B5C3-5D77F80135CF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2133600"/>
            <a:ext cx="762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830" name="Line 6">
            <a:extLst>
              <a:ext uri="{FF2B5EF4-FFF2-40B4-BE49-F238E27FC236}">
                <a16:creationId xmlns:a16="http://schemas.microsoft.com/office/drawing/2014/main" id="{DB195F18-A9EB-4C1C-B1DF-4AA45B906291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2133600"/>
            <a:ext cx="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831" name="Line 7">
            <a:extLst>
              <a:ext uri="{FF2B5EF4-FFF2-40B4-BE49-F238E27FC236}">
                <a16:creationId xmlns:a16="http://schemas.microsoft.com/office/drawing/2014/main" id="{CBA310BC-8F8B-4B94-B044-0039959171F0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2133600"/>
            <a:ext cx="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832" name="Line 8">
            <a:extLst>
              <a:ext uri="{FF2B5EF4-FFF2-40B4-BE49-F238E27FC236}">
                <a16:creationId xmlns:a16="http://schemas.microsoft.com/office/drawing/2014/main" id="{0B4C9EEE-F2FA-43DD-9C09-19027D65DC3B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3276600"/>
            <a:ext cx="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833" name="Line 9">
            <a:extLst>
              <a:ext uri="{FF2B5EF4-FFF2-40B4-BE49-F238E27FC236}">
                <a16:creationId xmlns:a16="http://schemas.microsoft.com/office/drawing/2014/main" id="{B2DD4A63-540A-425B-907B-BC6D730DFDFC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3048000"/>
            <a:ext cx="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834" name="Text Box 10">
            <a:extLst>
              <a:ext uri="{FF2B5EF4-FFF2-40B4-BE49-F238E27FC236}">
                <a16:creationId xmlns:a16="http://schemas.microsoft.com/office/drawing/2014/main" id="{BCA7F9BD-8F35-4FB8-8231-71733C0659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9525" y="2144713"/>
            <a:ext cx="777875" cy="3143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Pedicle</a:t>
            </a:r>
          </a:p>
        </p:txBody>
      </p:sp>
      <p:sp>
        <p:nvSpPr>
          <p:cNvPr id="77835" name="Text Box 11">
            <a:extLst>
              <a:ext uri="{FF2B5EF4-FFF2-40B4-BE49-F238E27FC236}">
                <a16:creationId xmlns:a16="http://schemas.microsoft.com/office/drawing/2014/main" id="{BB25FD5C-306B-4EC0-88A0-7910282E73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6019800"/>
            <a:ext cx="2073275" cy="3762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 It has 1 or 2 nodes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CE53D11F-B4F8-4B8A-9CE8-342FDE567D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br>
              <a:rPr lang="en-US" altLang="en-US" sz="3200" b="1"/>
            </a:br>
            <a:r>
              <a:rPr lang="en-US" altLang="en-US" sz="3200" b="1"/>
              <a:t>36.  Springtails have a structure attached to </a:t>
            </a:r>
            <a:br>
              <a:rPr lang="en-US" altLang="en-US" sz="3200" b="1"/>
            </a:br>
            <a:r>
              <a:rPr lang="en-US" altLang="en-US" sz="3200" b="1"/>
              <a:t>       their abdomen that is shaped like a </a:t>
            </a:r>
            <a:br>
              <a:rPr lang="en-US" altLang="en-US" sz="3200" b="1"/>
            </a:br>
            <a:r>
              <a:rPr lang="en-US" altLang="en-US" sz="3200" b="1"/>
              <a:t>       fork, is used to propel the insect when </a:t>
            </a:r>
            <a:br>
              <a:rPr lang="en-US" altLang="en-US" sz="3200" b="1"/>
            </a:br>
            <a:r>
              <a:rPr lang="en-US" altLang="en-US" sz="3200" b="1"/>
              <a:t>       disturbed and is called a ________.</a:t>
            </a:r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D4FB2AFB-6AC3-46EC-93C6-094305463D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Ocellus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Cerci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Furcula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Ostia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C61B13AF-0F38-4736-A17F-CE2BAE3EDB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br>
              <a:rPr lang="en-US" altLang="en-US" sz="3200" b="1"/>
            </a:br>
            <a:r>
              <a:rPr lang="en-US" altLang="en-US" sz="3200" b="1"/>
              <a:t>36.  Springtails have a structure attached to </a:t>
            </a:r>
            <a:br>
              <a:rPr lang="en-US" altLang="en-US" sz="3200" b="1"/>
            </a:br>
            <a:r>
              <a:rPr lang="en-US" altLang="en-US" sz="3200" b="1"/>
              <a:t>       their abdomen that is shaped like a </a:t>
            </a:r>
            <a:br>
              <a:rPr lang="en-US" altLang="en-US" sz="3200" b="1"/>
            </a:br>
            <a:r>
              <a:rPr lang="en-US" altLang="en-US" sz="3200" b="1"/>
              <a:t>       fork, is used to propel the insect when </a:t>
            </a:r>
            <a:br>
              <a:rPr lang="en-US" altLang="en-US" sz="3200" b="1"/>
            </a:br>
            <a:r>
              <a:rPr lang="en-US" altLang="en-US" sz="3200" b="1"/>
              <a:t>       disturbed and is called a ________.</a:t>
            </a:r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54D86840-1A9A-48CF-AC4E-9829EB9734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762000"/>
            <a:ext cx="7315200" cy="53340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c.  </a:t>
            </a:r>
            <a:r>
              <a:rPr lang="en-US" altLang="en-US" sz="4000" b="1" u="sng">
                <a:solidFill>
                  <a:srgbClr val="FF0000"/>
                </a:solidFill>
              </a:rPr>
              <a:t>Furcula</a:t>
            </a:r>
          </a:p>
          <a:p>
            <a:pPr marL="609600" indent="-609600" eaLnBrk="1" hangingPunct="1">
              <a:buFontTx/>
              <a:buNone/>
            </a:pPr>
            <a:endParaRPr lang="en-US" altLang="en-US" sz="4000" b="1"/>
          </a:p>
        </p:txBody>
      </p:sp>
      <p:pic>
        <p:nvPicPr>
          <p:cNvPr id="79876" name="Picture 9" descr="Sinella">
            <a:extLst>
              <a:ext uri="{FF2B5EF4-FFF2-40B4-BE49-F238E27FC236}">
                <a16:creationId xmlns:a16="http://schemas.microsoft.com/office/drawing/2014/main" id="{4E51C3EF-FC5A-4E56-BE57-2F93E1683A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590800"/>
            <a:ext cx="41148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7" name="Line 11">
            <a:extLst>
              <a:ext uri="{FF2B5EF4-FFF2-40B4-BE49-F238E27FC236}">
                <a16:creationId xmlns:a16="http://schemas.microsoft.com/office/drawing/2014/main" id="{F1FDFBEF-3F34-41DC-9BAD-66D4FED59D7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943600" y="4419600"/>
            <a:ext cx="1219200" cy="533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79878" name="Picture 13" descr="Orchesella">
            <a:extLst>
              <a:ext uri="{FF2B5EF4-FFF2-40B4-BE49-F238E27FC236}">
                <a16:creationId xmlns:a16="http://schemas.microsoft.com/office/drawing/2014/main" id="{918DCC44-0069-4F8D-8140-1324FED4A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505200"/>
            <a:ext cx="4114800" cy="3086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879" name="Line 15">
            <a:extLst>
              <a:ext uri="{FF2B5EF4-FFF2-40B4-BE49-F238E27FC236}">
                <a16:creationId xmlns:a16="http://schemas.microsoft.com/office/drawing/2014/main" id="{DE1751A9-B308-45CE-8DA4-C321958F166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90600" y="2971800"/>
            <a:ext cx="685800" cy="2133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880" name="Line 16">
            <a:extLst>
              <a:ext uri="{FF2B5EF4-FFF2-40B4-BE49-F238E27FC236}">
                <a16:creationId xmlns:a16="http://schemas.microsoft.com/office/drawing/2014/main" id="{CC5E45FA-1335-47DB-B354-2054810E4BB2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2971800"/>
            <a:ext cx="2438400" cy="1981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74AB7984-DBAE-4717-83EC-A835DAC23A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37"/>
            </a:pPr>
            <a:r>
              <a:rPr lang="en-US" altLang="en-US" sz="3200" b="1"/>
              <a:t>Earwigs have have a pair of pinchers at the end of their abdomen called:</a:t>
            </a:r>
          </a:p>
        </p:txBody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3D0D26E4-287B-4FF6-8EB5-1F4EE2D10E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Ocelli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Cerci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Furcula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Ostia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9762E9D4-59A7-4769-A8FA-9D337BBF62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37"/>
            </a:pPr>
            <a:r>
              <a:rPr lang="en-US" altLang="en-US" sz="3200" b="1"/>
              <a:t>Earwigs have have a pair of pinchers at the end of their abdomen called:</a:t>
            </a:r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A1776607-C0C9-498D-BAF1-E8689BD359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b.  </a:t>
            </a:r>
            <a:r>
              <a:rPr lang="en-US" altLang="en-US" sz="4000" b="1" u="sng">
                <a:solidFill>
                  <a:srgbClr val="FF0000"/>
                </a:solidFill>
              </a:rPr>
              <a:t>Cerci</a:t>
            </a:r>
          </a:p>
          <a:p>
            <a:pPr marL="609600" indent="-609600" eaLnBrk="1" hangingPunct="1">
              <a:buFontTx/>
              <a:buNone/>
            </a:pPr>
            <a:endParaRPr lang="en-US" altLang="en-US" b="1">
              <a:solidFill>
                <a:srgbClr val="FF0000"/>
              </a:solidFill>
            </a:endParaRPr>
          </a:p>
        </p:txBody>
      </p:sp>
      <p:pic>
        <p:nvPicPr>
          <p:cNvPr id="81924" name="Picture 4" descr="INVADER - Riparian Earwig">
            <a:extLst>
              <a:ext uri="{FF2B5EF4-FFF2-40B4-BE49-F238E27FC236}">
                <a16:creationId xmlns:a16="http://schemas.microsoft.com/office/drawing/2014/main" id="{5FAA91F8-D103-4B15-A816-1C80E123E7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362200"/>
            <a:ext cx="5334000" cy="3041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25" name="Line 5">
            <a:extLst>
              <a:ext uri="{FF2B5EF4-FFF2-40B4-BE49-F238E27FC236}">
                <a16:creationId xmlns:a16="http://schemas.microsoft.com/office/drawing/2014/main" id="{457FEB7F-6D8D-442C-B29D-52C18B921212}"/>
              </a:ext>
            </a:extLst>
          </p:cNvPr>
          <p:cNvSpPr>
            <a:spLocks noChangeShapeType="1"/>
          </p:cNvSpPr>
          <p:nvPr/>
        </p:nvSpPr>
        <p:spPr bwMode="auto">
          <a:xfrm>
            <a:off x="2590800" y="3048000"/>
            <a:ext cx="4495800" cy="30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3DC81E5B-E69B-4A02-871D-DB957B8C92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38"/>
            </a:pPr>
            <a:r>
              <a:rPr lang="en-US" altLang="en-US" sz="3200" b="1"/>
              <a:t>A  ____________ enhances the activity </a:t>
            </a:r>
            <a:br>
              <a:rPr lang="en-US" altLang="en-US" sz="3200" b="1"/>
            </a:br>
            <a:r>
              <a:rPr lang="en-US" altLang="en-US" sz="3200" b="1"/>
              <a:t>of a pesticide.</a:t>
            </a:r>
          </a:p>
        </p:txBody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1DF41921-5485-4521-B0C1-9A1B382934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Synergist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Thigmotaxis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Hormone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Viagra</a:t>
            </a:r>
          </a:p>
          <a:p>
            <a:pPr marL="609600" indent="-609600" eaLnBrk="1" hangingPunct="1">
              <a:buFontTx/>
              <a:buAutoNum type="alphaLcPeriod"/>
            </a:pPr>
            <a:endParaRPr lang="en-US" altLang="en-US" b="1"/>
          </a:p>
          <a:p>
            <a:pPr marL="609600" indent="-609600" eaLnBrk="1" hangingPunct="1">
              <a:buFontTx/>
              <a:buAutoNum type="alphaLcPeriod"/>
            </a:pPr>
            <a:endParaRPr lang="en-US" altLang="en-US" b="1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89A119F5-74FD-44B9-8125-8610A52D18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38"/>
            </a:pPr>
            <a:r>
              <a:rPr lang="en-US" altLang="en-US" sz="3200" b="1"/>
              <a:t>A  ____________ enhances the activity </a:t>
            </a:r>
            <a:br>
              <a:rPr lang="en-US" altLang="en-US" sz="3200" b="1"/>
            </a:br>
            <a:r>
              <a:rPr lang="en-US" altLang="en-US" sz="3200" b="1"/>
              <a:t>of a pesticide.</a:t>
            </a:r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8639830A-09E3-4A28-BB8C-CDAA338E78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14600" y="1981200"/>
            <a:ext cx="5943600" cy="41148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r>
              <a:rPr lang="en-US" altLang="en-US" sz="4000" b="1"/>
              <a:t>a.  </a:t>
            </a:r>
            <a:r>
              <a:rPr lang="en-US" altLang="en-US" sz="4000" b="1" u="sng">
                <a:solidFill>
                  <a:srgbClr val="FF0000"/>
                </a:solidFill>
              </a:rPr>
              <a:t>Synergist</a:t>
            </a:r>
          </a:p>
          <a:p>
            <a:pPr marL="609600" indent="-609600" eaLnBrk="1" hangingPunct="1"/>
            <a:endParaRPr lang="en-US" altLang="en-US" sz="4000" b="1"/>
          </a:p>
          <a:p>
            <a:pPr marL="609600" indent="-609600" eaLnBrk="1" hangingPunct="1"/>
            <a:endParaRPr lang="en-US" altLang="en-US" b="1"/>
          </a:p>
        </p:txBody>
      </p:sp>
      <p:sp>
        <p:nvSpPr>
          <p:cNvPr id="83972" name="Text Box 4">
            <a:extLst>
              <a:ext uri="{FF2B5EF4-FFF2-40B4-BE49-F238E27FC236}">
                <a16:creationId xmlns:a16="http://schemas.microsoft.com/office/drawing/2014/main" id="{F1A4FD05-112E-498F-A9F3-12C4F485D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7725" y="3390900"/>
            <a:ext cx="2225675" cy="147478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Piperonyl butoxide</a:t>
            </a:r>
          </a:p>
          <a:p>
            <a:pPr eaLnBrk="1" hangingPunct="1"/>
            <a:r>
              <a:rPr lang="en-US" altLang="en-US" sz="1800"/>
              <a:t>and MGK264 are</a:t>
            </a:r>
          </a:p>
          <a:p>
            <a:pPr eaLnBrk="1" hangingPunct="1"/>
            <a:r>
              <a:rPr lang="en-US" altLang="en-US" sz="1800"/>
              <a:t>two synergists that</a:t>
            </a:r>
          </a:p>
          <a:p>
            <a:pPr eaLnBrk="1" hangingPunct="1"/>
            <a:r>
              <a:rPr lang="en-US" altLang="en-US" sz="1800"/>
              <a:t>are always used with</a:t>
            </a:r>
          </a:p>
          <a:p>
            <a:pPr eaLnBrk="1" hangingPunct="1"/>
            <a:r>
              <a:rPr lang="en-US" altLang="en-US" sz="1800"/>
              <a:t>Pyrethrum 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DDBEA843-1B1E-45C5-B261-E56FC1E37E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39"/>
            </a:pPr>
            <a:r>
              <a:rPr lang="en-US" altLang="en-US" sz="3200" b="1"/>
              <a:t>What kind of </a:t>
            </a:r>
            <a:br>
              <a:rPr lang="en-US" altLang="en-US" sz="3200" b="1"/>
            </a:br>
            <a:r>
              <a:rPr lang="en-US" altLang="en-US" sz="3200" b="1"/>
              <a:t>mouthparts do </a:t>
            </a:r>
            <a:br>
              <a:rPr lang="en-US" altLang="en-US" sz="3200" b="1"/>
            </a:br>
            <a:r>
              <a:rPr lang="en-US" altLang="en-US" sz="3200" b="1"/>
              <a:t>horseflies have?</a:t>
            </a:r>
          </a:p>
        </p:txBody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8E803267-38FA-49E0-87CC-C1FE96F5A4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Chewing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Biting/piercing-sucking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Siphoning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Sponging-lapping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Rasping</a:t>
            </a:r>
          </a:p>
          <a:p>
            <a:pPr marL="609600" indent="-609600" eaLnBrk="1" hangingPunct="1">
              <a:buFontTx/>
              <a:buNone/>
            </a:pPr>
            <a:endParaRPr lang="en-US" altLang="en-US" b="1"/>
          </a:p>
        </p:txBody>
      </p:sp>
      <p:pic>
        <p:nvPicPr>
          <p:cNvPr id="84996" name="Picture 5" descr="99648FkNJ_w">
            <a:extLst>
              <a:ext uri="{FF2B5EF4-FFF2-40B4-BE49-F238E27FC236}">
                <a16:creationId xmlns:a16="http://schemas.microsoft.com/office/drawing/2014/main" id="{EA56FD31-0017-43AB-BB4A-AF83A9014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04800"/>
            <a:ext cx="3886200" cy="286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1B9E9AC0-2E0F-49F9-9976-3BB6F1AA9C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371600"/>
          </a:xfrm>
        </p:spPr>
        <p:txBody>
          <a:bodyPr/>
          <a:lstStyle/>
          <a:p>
            <a:pPr marL="838200" indent="-838200" algn="l" eaLnBrk="1" hangingPunct="1">
              <a:buFontTx/>
              <a:buAutoNum type="arabicPeriod" startAt="39"/>
            </a:pPr>
            <a:r>
              <a:rPr lang="en-US" altLang="en-US" sz="3200" b="1"/>
              <a:t>What kind of mouthparts do horseflies </a:t>
            </a:r>
            <a:br>
              <a:rPr lang="en-US" altLang="en-US" sz="3200" b="1"/>
            </a:br>
            <a:r>
              <a:rPr lang="en-US" altLang="en-US" sz="3200" b="1"/>
              <a:t>have?</a:t>
            </a:r>
          </a:p>
        </p:txBody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61BC311D-9542-49C4-9992-77204A5EBC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447800" y="1981200"/>
            <a:ext cx="7010400" cy="45720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b="1"/>
              <a:t>   b.  </a:t>
            </a:r>
            <a:r>
              <a:rPr lang="en-US" altLang="en-US" sz="4000" b="1" u="sng">
                <a:solidFill>
                  <a:srgbClr val="FF0000"/>
                </a:solidFill>
              </a:rPr>
              <a:t>Biting/piercing-sucking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4000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b="1"/>
          </a:p>
        </p:txBody>
      </p:sp>
      <p:pic>
        <p:nvPicPr>
          <p:cNvPr id="86020" name="Picture 5" descr="A horse fly, Tabanus sp.  Photo by Drees.">
            <a:hlinkClick r:id="rId2"/>
            <a:extLst>
              <a:ext uri="{FF2B5EF4-FFF2-40B4-BE49-F238E27FC236}">
                <a16:creationId xmlns:a16="http://schemas.microsoft.com/office/drawing/2014/main" id="{E87BAC95-7AD7-418B-BAA1-F39282DDE6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752600"/>
            <a:ext cx="48768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1" name="Picture 9">
            <a:extLst>
              <a:ext uri="{FF2B5EF4-FFF2-40B4-BE49-F238E27FC236}">
                <a16:creationId xmlns:a16="http://schemas.microsoft.com/office/drawing/2014/main" id="{5C193055-B0ED-4A9F-97ED-1583FE396A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752600"/>
            <a:ext cx="5029200" cy="3784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267ECBEB-53F5-4643-998C-2AB8266C6E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40"/>
            </a:pPr>
            <a:r>
              <a:rPr lang="en-US" altLang="en-US" sz="3200" b="1"/>
              <a:t>What kind of mouthparts do </a:t>
            </a:r>
            <a:br>
              <a:rPr lang="en-US" altLang="en-US" sz="3200" b="1"/>
            </a:br>
            <a:r>
              <a:rPr lang="en-US" altLang="en-US" sz="3200" b="1"/>
              <a:t>cockroaches have?</a:t>
            </a:r>
          </a:p>
        </p:txBody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E91CCDF3-9B28-4942-BD90-DC17136B54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Chewing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Biting/piercing-sucking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Siphoning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Sponging-lapping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Rasping</a:t>
            </a:r>
          </a:p>
          <a:p>
            <a:pPr marL="609600" indent="-609600" eaLnBrk="1" hangingPunct="1">
              <a:buFontTx/>
              <a:buNone/>
            </a:pPr>
            <a:endParaRPr lang="en-US" altLang="en-US" b="1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CD6933D9-426C-4424-B45C-58DC7B6D50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40"/>
            </a:pPr>
            <a:r>
              <a:rPr lang="en-US" altLang="en-US" sz="3200" b="1"/>
              <a:t>What kind of mouthparts do </a:t>
            </a:r>
            <a:br>
              <a:rPr lang="en-US" altLang="en-US" sz="3200" b="1"/>
            </a:br>
            <a:r>
              <a:rPr lang="en-US" altLang="en-US" sz="3200" b="1"/>
              <a:t>cockroaches have?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579A2D9B-9FBB-4093-B37F-BAFEEA4E5E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667000" y="1981200"/>
            <a:ext cx="5791200" cy="45720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r>
              <a:rPr lang="en-US" altLang="en-US" sz="4000" b="1"/>
              <a:t>a.  </a:t>
            </a:r>
            <a:r>
              <a:rPr lang="en-US" altLang="en-US" sz="4000" b="1" u="sng">
                <a:solidFill>
                  <a:srgbClr val="FF0000"/>
                </a:solidFill>
              </a:rPr>
              <a:t>Chewing</a:t>
            </a:r>
          </a:p>
          <a:p>
            <a:pPr marL="609600" indent="-609600" eaLnBrk="1" hangingPunct="1">
              <a:buFontTx/>
              <a:buNone/>
            </a:pPr>
            <a:endParaRPr lang="en-US" altLang="en-US" sz="4000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</p:txBody>
      </p:sp>
      <p:pic>
        <p:nvPicPr>
          <p:cNvPr id="88068" name="Picture 5" descr="headwhole1">
            <a:extLst>
              <a:ext uri="{FF2B5EF4-FFF2-40B4-BE49-F238E27FC236}">
                <a16:creationId xmlns:a16="http://schemas.microsoft.com/office/drawing/2014/main" id="{2D662DDF-BC98-4FC8-BA42-6853C6CA18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014538"/>
            <a:ext cx="6019800" cy="319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3CE7F77F-E03E-4265-8162-4A80FD3380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41"/>
            </a:pPr>
            <a:r>
              <a:rPr lang="en-US" altLang="en-US" sz="3200" b="1"/>
              <a:t>What kind of mouthparts do </a:t>
            </a:r>
            <a:br>
              <a:rPr lang="en-US" altLang="en-US" sz="3200" b="1"/>
            </a:br>
            <a:r>
              <a:rPr lang="en-US" altLang="en-US" sz="3200" b="1"/>
              <a:t>mosquitoes have?</a:t>
            </a:r>
          </a:p>
        </p:txBody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06E12DAF-C977-4551-9057-B955D734A1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Chewing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Biting/piercing-sucking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Siphoning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Sponging-lapping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Rasping</a:t>
            </a:r>
          </a:p>
          <a:p>
            <a:pPr marL="609600" indent="-609600" eaLnBrk="1" hangingPunct="1">
              <a:buFontTx/>
              <a:buNone/>
            </a:pPr>
            <a:endParaRPr lang="en-US" altLang="en-US" b="1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B8AA6A6C-30F1-49C0-A053-781EFFFA55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066800"/>
          </a:xfrm>
        </p:spPr>
        <p:txBody>
          <a:bodyPr/>
          <a:lstStyle/>
          <a:p>
            <a:pPr marL="838200" indent="-838200" algn="l" eaLnBrk="1" hangingPunct="1">
              <a:buFontTx/>
              <a:buAutoNum type="arabicPeriod" startAt="41"/>
            </a:pPr>
            <a:r>
              <a:rPr lang="en-US" altLang="en-US" sz="3600" b="1"/>
              <a:t>What kind of mouthparts do </a:t>
            </a:r>
            <a:br>
              <a:rPr lang="en-US" altLang="en-US" sz="3600" b="1"/>
            </a:br>
            <a:r>
              <a:rPr lang="en-US" altLang="en-US" sz="3600" b="1"/>
              <a:t>mosquitoes have?</a:t>
            </a:r>
          </a:p>
        </p:txBody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313FBD17-F6D7-406F-82DF-F6AE7ABAB5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71600" y="1981200"/>
            <a:ext cx="7086600" cy="52578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sz="4000" b="1"/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b.  </a:t>
            </a:r>
            <a:r>
              <a:rPr lang="en-US" altLang="en-US" sz="4000" b="1" u="sng">
                <a:solidFill>
                  <a:srgbClr val="FF0000"/>
                </a:solidFill>
              </a:rPr>
              <a:t>Biting/piercing-sucking</a:t>
            </a:r>
          </a:p>
          <a:p>
            <a:pPr marL="609600" indent="-609600" eaLnBrk="1" hangingPunct="1">
              <a:buFontTx/>
              <a:buNone/>
            </a:pPr>
            <a:endParaRPr lang="en-US" altLang="en-US" sz="4000" b="1"/>
          </a:p>
        </p:txBody>
      </p:sp>
      <p:pic>
        <p:nvPicPr>
          <p:cNvPr id="90116" name="Picture 5" descr="cxtars">
            <a:extLst>
              <a:ext uri="{FF2B5EF4-FFF2-40B4-BE49-F238E27FC236}">
                <a16:creationId xmlns:a16="http://schemas.microsoft.com/office/drawing/2014/main" id="{08DC9A14-458E-4222-9D75-B68689500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905000"/>
            <a:ext cx="2889250" cy="3790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117" name="Line 7">
            <a:extLst>
              <a:ext uri="{FF2B5EF4-FFF2-40B4-BE49-F238E27FC236}">
                <a16:creationId xmlns:a16="http://schemas.microsoft.com/office/drawing/2014/main" id="{05D7CC44-9631-4C3C-9C4F-B88C9BDEE9F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19200" y="2438400"/>
            <a:ext cx="1600200" cy="76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90118" name="Picture 8" descr="mosquito mouthparts">
            <a:extLst>
              <a:ext uri="{FF2B5EF4-FFF2-40B4-BE49-F238E27FC236}">
                <a16:creationId xmlns:a16="http://schemas.microsoft.com/office/drawing/2014/main" id="{D1FADA89-7528-4DD9-B752-4F854AB6B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0988" y="1219200"/>
            <a:ext cx="2976562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C59A4E95-9D28-42D4-B751-5784E45196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42"/>
            </a:pPr>
            <a:r>
              <a:rPr lang="en-US" altLang="en-US" sz="3200" b="1"/>
              <a:t>What kind of mouthparts do butterflies and moths have?</a:t>
            </a:r>
          </a:p>
        </p:txBody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22C0C1CD-AD10-45E6-9382-2CAB4A4B9F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Chewing</a:t>
            </a:r>
          </a:p>
          <a:p>
            <a:pPr marL="609600" indent="-609600" eaLnBrk="1" hangingPunct="1">
              <a:buFontTx/>
              <a:buAutoNum type="alphaLcPeriod" startAt="2"/>
            </a:pPr>
            <a:r>
              <a:rPr lang="en-US" altLang="en-US" b="1"/>
              <a:t>Biting/piercing-sucking</a:t>
            </a:r>
          </a:p>
          <a:p>
            <a:pPr marL="609600" indent="-609600" eaLnBrk="1" hangingPunct="1">
              <a:buFontTx/>
              <a:buAutoNum type="alphaLcPeriod" startAt="2"/>
            </a:pPr>
            <a:r>
              <a:rPr lang="en-US" altLang="en-US" b="1"/>
              <a:t>Siphoning</a:t>
            </a:r>
          </a:p>
          <a:p>
            <a:pPr marL="609600" indent="-609600" eaLnBrk="1" hangingPunct="1">
              <a:buFontTx/>
              <a:buAutoNum type="alphaLcPeriod" startAt="2"/>
            </a:pPr>
            <a:r>
              <a:rPr lang="en-US" altLang="en-US" b="1"/>
              <a:t>Sponging-lapping</a:t>
            </a:r>
          </a:p>
          <a:p>
            <a:pPr marL="609600" indent="-609600" eaLnBrk="1" hangingPunct="1">
              <a:buFontTx/>
              <a:buAutoNum type="alphaLcPeriod" startAt="2"/>
            </a:pPr>
            <a:r>
              <a:rPr lang="en-US" altLang="en-US" b="1"/>
              <a:t>Rasping</a:t>
            </a:r>
          </a:p>
          <a:p>
            <a:pPr marL="609600" indent="-609600" eaLnBrk="1" hangingPunct="1">
              <a:buFontTx/>
              <a:buNone/>
            </a:pPr>
            <a:endParaRPr lang="en-US" altLang="en-US" b="1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6C1CEC20-0903-439A-BE44-1F81FBEA40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524000"/>
          </a:xfrm>
        </p:spPr>
        <p:txBody>
          <a:bodyPr/>
          <a:lstStyle/>
          <a:p>
            <a:pPr marL="838200" indent="-838200" algn="l" eaLnBrk="1" hangingPunct="1">
              <a:buFontTx/>
              <a:buAutoNum type="arabicPeriod" startAt="42"/>
            </a:pPr>
            <a:r>
              <a:rPr lang="en-US" altLang="en-US" sz="3600" b="1"/>
              <a:t>What kind of mouthparts do butterflies and moths have?</a:t>
            </a:r>
          </a:p>
        </p:txBody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CD4138DC-F7DA-4D0C-A99C-17DD4DFB69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5105400"/>
            <a:ext cx="8458200" cy="20574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en-US" altLang="en-US" b="1"/>
              <a:t> 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                   c.  </a:t>
            </a:r>
            <a:r>
              <a:rPr lang="en-US" altLang="en-US" sz="4000" b="1" u="sng">
                <a:solidFill>
                  <a:srgbClr val="FF0000"/>
                </a:solidFill>
              </a:rPr>
              <a:t>Siphoning</a:t>
            </a:r>
          </a:p>
          <a:p>
            <a:pPr marL="609600" indent="-609600" eaLnBrk="1" hangingPunct="1">
              <a:buFontTx/>
              <a:buNone/>
            </a:pPr>
            <a:endParaRPr lang="en-US" altLang="en-US" sz="4000" b="1"/>
          </a:p>
        </p:txBody>
      </p:sp>
      <p:pic>
        <p:nvPicPr>
          <p:cNvPr id="92164" name="Picture 5" descr="coiled proboscis of the Tiger Swallowtail butterfly">
            <a:extLst>
              <a:ext uri="{FF2B5EF4-FFF2-40B4-BE49-F238E27FC236}">
                <a16:creationId xmlns:a16="http://schemas.microsoft.com/office/drawing/2014/main" id="{32E62DF6-BC73-4612-8A0D-7F3A61E86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752600"/>
            <a:ext cx="2473325" cy="381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165" name="Text Box 6">
            <a:extLst>
              <a:ext uri="{FF2B5EF4-FFF2-40B4-BE49-F238E27FC236}">
                <a16:creationId xmlns:a16="http://schemas.microsoft.com/office/drawing/2014/main" id="{F2D0913B-70E4-491B-88FA-6A51B7E0C4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3009900"/>
            <a:ext cx="2209800" cy="925513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Moths &amp; Butterflies</a:t>
            </a:r>
          </a:p>
          <a:p>
            <a:pPr eaLnBrk="1" hangingPunct="1"/>
            <a:r>
              <a:rPr lang="en-US" altLang="en-US" sz="1800"/>
              <a:t>suck-up nectar from</a:t>
            </a:r>
          </a:p>
          <a:p>
            <a:pPr eaLnBrk="1" hangingPunct="1"/>
            <a:r>
              <a:rPr lang="en-US" altLang="en-US" sz="1800"/>
              <a:t>plants and flowers.</a:t>
            </a:r>
          </a:p>
        </p:txBody>
      </p:sp>
      <p:sp>
        <p:nvSpPr>
          <p:cNvPr id="92166" name="Text Box 7">
            <a:extLst>
              <a:ext uri="{FF2B5EF4-FFF2-40B4-BE49-F238E27FC236}">
                <a16:creationId xmlns:a16="http://schemas.microsoft.com/office/drawing/2014/main" id="{4562EAEB-CA9B-49CC-935F-2ACE7E876A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971800"/>
            <a:ext cx="1905000" cy="120015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1800"/>
              <a:t>Clothes moths</a:t>
            </a:r>
          </a:p>
          <a:p>
            <a:pPr algn="ctr" eaLnBrk="1" hangingPunct="1"/>
            <a:r>
              <a:rPr lang="en-US" altLang="en-US" sz="1800"/>
              <a:t>have siphoning mouthparts</a:t>
            </a:r>
          </a:p>
          <a:p>
            <a:pPr algn="ctr" eaLnBrk="1" hangingPunct="1"/>
            <a:r>
              <a:rPr lang="en-US" altLang="en-US" sz="1800"/>
              <a:t>but do </a:t>
            </a:r>
            <a:r>
              <a:rPr lang="en-US" altLang="en-US" sz="1800" u="sng"/>
              <a:t>not</a:t>
            </a:r>
            <a:r>
              <a:rPr lang="en-US" altLang="en-US" sz="1800"/>
              <a:t> feed</a:t>
            </a:r>
          </a:p>
        </p:txBody>
      </p:sp>
      <p:pic>
        <p:nvPicPr>
          <p:cNvPr id="92167" name="Picture 9" descr="photo of moth mouthparts">
            <a:extLst>
              <a:ext uri="{FF2B5EF4-FFF2-40B4-BE49-F238E27FC236}">
                <a16:creationId xmlns:a16="http://schemas.microsoft.com/office/drawing/2014/main" id="{D507A80D-A81A-40F0-BDE1-EFE2654CD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676400"/>
            <a:ext cx="2941638" cy="396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>
            <a:extLst>
              <a:ext uri="{FF2B5EF4-FFF2-40B4-BE49-F238E27FC236}">
                <a16:creationId xmlns:a16="http://schemas.microsoft.com/office/drawing/2014/main" id="{848D0AA1-9CEB-4F33-BB33-16DE52582E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43"/>
            </a:pPr>
            <a:r>
              <a:rPr lang="en-US" altLang="en-US" sz="3200" b="1"/>
              <a:t>What kind of mouthparts do termites </a:t>
            </a:r>
            <a:br>
              <a:rPr lang="en-US" altLang="en-US" sz="3200" b="1"/>
            </a:br>
            <a:r>
              <a:rPr lang="en-US" altLang="en-US" sz="3200" b="1"/>
              <a:t>have? </a:t>
            </a:r>
          </a:p>
        </p:txBody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6C14B2D2-753F-4508-AF82-9B94FA1FE0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Chewing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Biting/piercing-sucking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Siphoning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Sponging-lapping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Rasping</a:t>
            </a:r>
          </a:p>
          <a:p>
            <a:pPr marL="609600" indent="-609600" eaLnBrk="1" hangingPunct="1">
              <a:buFontTx/>
              <a:buNone/>
            </a:pPr>
            <a:endParaRPr lang="en-US" altLang="en-US" b="1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>
            <a:extLst>
              <a:ext uri="{FF2B5EF4-FFF2-40B4-BE49-F238E27FC236}">
                <a16:creationId xmlns:a16="http://schemas.microsoft.com/office/drawing/2014/main" id="{C5EA8331-7E9D-4991-BD0D-A1AE4D5929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43"/>
            </a:pPr>
            <a:r>
              <a:rPr lang="en-US" altLang="en-US" sz="3200" b="1"/>
              <a:t>What kind of mouthparts do termites </a:t>
            </a:r>
            <a:br>
              <a:rPr lang="en-US" altLang="en-US" sz="3200" b="1"/>
            </a:br>
            <a:r>
              <a:rPr lang="en-US" altLang="en-US" sz="3200" b="1"/>
              <a:t>have? </a:t>
            </a:r>
          </a:p>
        </p:txBody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57041B18-00DE-451A-BB18-4B6E1BD933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0" y="2286000"/>
            <a:ext cx="5410200" cy="49530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r>
              <a:rPr lang="en-US" altLang="en-US" sz="4000" b="1"/>
              <a:t>a.  </a:t>
            </a:r>
            <a:r>
              <a:rPr lang="en-US" altLang="en-US" sz="4000" b="1" u="sng">
                <a:solidFill>
                  <a:srgbClr val="FF0000"/>
                </a:solidFill>
              </a:rPr>
              <a:t>Chewing</a:t>
            </a:r>
          </a:p>
          <a:p>
            <a:pPr marL="609600" indent="-609600" eaLnBrk="1" hangingPunct="1">
              <a:buFontTx/>
              <a:buNone/>
            </a:pPr>
            <a:endParaRPr lang="en-US" altLang="en-US" sz="4000" b="1"/>
          </a:p>
        </p:txBody>
      </p:sp>
      <p:pic>
        <p:nvPicPr>
          <p:cNvPr id="94212" name="Picture 4" descr="DSC_1486">
            <a:extLst>
              <a:ext uri="{FF2B5EF4-FFF2-40B4-BE49-F238E27FC236}">
                <a16:creationId xmlns:a16="http://schemas.microsoft.com/office/drawing/2014/main" id="{A1069749-BFF8-45B9-A252-E63FFFE36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t="25951" r="27174" b="16284"/>
          <a:stretch>
            <a:fillRect/>
          </a:stretch>
        </p:blipFill>
        <p:spPr bwMode="auto">
          <a:xfrm>
            <a:off x="2438400" y="1981200"/>
            <a:ext cx="4343400" cy="3438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4213" name="Text Box 5">
            <a:extLst>
              <a:ext uri="{FF2B5EF4-FFF2-40B4-BE49-F238E27FC236}">
                <a16:creationId xmlns:a16="http://schemas.microsoft.com/office/drawing/2014/main" id="{C3EE74CC-6444-4713-B5E5-6C19007487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0725" y="2857500"/>
            <a:ext cx="1635125" cy="17494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The mandibles</a:t>
            </a:r>
          </a:p>
          <a:p>
            <a:pPr eaLnBrk="1" hangingPunct="1"/>
            <a:r>
              <a:rPr lang="en-US" altLang="en-US" sz="1800"/>
              <a:t>of this soldier</a:t>
            </a:r>
          </a:p>
          <a:p>
            <a:pPr eaLnBrk="1" hangingPunct="1"/>
            <a:r>
              <a:rPr lang="en-US" altLang="en-US" sz="1800"/>
              <a:t>termite are for</a:t>
            </a:r>
          </a:p>
          <a:p>
            <a:pPr eaLnBrk="1" hangingPunct="1"/>
            <a:r>
              <a:rPr lang="en-US" altLang="en-US" sz="1800"/>
              <a:t>fighting rather</a:t>
            </a:r>
          </a:p>
          <a:p>
            <a:pPr eaLnBrk="1" hangingPunct="1"/>
            <a:r>
              <a:rPr lang="en-US" altLang="en-US" sz="1800"/>
              <a:t>than for</a:t>
            </a:r>
          </a:p>
          <a:p>
            <a:pPr eaLnBrk="1" hangingPunct="1"/>
            <a:r>
              <a:rPr lang="en-US" altLang="en-US" sz="1800"/>
              <a:t>feeding. 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>
            <a:extLst>
              <a:ext uri="{FF2B5EF4-FFF2-40B4-BE49-F238E27FC236}">
                <a16:creationId xmlns:a16="http://schemas.microsoft.com/office/drawing/2014/main" id="{5C233B02-E644-446E-9B87-FC0B43A426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44"/>
            </a:pPr>
            <a:r>
              <a:rPr lang="en-US" altLang="en-US" sz="3200" b="1"/>
              <a:t>What kind of mouthparts do beetles </a:t>
            </a:r>
            <a:br>
              <a:rPr lang="en-US" altLang="en-US" sz="3200" b="1"/>
            </a:br>
            <a:r>
              <a:rPr lang="en-US" altLang="en-US" sz="3200" b="1"/>
              <a:t>have?</a:t>
            </a:r>
          </a:p>
        </p:txBody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1FF9952C-6491-4527-B4E8-2360AB6F86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Chewing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Biting/piercing-sucking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Siphoning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Sponging-lapping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Rasping</a:t>
            </a:r>
          </a:p>
          <a:p>
            <a:pPr marL="609600" indent="-609600" eaLnBrk="1" hangingPunct="1">
              <a:buFontTx/>
              <a:buNone/>
            </a:pPr>
            <a:endParaRPr lang="en-US" altLang="en-US" b="1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>
            <a:extLst>
              <a:ext uri="{FF2B5EF4-FFF2-40B4-BE49-F238E27FC236}">
                <a16:creationId xmlns:a16="http://schemas.microsoft.com/office/drawing/2014/main" id="{D2F8D9B7-FFFC-4FB0-8CDE-D8948816E5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524000"/>
          </a:xfrm>
        </p:spPr>
        <p:txBody>
          <a:bodyPr/>
          <a:lstStyle/>
          <a:p>
            <a:pPr marL="838200" indent="-838200" algn="l" eaLnBrk="1" hangingPunct="1">
              <a:buFontTx/>
              <a:buAutoNum type="arabicPeriod" startAt="44"/>
            </a:pPr>
            <a:r>
              <a:rPr lang="en-US" altLang="en-US" sz="3200" b="1"/>
              <a:t>What kind of mouthparts do beetles </a:t>
            </a:r>
            <a:br>
              <a:rPr lang="en-US" altLang="en-US" sz="3200" b="1"/>
            </a:br>
            <a:r>
              <a:rPr lang="en-US" altLang="en-US" sz="3200" b="1"/>
              <a:t>have?</a:t>
            </a:r>
          </a:p>
        </p:txBody>
      </p:sp>
      <p:sp>
        <p:nvSpPr>
          <p:cNvPr id="96259" name="Rectangle 3">
            <a:extLst>
              <a:ext uri="{FF2B5EF4-FFF2-40B4-BE49-F238E27FC236}">
                <a16:creationId xmlns:a16="http://schemas.microsoft.com/office/drawing/2014/main" id="{F8D649AD-4E70-4E23-9BC5-D4ECB87162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124200" y="5257800"/>
            <a:ext cx="5334000" cy="19812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r>
              <a:rPr lang="en-US" altLang="en-US" sz="4000" b="1"/>
              <a:t>a.  </a:t>
            </a:r>
            <a:r>
              <a:rPr lang="en-US" altLang="en-US" sz="4000" b="1" u="sng">
                <a:solidFill>
                  <a:srgbClr val="FF0000"/>
                </a:solidFill>
              </a:rPr>
              <a:t>Chewing</a:t>
            </a:r>
          </a:p>
          <a:p>
            <a:pPr marL="609600" indent="-609600" eaLnBrk="1" hangingPunct="1">
              <a:buFontTx/>
              <a:buNone/>
            </a:pPr>
            <a:endParaRPr lang="en-US" altLang="en-US" b="1"/>
          </a:p>
        </p:txBody>
      </p:sp>
      <p:pic>
        <p:nvPicPr>
          <p:cNvPr id="96260" name="Picture 7" descr="beetle_mouth">
            <a:extLst>
              <a:ext uri="{FF2B5EF4-FFF2-40B4-BE49-F238E27FC236}">
                <a16:creationId xmlns:a16="http://schemas.microsoft.com/office/drawing/2014/main" id="{36B9B31B-D2E4-4EFD-9E1F-E3719A2B22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905000"/>
            <a:ext cx="4419600" cy="3517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04B8ABC8-6A56-4EFE-9074-256E8C1E8A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45"/>
            </a:pPr>
            <a:r>
              <a:rPr lang="en-US" altLang="en-US" sz="3200" b="1"/>
              <a:t>What kind of mouthparts do house flies have?</a:t>
            </a:r>
          </a:p>
        </p:txBody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9D029372-3107-451C-99F2-A5BCDE5739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Chewing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Biting/piercing-sucking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Siphoning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Sponging-lapping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Rasping</a:t>
            </a:r>
          </a:p>
          <a:p>
            <a:pPr marL="609600" indent="-609600" eaLnBrk="1" hangingPunct="1">
              <a:buFontTx/>
              <a:buNone/>
            </a:pPr>
            <a:endParaRPr lang="en-US" altLang="en-US" b="1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>
            <a:extLst>
              <a:ext uri="{FF2B5EF4-FFF2-40B4-BE49-F238E27FC236}">
                <a16:creationId xmlns:a16="http://schemas.microsoft.com/office/drawing/2014/main" id="{A3576BF0-68EF-4382-B413-AD36CA4A4A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371600"/>
          </a:xfrm>
        </p:spPr>
        <p:txBody>
          <a:bodyPr/>
          <a:lstStyle/>
          <a:p>
            <a:pPr marL="838200" indent="-838200" algn="l" eaLnBrk="1" hangingPunct="1">
              <a:buFontTx/>
              <a:buAutoNum type="arabicPeriod" startAt="45"/>
            </a:pPr>
            <a:r>
              <a:rPr lang="en-US" altLang="en-US" sz="3600" b="1"/>
              <a:t>What kind of mouthparts do house flies have?</a:t>
            </a:r>
          </a:p>
        </p:txBody>
      </p:sp>
      <p:sp>
        <p:nvSpPr>
          <p:cNvPr id="98307" name="Rectangle 3">
            <a:extLst>
              <a:ext uri="{FF2B5EF4-FFF2-40B4-BE49-F238E27FC236}">
                <a16:creationId xmlns:a16="http://schemas.microsoft.com/office/drawing/2014/main" id="{44E2F616-D4D1-4DD4-B45F-8E62DBEFE7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2438400"/>
            <a:ext cx="6934200" cy="51816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d.  </a:t>
            </a:r>
            <a:r>
              <a:rPr lang="en-US" altLang="en-US" sz="4000" b="1" u="sng">
                <a:solidFill>
                  <a:srgbClr val="FF0000"/>
                </a:solidFill>
              </a:rPr>
              <a:t>Sponging-lapping</a:t>
            </a:r>
          </a:p>
          <a:p>
            <a:pPr marL="609600" indent="-609600" eaLnBrk="1" hangingPunct="1">
              <a:buFontTx/>
              <a:buNone/>
            </a:pPr>
            <a:endParaRPr lang="en-US" altLang="en-US" sz="4000" b="1"/>
          </a:p>
        </p:txBody>
      </p:sp>
      <p:pic>
        <p:nvPicPr>
          <p:cNvPr id="98308" name="Picture 4" descr="Fly Mouthparts">
            <a:extLst>
              <a:ext uri="{FF2B5EF4-FFF2-40B4-BE49-F238E27FC236}">
                <a16:creationId xmlns:a16="http://schemas.microsoft.com/office/drawing/2014/main" id="{888EC34F-2D14-4A39-AD31-C0FA4287E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981200"/>
            <a:ext cx="2979738" cy="381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8309" name="Text Box 5">
            <a:extLst>
              <a:ext uri="{FF2B5EF4-FFF2-40B4-BE49-F238E27FC236}">
                <a16:creationId xmlns:a16="http://schemas.microsoft.com/office/drawing/2014/main" id="{357021E7-3429-4850-9384-BCCA5E12F4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3124200"/>
            <a:ext cx="2133600" cy="147478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Houseflies vomit up</a:t>
            </a:r>
          </a:p>
          <a:p>
            <a:pPr eaLnBrk="1" hangingPunct="1"/>
            <a:r>
              <a:rPr lang="en-US" altLang="en-US" sz="1800"/>
              <a:t>an enzyme that</a:t>
            </a:r>
          </a:p>
          <a:p>
            <a:pPr eaLnBrk="1" hangingPunct="1"/>
            <a:r>
              <a:rPr lang="en-US" altLang="en-US" sz="1800"/>
              <a:t>dissolves solid food</a:t>
            </a:r>
          </a:p>
          <a:p>
            <a:pPr eaLnBrk="1" hangingPunct="1"/>
            <a:r>
              <a:rPr lang="en-US" altLang="en-US" sz="1800"/>
              <a:t>to a liquid and then sponges it up.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>
            <a:extLst>
              <a:ext uri="{FF2B5EF4-FFF2-40B4-BE49-F238E27FC236}">
                <a16:creationId xmlns:a16="http://schemas.microsoft.com/office/drawing/2014/main" id="{693AF077-5CDF-4D2F-859A-0E917BA1CE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46"/>
            </a:pPr>
            <a:r>
              <a:rPr lang="en-US" altLang="en-US" sz="3200" b="1"/>
              <a:t>Which part of the chewing mouthparts </a:t>
            </a:r>
            <a:br>
              <a:rPr lang="en-US" altLang="en-US" sz="3200" b="1"/>
            </a:br>
            <a:r>
              <a:rPr lang="en-US" altLang="en-US" sz="3200" b="1"/>
              <a:t>tears and rips food apart?</a:t>
            </a:r>
          </a:p>
        </p:txBody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652474E3-7D64-43C5-BB49-E1C3854B50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Labrum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Labium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Mandible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Maxillae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80197795-8E23-4583-B548-0667F9DBDD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46"/>
            </a:pPr>
            <a:r>
              <a:rPr lang="en-US" altLang="en-US" sz="3200" b="1"/>
              <a:t>Which part of the chewing mouthparts </a:t>
            </a:r>
            <a:br>
              <a:rPr lang="en-US" altLang="en-US" sz="3200" b="1"/>
            </a:br>
            <a:r>
              <a:rPr lang="en-US" altLang="en-US" sz="3200" b="1"/>
              <a:t>tears and rips food apart?</a:t>
            </a:r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0D728F83-1624-47C9-9713-9DDA52C2F1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895600" y="2286000"/>
            <a:ext cx="5562600" cy="53340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c.  </a:t>
            </a:r>
            <a:r>
              <a:rPr lang="en-US" altLang="en-US" sz="4000" b="1" u="sng">
                <a:solidFill>
                  <a:srgbClr val="FF0000"/>
                </a:solidFill>
              </a:rPr>
              <a:t>Mandible</a:t>
            </a:r>
          </a:p>
        </p:txBody>
      </p:sp>
      <p:pic>
        <p:nvPicPr>
          <p:cNvPr id="100356" name="Picture 6" descr="headwhole1">
            <a:extLst>
              <a:ext uri="{FF2B5EF4-FFF2-40B4-BE49-F238E27FC236}">
                <a16:creationId xmlns:a16="http://schemas.microsoft.com/office/drawing/2014/main" id="{E5CD0FA5-BDFA-44D0-9CE8-825004E856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014538"/>
            <a:ext cx="6019800" cy="319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357" name="Oval 7">
            <a:extLst>
              <a:ext uri="{FF2B5EF4-FFF2-40B4-BE49-F238E27FC236}">
                <a16:creationId xmlns:a16="http://schemas.microsoft.com/office/drawing/2014/main" id="{1933B32B-5C38-4DF0-AF4C-74A8E393FC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2667000"/>
            <a:ext cx="1371600" cy="533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en-US" altLang="en-US" sz="3200"/>
          </a:p>
        </p:txBody>
      </p:sp>
      <p:sp>
        <p:nvSpPr>
          <p:cNvPr id="100358" name="Text Box 9">
            <a:extLst>
              <a:ext uri="{FF2B5EF4-FFF2-40B4-BE49-F238E27FC236}">
                <a16:creationId xmlns:a16="http://schemas.microsoft.com/office/drawing/2014/main" id="{04415DD9-9DE9-4843-A4DB-0C8F82AA0E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1525" y="2705100"/>
            <a:ext cx="2149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               Mandible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>
            <a:extLst>
              <a:ext uri="{FF2B5EF4-FFF2-40B4-BE49-F238E27FC236}">
                <a16:creationId xmlns:a16="http://schemas.microsoft.com/office/drawing/2014/main" id="{106EEFE0-EEA6-4E9F-9611-E016703FC7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47"/>
            </a:pPr>
            <a:r>
              <a:rPr lang="en-US" altLang="en-US" sz="3200" b="1"/>
              <a:t>Insects have simple eyes called:</a:t>
            </a:r>
          </a:p>
        </p:txBody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55BA5095-C8B6-4938-A39C-90B9E5DF60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Ocelli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Cerci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Ostia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Nodes</a:t>
            </a:r>
          </a:p>
          <a:p>
            <a:pPr marL="609600" indent="-609600" eaLnBrk="1" hangingPunct="1">
              <a:buFontTx/>
              <a:buNone/>
            </a:pPr>
            <a:endParaRPr lang="en-US" altLang="en-US" b="1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>
            <a:extLst>
              <a:ext uri="{FF2B5EF4-FFF2-40B4-BE49-F238E27FC236}">
                <a16:creationId xmlns:a16="http://schemas.microsoft.com/office/drawing/2014/main" id="{D416726B-21EC-40C4-B33D-211C1CA59B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219200"/>
          </a:xfrm>
        </p:spPr>
        <p:txBody>
          <a:bodyPr/>
          <a:lstStyle/>
          <a:p>
            <a:pPr marL="838200" indent="-838200" algn="l" eaLnBrk="1" hangingPunct="1">
              <a:buFontTx/>
              <a:buAutoNum type="arabicPeriod" startAt="47"/>
            </a:pPr>
            <a:r>
              <a:rPr lang="en-US" altLang="en-US" sz="3200" b="1"/>
              <a:t>Insects have simple eyes called:</a:t>
            </a:r>
          </a:p>
        </p:txBody>
      </p:sp>
      <p:sp>
        <p:nvSpPr>
          <p:cNvPr id="102403" name="Rectangle 3">
            <a:extLst>
              <a:ext uri="{FF2B5EF4-FFF2-40B4-BE49-F238E27FC236}">
                <a16:creationId xmlns:a16="http://schemas.microsoft.com/office/drawing/2014/main" id="{F4966729-5B27-4F2E-9AEF-A764D42C9B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76600" y="2438400"/>
            <a:ext cx="5181600" cy="50292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r>
              <a:rPr lang="en-US" altLang="en-US" sz="4000" b="1"/>
              <a:t>a.  </a:t>
            </a:r>
            <a:r>
              <a:rPr lang="en-US" altLang="en-US" sz="4000" b="1" u="sng">
                <a:solidFill>
                  <a:srgbClr val="FF0000"/>
                </a:solidFill>
              </a:rPr>
              <a:t>Ocelli</a:t>
            </a:r>
          </a:p>
          <a:p>
            <a:pPr marL="609600" indent="-609600" eaLnBrk="1" hangingPunct="1">
              <a:buFontTx/>
              <a:buNone/>
            </a:pPr>
            <a:endParaRPr lang="en-US" altLang="en-US" sz="4000" b="1" u="sng"/>
          </a:p>
        </p:txBody>
      </p:sp>
      <p:pic>
        <p:nvPicPr>
          <p:cNvPr id="102404" name="Picture 4" descr="ocellus">
            <a:extLst>
              <a:ext uri="{FF2B5EF4-FFF2-40B4-BE49-F238E27FC236}">
                <a16:creationId xmlns:a16="http://schemas.microsoft.com/office/drawing/2014/main" id="{C287C003-2423-4C6C-9EF2-48936F517B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385888"/>
            <a:ext cx="4724400" cy="436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05" name="Text Box 5">
            <a:extLst>
              <a:ext uri="{FF2B5EF4-FFF2-40B4-BE49-F238E27FC236}">
                <a16:creationId xmlns:a16="http://schemas.microsoft.com/office/drawing/2014/main" id="{CAE7BFF3-23C7-4DEE-99D5-27878F791D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4381500"/>
            <a:ext cx="2362200" cy="147478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1800"/>
              <a:t>An ocellus is probably used by insects to view the horizon and to adapt to changes in</a:t>
            </a:r>
          </a:p>
          <a:p>
            <a:pPr algn="ctr" eaLnBrk="1" hangingPunct="1"/>
            <a:r>
              <a:rPr lang="en-US" altLang="en-US" sz="1800"/>
              <a:t>light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>
            <a:extLst>
              <a:ext uri="{FF2B5EF4-FFF2-40B4-BE49-F238E27FC236}">
                <a16:creationId xmlns:a16="http://schemas.microsoft.com/office/drawing/2014/main" id="{74A5E88C-BA28-4628-80B6-13FC02C295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48"/>
            </a:pPr>
            <a:r>
              <a:rPr lang="en-US" altLang="en-US" sz="3200" b="1"/>
              <a:t>Insects have a pair of compound eyes, </a:t>
            </a:r>
            <a:br>
              <a:rPr lang="en-US" altLang="en-US" sz="3200" b="1"/>
            </a:br>
            <a:r>
              <a:rPr lang="en-US" altLang="en-US" sz="3200" b="1"/>
              <a:t>each which contain many lenses or ____________.</a:t>
            </a:r>
          </a:p>
        </p:txBody>
      </p:sp>
      <p:sp>
        <p:nvSpPr>
          <p:cNvPr id="103427" name="Rectangle 3">
            <a:extLst>
              <a:ext uri="{FF2B5EF4-FFF2-40B4-BE49-F238E27FC236}">
                <a16:creationId xmlns:a16="http://schemas.microsoft.com/office/drawing/2014/main" id="{6579B059-7E79-407D-95A9-6177F00241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Ostia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Ommatidia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Spiracles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Malpighian tubules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>
            <a:extLst>
              <a:ext uri="{FF2B5EF4-FFF2-40B4-BE49-F238E27FC236}">
                <a16:creationId xmlns:a16="http://schemas.microsoft.com/office/drawing/2014/main" id="{A8780575-4019-4620-8BBA-57464A2A2F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48"/>
            </a:pPr>
            <a:r>
              <a:rPr lang="en-US" altLang="en-US" sz="3200" b="1"/>
              <a:t>Insects have a pair of compound eyes, </a:t>
            </a:r>
            <a:br>
              <a:rPr lang="en-US" altLang="en-US" sz="3200" b="1"/>
            </a:br>
            <a:r>
              <a:rPr lang="en-US" altLang="en-US" sz="3200" b="1"/>
              <a:t>each which contain many lenses or ____________.</a:t>
            </a:r>
          </a:p>
        </p:txBody>
      </p:sp>
      <p:sp>
        <p:nvSpPr>
          <p:cNvPr id="104451" name="Rectangle 3">
            <a:extLst>
              <a:ext uri="{FF2B5EF4-FFF2-40B4-BE49-F238E27FC236}">
                <a16:creationId xmlns:a16="http://schemas.microsoft.com/office/drawing/2014/main" id="{614ED0CF-7629-4025-A933-4FCF34FDD9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381000"/>
            <a:ext cx="8153400" cy="57150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b.  </a:t>
            </a:r>
            <a:r>
              <a:rPr lang="en-US" altLang="en-US" sz="4000" b="1" u="sng">
                <a:solidFill>
                  <a:srgbClr val="FF0000"/>
                </a:solidFill>
              </a:rPr>
              <a:t>Ommatidia</a:t>
            </a:r>
          </a:p>
          <a:p>
            <a:pPr marL="609600" indent="-609600" eaLnBrk="1" hangingPunct="1">
              <a:buFontTx/>
              <a:buNone/>
            </a:pPr>
            <a:endParaRPr lang="en-US" altLang="en-US" b="1"/>
          </a:p>
        </p:txBody>
      </p:sp>
      <p:pic>
        <p:nvPicPr>
          <p:cNvPr id="104452" name="Picture 4">
            <a:extLst>
              <a:ext uri="{FF2B5EF4-FFF2-40B4-BE49-F238E27FC236}">
                <a16:creationId xmlns:a16="http://schemas.microsoft.com/office/drawing/2014/main" id="{D06D7FB4-B716-4891-B95E-C0EDED9E60DA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286000"/>
            <a:ext cx="51054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53" name="Picture 6" descr="compound1a">
            <a:extLst>
              <a:ext uri="{FF2B5EF4-FFF2-40B4-BE49-F238E27FC236}">
                <a16:creationId xmlns:a16="http://schemas.microsoft.com/office/drawing/2014/main" id="{409CFDDF-C40D-48DB-8153-447B8E1B33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00"/>
            <a:ext cx="3333750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>
            <a:extLst>
              <a:ext uri="{FF2B5EF4-FFF2-40B4-BE49-F238E27FC236}">
                <a16:creationId xmlns:a16="http://schemas.microsoft.com/office/drawing/2014/main" id="{3CE97F47-4234-4A48-9664-5236504CF4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  <a:solidFill>
            <a:srgbClr val="FFFF00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600" b="1">
                <a:solidFill>
                  <a:schemeClr val="tx1"/>
                </a:solidFill>
              </a:rPr>
              <a:t>Ommatidia of Compound Eyes</a:t>
            </a:r>
          </a:p>
        </p:txBody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184DA3E9-6B7A-40B9-AAF5-DC8EA76001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n-US" altLang="en-US"/>
          </a:p>
        </p:txBody>
      </p:sp>
      <p:pic>
        <p:nvPicPr>
          <p:cNvPr id="105476" name="Picture 5" descr="Dragonfly eye">
            <a:hlinkClick r:id="rId2" tooltip="Dragonfly eye"/>
            <a:extLst>
              <a:ext uri="{FF2B5EF4-FFF2-40B4-BE49-F238E27FC236}">
                <a16:creationId xmlns:a16="http://schemas.microsoft.com/office/drawing/2014/main" id="{FD689B94-F27F-40D1-8D7C-F5136C54E6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066800"/>
            <a:ext cx="4430713" cy="548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477" name="Text Box 6">
            <a:extLst>
              <a:ext uri="{FF2B5EF4-FFF2-40B4-BE49-F238E27FC236}">
                <a16:creationId xmlns:a16="http://schemas.microsoft.com/office/drawing/2014/main" id="{3D341214-EE92-4270-8250-B8C30CEC5C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2819400"/>
            <a:ext cx="2362200" cy="19272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/>
              <a:t>Dragonflies can</a:t>
            </a:r>
          </a:p>
          <a:p>
            <a:pPr algn="ctr" eaLnBrk="1" hangingPunct="1"/>
            <a:r>
              <a:rPr lang="en-US" altLang="en-US"/>
              <a:t>have thousands</a:t>
            </a:r>
          </a:p>
          <a:p>
            <a:pPr algn="ctr" eaLnBrk="1" hangingPunct="1"/>
            <a:r>
              <a:rPr lang="en-US" altLang="en-US"/>
              <a:t>of ommatidia in</a:t>
            </a:r>
          </a:p>
          <a:p>
            <a:pPr algn="ctr" eaLnBrk="1" hangingPunct="1"/>
            <a:r>
              <a:rPr lang="en-US" altLang="en-US"/>
              <a:t>each compound</a:t>
            </a:r>
          </a:p>
          <a:p>
            <a:pPr algn="ctr" eaLnBrk="1" hangingPunct="1"/>
            <a:r>
              <a:rPr lang="en-US" altLang="en-US"/>
              <a:t>eye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>
            <a:extLst>
              <a:ext uri="{FF2B5EF4-FFF2-40B4-BE49-F238E27FC236}">
                <a16:creationId xmlns:a16="http://schemas.microsoft.com/office/drawing/2014/main" id="{85E23D24-EFB6-414B-A50B-DF015D8929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49"/>
            </a:pPr>
            <a:r>
              <a:rPr lang="en-US" altLang="en-US" sz="2800" b="1"/>
              <a:t>The scientific name of the House fly is:</a:t>
            </a:r>
          </a:p>
        </p:txBody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936981F0-9DED-44A6-9097-81A29B4AE9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Musca domestica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Musca Domestica or </a:t>
            </a:r>
            <a:r>
              <a:rPr lang="en-US" altLang="en-US" b="1" i="1"/>
              <a:t>Musca Domestica</a:t>
            </a:r>
            <a:endParaRPr lang="en-US" altLang="en-US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c.    </a:t>
            </a:r>
            <a:r>
              <a:rPr lang="en-US" altLang="en-US" b="1" i="1"/>
              <a:t>Musca domestica </a:t>
            </a:r>
            <a:r>
              <a:rPr lang="en-US" altLang="en-US" b="1"/>
              <a:t>or </a:t>
            </a:r>
            <a:r>
              <a:rPr lang="en-US" altLang="en-US" b="1" u="sng"/>
              <a:t>Musca</a:t>
            </a:r>
            <a:r>
              <a:rPr lang="en-US" altLang="en-US" b="1"/>
              <a:t> </a:t>
            </a:r>
            <a:r>
              <a:rPr lang="en-US" altLang="en-US" b="1" u="sng"/>
              <a:t>domestica</a:t>
            </a:r>
            <a:endParaRPr lang="en-US" altLang="en-US" b="1" i="1" u="sng"/>
          </a:p>
          <a:p>
            <a:pPr marL="609600" indent="-609600" eaLnBrk="1" hangingPunct="1">
              <a:buFontTx/>
              <a:buAutoNum type="alphaLcPeriod" startAt="4"/>
            </a:pPr>
            <a:r>
              <a:rPr lang="en-US" altLang="en-US" b="1"/>
              <a:t>MUSCA  DOMESTICA</a:t>
            </a:r>
          </a:p>
          <a:p>
            <a:pPr marL="609600" indent="-609600" eaLnBrk="1" hangingPunct="1">
              <a:buFontTx/>
              <a:buAutoNum type="alphaLcPeriod" startAt="4"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         </a:t>
            </a:r>
            <a:endParaRPr lang="en-US" altLang="en-US" b="1" i="1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>
            <a:extLst>
              <a:ext uri="{FF2B5EF4-FFF2-40B4-BE49-F238E27FC236}">
                <a16:creationId xmlns:a16="http://schemas.microsoft.com/office/drawing/2014/main" id="{E37A1C50-971E-4FD1-B7AA-47DD4B144A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49"/>
            </a:pPr>
            <a:r>
              <a:rPr lang="en-US" altLang="en-US" sz="2800" b="1"/>
              <a:t>The scientific name of the House fly is:</a:t>
            </a:r>
          </a:p>
        </p:txBody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CFC8069B-3D59-4031-8EFA-1293F73EF7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52600" y="1981200"/>
            <a:ext cx="6705600" cy="41148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3600" b="1"/>
              <a:t>c.  </a:t>
            </a:r>
            <a:r>
              <a:rPr lang="en-US" altLang="en-US" sz="3600" b="1" i="1">
                <a:solidFill>
                  <a:srgbClr val="FF0000"/>
                </a:solidFill>
              </a:rPr>
              <a:t>Musca domestica</a:t>
            </a:r>
            <a:r>
              <a:rPr lang="en-US" altLang="en-US" sz="3600" b="1" i="1"/>
              <a:t> </a:t>
            </a:r>
            <a:r>
              <a:rPr lang="en-US" altLang="en-US" sz="3600" b="1"/>
              <a:t>or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3600" b="1"/>
              <a:t>       </a:t>
            </a:r>
            <a:r>
              <a:rPr lang="en-US" altLang="en-US" sz="3600" b="1" u="sng">
                <a:solidFill>
                  <a:srgbClr val="FF0000"/>
                </a:solidFill>
              </a:rPr>
              <a:t>Musca</a:t>
            </a:r>
            <a:r>
              <a:rPr lang="en-US" altLang="en-US" sz="3600" b="1">
                <a:solidFill>
                  <a:srgbClr val="FF0000"/>
                </a:solidFill>
              </a:rPr>
              <a:t> </a:t>
            </a:r>
            <a:r>
              <a:rPr lang="en-US" altLang="en-US" sz="3600" b="1" u="sng">
                <a:solidFill>
                  <a:srgbClr val="FF0000"/>
                </a:solidFill>
              </a:rPr>
              <a:t>domestica</a:t>
            </a:r>
            <a:endParaRPr lang="en-US" altLang="en-US" sz="3600" b="1" i="1" u="sng">
              <a:solidFill>
                <a:srgbClr val="FF0000"/>
              </a:solidFill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lnSpc>
                <a:spcPct val="90000"/>
              </a:lnSpc>
            </a:pPr>
            <a:endParaRPr lang="en-US" altLang="en-US" sz="2800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  ie:  </a:t>
            </a:r>
            <a:r>
              <a:rPr lang="en-US" altLang="en-US" sz="2800" b="1" i="1"/>
              <a:t>Blatella germanica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>
            <a:extLst>
              <a:ext uri="{FF2B5EF4-FFF2-40B4-BE49-F238E27FC236}">
                <a16:creationId xmlns:a16="http://schemas.microsoft.com/office/drawing/2014/main" id="{1D1789B7-1FB0-4CC0-BD3F-C5CAD226B9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50"/>
            </a:pPr>
            <a:r>
              <a:rPr lang="en-US" altLang="en-US" sz="3200" b="1"/>
              <a:t>Which of the following Arthropods </a:t>
            </a:r>
            <a:br>
              <a:rPr lang="en-US" altLang="en-US" sz="3200" b="1"/>
            </a:br>
            <a:r>
              <a:rPr lang="en-US" altLang="en-US" sz="3200" b="1"/>
              <a:t>have four pairs of legs, two body regions, no antennae and no wings?</a:t>
            </a:r>
          </a:p>
        </p:txBody>
      </p:sp>
      <p:sp>
        <p:nvSpPr>
          <p:cNvPr id="108547" name="Rectangle 3">
            <a:extLst>
              <a:ext uri="{FF2B5EF4-FFF2-40B4-BE49-F238E27FC236}">
                <a16:creationId xmlns:a16="http://schemas.microsoft.com/office/drawing/2014/main" id="{E0507830-1936-40A3-B2C9-ADE738A8C3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Insects - Insecta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Centipedes - Chilopoda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Millipedes – Diplopoda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Arachnids - Arachnida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Crustaceans - Crustacea</a:t>
            </a:r>
          </a:p>
          <a:p>
            <a:pPr marL="609600" indent="-609600" eaLnBrk="1" hangingPunct="1">
              <a:buFontTx/>
              <a:buNone/>
            </a:pPr>
            <a:endParaRPr lang="en-US" altLang="en-US" b="1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>
            <a:extLst>
              <a:ext uri="{FF2B5EF4-FFF2-40B4-BE49-F238E27FC236}">
                <a16:creationId xmlns:a16="http://schemas.microsoft.com/office/drawing/2014/main" id="{A267146E-87EC-415A-B034-59F3BF85AC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219200"/>
          </a:xfrm>
        </p:spPr>
        <p:txBody>
          <a:bodyPr/>
          <a:lstStyle/>
          <a:p>
            <a:pPr marL="838200" indent="-838200" algn="l" eaLnBrk="1" hangingPunct="1">
              <a:buFontTx/>
              <a:buAutoNum type="arabicPeriod" startAt="50"/>
            </a:pPr>
            <a:r>
              <a:rPr lang="en-US" altLang="en-US" sz="3200" b="1"/>
              <a:t>Which of the following Arthropods </a:t>
            </a:r>
            <a:br>
              <a:rPr lang="en-US" altLang="en-US" sz="3200" b="1"/>
            </a:br>
            <a:r>
              <a:rPr lang="en-US" altLang="en-US" sz="3200" b="1"/>
              <a:t>have </a:t>
            </a:r>
            <a:r>
              <a:rPr lang="en-US" altLang="en-US" sz="3200" b="1" u="sng"/>
              <a:t>four pairs of legs</a:t>
            </a:r>
            <a:r>
              <a:rPr lang="en-US" altLang="en-US" sz="3200" b="1"/>
              <a:t>, </a:t>
            </a:r>
            <a:r>
              <a:rPr lang="en-US" altLang="en-US" sz="3200" b="1" u="sng"/>
              <a:t>two body regions</a:t>
            </a:r>
            <a:r>
              <a:rPr lang="en-US" altLang="en-US" sz="3200" b="1"/>
              <a:t>, no antennae and no wings?</a:t>
            </a:r>
          </a:p>
        </p:txBody>
      </p:sp>
      <p:sp>
        <p:nvSpPr>
          <p:cNvPr id="109571" name="Rectangle 3">
            <a:extLst>
              <a:ext uri="{FF2B5EF4-FFF2-40B4-BE49-F238E27FC236}">
                <a16:creationId xmlns:a16="http://schemas.microsoft.com/office/drawing/2014/main" id="{8420D8D4-7957-40EA-ADE2-0913E737C0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1828800"/>
            <a:ext cx="7543800" cy="40386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sz="4400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d.  </a:t>
            </a:r>
            <a:r>
              <a:rPr lang="en-US" altLang="en-US" sz="4000" b="1" u="sng">
                <a:solidFill>
                  <a:srgbClr val="FF0000"/>
                </a:solidFill>
              </a:rPr>
              <a:t>Arachnids</a:t>
            </a:r>
            <a:r>
              <a:rPr lang="en-US" altLang="en-US" sz="4000" b="1">
                <a:solidFill>
                  <a:srgbClr val="FF0000"/>
                </a:solidFill>
              </a:rPr>
              <a:t> – Class </a:t>
            </a:r>
            <a:r>
              <a:rPr lang="en-US" altLang="en-US" sz="4000" b="1" u="sng">
                <a:solidFill>
                  <a:srgbClr val="FF0000"/>
                </a:solidFill>
              </a:rPr>
              <a:t>Arachnida</a:t>
            </a:r>
          </a:p>
          <a:p>
            <a:pPr marL="609600" indent="-609600" eaLnBrk="1" hangingPunct="1">
              <a:buFontTx/>
              <a:buNone/>
            </a:pPr>
            <a:endParaRPr lang="en-US" altLang="en-US" b="1"/>
          </a:p>
        </p:txBody>
      </p:sp>
      <p:pic>
        <p:nvPicPr>
          <p:cNvPr id="109572" name="Picture 4" descr="Brown Recluse Spider">
            <a:extLst>
              <a:ext uri="{FF2B5EF4-FFF2-40B4-BE49-F238E27FC236}">
                <a16:creationId xmlns:a16="http://schemas.microsoft.com/office/drawing/2014/main" id="{6E5E98B8-6A12-4742-A75B-2E42A5BCE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0" t="5074" r="4616" b="8669"/>
          <a:stretch>
            <a:fillRect/>
          </a:stretch>
        </p:blipFill>
        <p:spPr bwMode="auto">
          <a:xfrm>
            <a:off x="6629400" y="1981200"/>
            <a:ext cx="2133600" cy="1943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573" name="Picture 5" descr="SPIDER - Wolf">
            <a:extLst>
              <a:ext uri="{FF2B5EF4-FFF2-40B4-BE49-F238E27FC236}">
                <a16:creationId xmlns:a16="http://schemas.microsoft.com/office/drawing/2014/main" id="{BF663A1C-DCC8-4217-B23D-3609FCD125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63738"/>
            <a:ext cx="3048000" cy="18621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574" name="Picture 6" descr="Black Widow">
            <a:extLst>
              <a:ext uri="{FF2B5EF4-FFF2-40B4-BE49-F238E27FC236}">
                <a16:creationId xmlns:a16="http://schemas.microsoft.com/office/drawing/2014/main" id="{B127EBE3-3CF2-49F2-A0C5-C383C6D1B9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981200"/>
            <a:ext cx="2514600" cy="1885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575" name="Picture 7" descr="TICKS - Lone Star">
            <a:extLst>
              <a:ext uri="{FF2B5EF4-FFF2-40B4-BE49-F238E27FC236}">
                <a16:creationId xmlns:a16="http://schemas.microsoft.com/office/drawing/2014/main" id="{6C0839C1-42C2-4080-95BC-004D36C6A9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649788"/>
            <a:ext cx="3048000" cy="2019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576" name="Picture 8" descr="IMG0076">
            <a:extLst>
              <a:ext uri="{FF2B5EF4-FFF2-40B4-BE49-F238E27FC236}">
                <a16:creationId xmlns:a16="http://schemas.microsoft.com/office/drawing/2014/main" id="{E5AE021E-7337-40EC-B6C5-2A21167AB1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4648200"/>
            <a:ext cx="2362200" cy="20335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577" name="Picture 9" descr="Mite">
            <a:extLst>
              <a:ext uri="{FF2B5EF4-FFF2-40B4-BE49-F238E27FC236}">
                <a16:creationId xmlns:a16="http://schemas.microsoft.com/office/drawing/2014/main" id="{15E208A3-509E-420C-B13E-8EF14DCD1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648200"/>
            <a:ext cx="2895600" cy="20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>
            <a:extLst>
              <a:ext uri="{FF2B5EF4-FFF2-40B4-BE49-F238E27FC236}">
                <a16:creationId xmlns:a16="http://schemas.microsoft.com/office/drawing/2014/main" id="{235D6083-F735-407C-8155-8A5016C5CD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7848600" cy="20574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51.  Which of the following Arthropods have many segments on them, all with one pair of legs, the first pair of which are modified into fangs and connected to a poison gland?</a:t>
            </a:r>
          </a:p>
        </p:txBody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CFE9A358-841E-47E8-AD13-C27E8EAFF8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Insects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Centipedes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Millipedes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Arachnids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Crustaceans</a:t>
            </a:r>
          </a:p>
          <a:p>
            <a:pPr marL="609600" indent="-609600" eaLnBrk="1" hangingPunct="1">
              <a:buFontTx/>
              <a:buNone/>
            </a:pPr>
            <a:endParaRPr lang="en-US" altLang="en-US" b="1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>
            <a:extLst>
              <a:ext uri="{FF2B5EF4-FFF2-40B4-BE49-F238E27FC236}">
                <a16:creationId xmlns:a16="http://schemas.microsoft.com/office/drawing/2014/main" id="{8A96AAE2-2985-4E21-85BB-2EB54AD8FD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7526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51.  Which of the following Arthropods have many segments on them, all with </a:t>
            </a:r>
            <a:r>
              <a:rPr lang="en-US" altLang="en-US" sz="3200" b="1" u="sng"/>
              <a:t>one pair of legs</a:t>
            </a:r>
            <a:r>
              <a:rPr lang="en-US" altLang="en-US" sz="3200" b="1"/>
              <a:t>, the first pair of which are modified into fangs and connected to a poison gland?</a:t>
            </a:r>
          </a:p>
        </p:txBody>
      </p:sp>
      <p:sp>
        <p:nvSpPr>
          <p:cNvPr id="111619" name="Rectangle 3">
            <a:extLst>
              <a:ext uri="{FF2B5EF4-FFF2-40B4-BE49-F238E27FC236}">
                <a16:creationId xmlns:a16="http://schemas.microsoft.com/office/drawing/2014/main" id="{0BCF9230-ACE9-4C49-B502-C2280BDB84C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76400"/>
            <a:ext cx="4572000" cy="44196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 sz="2800"/>
          </a:p>
          <a:p>
            <a:pPr marL="609600" indent="-609600" eaLnBrk="1" hangingPunct="1"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b.  </a:t>
            </a:r>
            <a:r>
              <a:rPr lang="en-US" altLang="en-US" sz="4000" b="1" u="sng">
                <a:solidFill>
                  <a:srgbClr val="FF0000"/>
                </a:solidFill>
              </a:rPr>
              <a:t>Centipedes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4000" b="1">
                <a:solidFill>
                  <a:srgbClr val="FF0000"/>
                </a:solidFill>
              </a:rPr>
              <a:t>   </a:t>
            </a:r>
            <a:r>
              <a:rPr lang="en-US" altLang="en-US" sz="3600" b="1">
                <a:solidFill>
                  <a:srgbClr val="FF0000"/>
                </a:solidFill>
              </a:rPr>
              <a:t>Class Chilopoda</a:t>
            </a:r>
          </a:p>
          <a:p>
            <a:pPr marL="609600" indent="-609600" eaLnBrk="1" hangingPunct="1">
              <a:buFontTx/>
              <a:buNone/>
            </a:pPr>
            <a:endParaRPr lang="en-US" altLang="en-US" sz="2800" b="1"/>
          </a:p>
        </p:txBody>
      </p:sp>
      <p:graphicFrame>
        <p:nvGraphicFramePr>
          <p:cNvPr id="111620" name="Object 4">
            <a:extLst>
              <a:ext uri="{FF2B5EF4-FFF2-40B4-BE49-F238E27FC236}">
                <a16:creationId xmlns:a16="http://schemas.microsoft.com/office/drawing/2014/main" id="{BFF447BB-AA65-4905-979B-F71338D30DD6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4343400" y="2362200"/>
          <a:ext cx="4267200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22" name="Slide" r:id="rId3" imgW="4513263" imgH="3384550" progId="PowerPoint.Slide.8">
                  <p:embed/>
                </p:oleObj>
              </mc:Choice>
              <mc:Fallback>
                <p:oleObj name="Slide" r:id="rId3" imgW="4513263" imgH="3384550" progId="PowerPoint.Slid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2362200"/>
                        <a:ext cx="4267200" cy="35814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1621" name="Text Box 6">
            <a:extLst>
              <a:ext uri="{FF2B5EF4-FFF2-40B4-BE49-F238E27FC236}">
                <a16:creationId xmlns:a16="http://schemas.microsoft.com/office/drawing/2014/main" id="{4DCA367F-19A0-44BF-A45F-1BCAFF9515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6172200"/>
            <a:ext cx="5715000" cy="3762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 The house centipede is the only centipede with long legs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>
            <a:extLst>
              <a:ext uri="{FF2B5EF4-FFF2-40B4-BE49-F238E27FC236}">
                <a16:creationId xmlns:a16="http://schemas.microsoft.com/office/drawing/2014/main" id="{3834B023-4B69-45C6-8A7F-32AD078593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br>
              <a:rPr lang="en-US" altLang="en-US" sz="3200" b="1"/>
            </a:br>
            <a:r>
              <a:rPr lang="en-US" altLang="en-US" sz="3200" b="1"/>
              <a:t>52.  Which of the following Arthropods have many segments on them, all of which contain two pairs of legs…connected to the bottom of its cylindrically-shaped body?</a:t>
            </a:r>
          </a:p>
        </p:txBody>
      </p:sp>
      <p:sp>
        <p:nvSpPr>
          <p:cNvPr id="112643" name="Rectangle 3">
            <a:extLst>
              <a:ext uri="{FF2B5EF4-FFF2-40B4-BE49-F238E27FC236}">
                <a16:creationId xmlns:a16="http://schemas.microsoft.com/office/drawing/2014/main" id="{93A53599-11CF-4D58-B28C-02BD0D5968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590800"/>
            <a:ext cx="7772400" cy="38862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Insects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Centipedes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Millipedes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Arachnids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Crustaceans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>
            <a:extLst>
              <a:ext uri="{FF2B5EF4-FFF2-40B4-BE49-F238E27FC236}">
                <a16:creationId xmlns:a16="http://schemas.microsoft.com/office/drawing/2014/main" id="{003D40CF-168B-4E6E-ACCD-8D6F30CFC4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br>
              <a:rPr lang="en-US" altLang="en-US" sz="3200" b="1"/>
            </a:br>
            <a:r>
              <a:rPr lang="en-US" altLang="en-US" sz="3200" b="1"/>
              <a:t>52.  Which of the following Arthropods have many segments on them, all of which contain </a:t>
            </a:r>
            <a:r>
              <a:rPr lang="en-US" altLang="en-US" sz="3200" b="1" u="sng"/>
              <a:t>two pairs of legs</a:t>
            </a:r>
            <a:r>
              <a:rPr lang="en-US" altLang="en-US" sz="3200" b="1"/>
              <a:t>…connected to the bottom of its cylindrically-shaped body?</a:t>
            </a:r>
          </a:p>
        </p:txBody>
      </p:sp>
      <p:sp>
        <p:nvSpPr>
          <p:cNvPr id="113667" name="Rectangle 3">
            <a:extLst>
              <a:ext uri="{FF2B5EF4-FFF2-40B4-BE49-F238E27FC236}">
                <a16:creationId xmlns:a16="http://schemas.microsoft.com/office/drawing/2014/main" id="{A054338F-56B8-4E49-AE29-E48F045B6A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590800"/>
            <a:ext cx="7772400" cy="38862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c.  </a:t>
            </a:r>
            <a:r>
              <a:rPr lang="en-US" altLang="en-US" sz="4000" b="1" u="sng">
                <a:solidFill>
                  <a:srgbClr val="FF0000"/>
                </a:solidFill>
              </a:rPr>
              <a:t>Millipedes</a:t>
            </a:r>
            <a:r>
              <a:rPr lang="en-US" altLang="en-US" sz="4000" b="1">
                <a:solidFill>
                  <a:srgbClr val="FF0000"/>
                </a:solidFill>
              </a:rPr>
              <a:t> – Class Diplopoda</a:t>
            </a:r>
            <a:endParaRPr lang="en-US" altLang="en-US" sz="4000" b="1" u="sng">
              <a:solidFill>
                <a:srgbClr val="FF0000"/>
              </a:solidFill>
            </a:endParaRPr>
          </a:p>
        </p:txBody>
      </p:sp>
      <p:pic>
        <p:nvPicPr>
          <p:cNvPr id="113668" name="Picture 4" descr="Millipede">
            <a:extLst>
              <a:ext uri="{FF2B5EF4-FFF2-40B4-BE49-F238E27FC236}">
                <a16:creationId xmlns:a16="http://schemas.microsoft.com/office/drawing/2014/main" id="{F622BB36-F145-4750-A7F8-A5554955AE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724400"/>
            <a:ext cx="7239000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>
            <a:extLst>
              <a:ext uri="{FF2B5EF4-FFF2-40B4-BE49-F238E27FC236}">
                <a16:creationId xmlns:a16="http://schemas.microsoft.com/office/drawing/2014/main" id="{2C64547D-9DFF-4BED-8182-FDA81C1F6E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53.  Which of the following Arthropods have at least 5 pairs of legs and breathe by means of gills?</a:t>
            </a:r>
          </a:p>
        </p:txBody>
      </p:sp>
      <p:sp>
        <p:nvSpPr>
          <p:cNvPr id="114691" name="Rectangle 3">
            <a:extLst>
              <a:ext uri="{FF2B5EF4-FFF2-40B4-BE49-F238E27FC236}">
                <a16:creationId xmlns:a16="http://schemas.microsoft.com/office/drawing/2014/main" id="{D108C301-87B9-4EC9-97E7-068DECBEFA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Insects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Centipedes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Millipedes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Arachnids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Crustaceans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>
            <a:extLst>
              <a:ext uri="{FF2B5EF4-FFF2-40B4-BE49-F238E27FC236}">
                <a16:creationId xmlns:a16="http://schemas.microsoft.com/office/drawing/2014/main" id="{546747C4-B859-45BF-837D-2073364F37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53.  Which of the following Arthropods have </a:t>
            </a:r>
            <a:r>
              <a:rPr lang="en-US" altLang="en-US" sz="3200" b="1" u="sng"/>
              <a:t>at least 5 pairs of legs</a:t>
            </a:r>
            <a:r>
              <a:rPr lang="en-US" altLang="en-US" sz="3200" b="1"/>
              <a:t> and breathe by means of gills?</a:t>
            </a:r>
          </a:p>
        </p:txBody>
      </p:sp>
      <p:sp>
        <p:nvSpPr>
          <p:cNvPr id="115715" name="Rectangle 3">
            <a:extLst>
              <a:ext uri="{FF2B5EF4-FFF2-40B4-BE49-F238E27FC236}">
                <a16:creationId xmlns:a16="http://schemas.microsoft.com/office/drawing/2014/main" id="{5406D596-F4CB-45E2-A9BF-F281D03598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001000" cy="43434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e.  </a:t>
            </a:r>
            <a:r>
              <a:rPr lang="en-US" altLang="en-US" sz="4000" b="1" u="sng">
                <a:solidFill>
                  <a:srgbClr val="FF0000"/>
                </a:solidFill>
              </a:rPr>
              <a:t>Crustaceans</a:t>
            </a:r>
          </a:p>
        </p:txBody>
      </p:sp>
      <p:pic>
        <p:nvPicPr>
          <p:cNvPr id="115716" name="Picture 4" descr="Sowbug">
            <a:extLst>
              <a:ext uri="{FF2B5EF4-FFF2-40B4-BE49-F238E27FC236}">
                <a16:creationId xmlns:a16="http://schemas.microsoft.com/office/drawing/2014/main" id="{D091FF97-55AD-4B19-A4B0-EFE429469A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438400"/>
            <a:ext cx="4419600" cy="32305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>
            <a:extLst>
              <a:ext uri="{FF2B5EF4-FFF2-40B4-BE49-F238E27FC236}">
                <a16:creationId xmlns:a16="http://schemas.microsoft.com/office/drawing/2014/main" id="{D8A16E4D-05EE-4A7D-A355-4E6FD42FEB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54.  Pillbugs:</a:t>
            </a:r>
          </a:p>
        </p:txBody>
      </p:sp>
      <p:sp>
        <p:nvSpPr>
          <p:cNvPr id="116739" name="Rectangle 3">
            <a:extLst>
              <a:ext uri="{FF2B5EF4-FFF2-40B4-BE49-F238E27FC236}">
                <a16:creationId xmlns:a16="http://schemas.microsoft.com/office/drawing/2014/main" id="{8CD4AF7F-ADD8-4ACD-92ED-0F23AE0DD9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876800"/>
          </a:xfrm>
        </p:spPr>
        <p:txBody>
          <a:bodyPr/>
          <a:lstStyle/>
          <a:p>
            <a:pPr marL="609600" indent="-609600" eaLnBrk="1" hangingPunct="1"/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Are Crustaceans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Roll-up into a ball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Breathe by means of gills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All of the above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>
            <a:extLst>
              <a:ext uri="{FF2B5EF4-FFF2-40B4-BE49-F238E27FC236}">
                <a16:creationId xmlns:a16="http://schemas.microsoft.com/office/drawing/2014/main" id="{A20BCD15-B948-41C4-858F-D94271E9E1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54.  Pillbugs:</a:t>
            </a:r>
          </a:p>
        </p:txBody>
      </p:sp>
      <p:sp>
        <p:nvSpPr>
          <p:cNvPr id="117763" name="Rectangle 3">
            <a:extLst>
              <a:ext uri="{FF2B5EF4-FFF2-40B4-BE49-F238E27FC236}">
                <a16:creationId xmlns:a16="http://schemas.microsoft.com/office/drawing/2014/main" id="{10F566D3-8759-4B40-A8C7-665E26F570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87680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609600" indent="-609600" eaLnBrk="1" hangingPunct="1"/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Are Crustaceans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Roll-up into a ball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Breathe by means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of gills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d.   </a:t>
            </a:r>
            <a:r>
              <a:rPr lang="en-US" altLang="en-US" b="1" u="sng">
                <a:solidFill>
                  <a:srgbClr val="FF0000"/>
                </a:solidFill>
              </a:rPr>
              <a:t>All of the above</a:t>
            </a:r>
          </a:p>
        </p:txBody>
      </p:sp>
      <p:pic>
        <p:nvPicPr>
          <p:cNvPr id="117764" name="Picture 6" descr="pillbug">
            <a:extLst>
              <a:ext uri="{FF2B5EF4-FFF2-40B4-BE49-F238E27FC236}">
                <a16:creationId xmlns:a16="http://schemas.microsoft.com/office/drawing/2014/main" id="{52CDF65B-A0C0-4545-BF13-2D383DDBA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724400"/>
            <a:ext cx="2905125" cy="18081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765" name="Picture 8" descr="pillbug partially rolled up">
            <a:extLst>
              <a:ext uri="{FF2B5EF4-FFF2-40B4-BE49-F238E27FC236}">
                <a16:creationId xmlns:a16="http://schemas.microsoft.com/office/drawing/2014/main" id="{FD76BD8A-F15F-4A75-BC85-01BECBB513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895600"/>
            <a:ext cx="2133600" cy="160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766" name="Picture 10" descr="pillbug rolled up">
            <a:extLst>
              <a:ext uri="{FF2B5EF4-FFF2-40B4-BE49-F238E27FC236}">
                <a16:creationId xmlns:a16="http://schemas.microsoft.com/office/drawing/2014/main" id="{DF2C5F39-F520-467C-90C5-86A5DE8441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762000"/>
            <a:ext cx="1739900" cy="1752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>
            <a:extLst>
              <a:ext uri="{FF2B5EF4-FFF2-40B4-BE49-F238E27FC236}">
                <a16:creationId xmlns:a16="http://schemas.microsoft.com/office/drawing/2014/main" id="{837CF46E-2791-46F4-A31E-4C7D89E9E1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55.  Centipedes (Class Chilopoda):</a:t>
            </a:r>
          </a:p>
        </p:txBody>
      </p:sp>
      <p:sp>
        <p:nvSpPr>
          <p:cNvPr id="118787" name="Rectangle 3">
            <a:extLst>
              <a:ext uri="{FF2B5EF4-FFF2-40B4-BE49-F238E27FC236}">
                <a16:creationId xmlns:a16="http://schemas.microsoft.com/office/drawing/2014/main" id="{8CB12225-B2C4-4412-8BB5-7CB1023D68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Feed on organic material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Feed on nectar and pollen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Feed on live insects and spiders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Do not feed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>
            <a:extLst>
              <a:ext uri="{FF2B5EF4-FFF2-40B4-BE49-F238E27FC236}">
                <a16:creationId xmlns:a16="http://schemas.microsoft.com/office/drawing/2014/main" id="{9C1FAE72-2BC1-4CE8-94E9-F0C8D5F95B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382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55.  Centipedes:</a:t>
            </a:r>
          </a:p>
        </p:txBody>
      </p:sp>
      <p:sp>
        <p:nvSpPr>
          <p:cNvPr id="119811" name="Rectangle 3">
            <a:extLst>
              <a:ext uri="{FF2B5EF4-FFF2-40B4-BE49-F238E27FC236}">
                <a16:creationId xmlns:a16="http://schemas.microsoft.com/office/drawing/2014/main" id="{AF904E50-5F37-4751-94D5-929BE1C048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2133600"/>
            <a:ext cx="7391400" cy="44196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 sz="2800"/>
          </a:p>
          <a:p>
            <a:pPr marL="609600" indent="-609600" eaLnBrk="1" hangingPunct="1"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buFontTx/>
              <a:buNone/>
            </a:pPr>
            <a:endParaRPr lang="en-US" altLang="en-US" sz="3600" b="1"/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c.  </a:t>
            </a:r>
            <a:r>
              <a:rPr lang="en-US" altLang="en-US" sz="3600" b="1" u="sng">
                <a:solidFill>
                  <a:srgbClr val="FF0000"/>
                </a:solidFill>
              </a:rPr>
              <a:t>Feed on live insects and spiders</a:t>
            </a:r>
          </a:p>
          <a:p>
            <a:pPr marL="609600" indent="-609600" eaLnBrk="1" hangingPunct="1">
              <a:buFontTx/>
              <a:buNone/>
            </a:pPr>
            <a:endParaRPr lang="en-US" altLang="en-US" sz="2800" b="1" u="sng"/>
          </a:p>
        </p:txBody>
      </p:sp>
      <p:pic>
        <p:nvPicPr>
          <p:cNvPr id="119812" name="Picture 4" descr="Centuri-3">
            <a:extLst>
              <a:ext uri="{FF2B5EF4-FFF2-40B4-BE49-F238E27FC236}">
                <a16:creationId xmlns:a16="http://schemas.microsoft.com/office/drawing/2014/main" id="{DF8F1C9D-1F24-41F2-9FB6-83B80F818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371600"/>
            <a:ext cx="5638800" cy="4229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9813" name="Text Box 5">
            <a:extLst>
              <a:ext uri="{FF2B5EF4-FFF2-40B4-BE49-F238E27FC236}">
                <a16:creationId xmlns:a16="http://schemas.microsoft.com/office/drawing/2014/main" id="{E0114FFE-F5F6-4BF1-93B3-C07C663E00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8925" y="457200"/>
            <a:ext cx="32924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3200">
                <a:solidFill>
                  <a:srgbClr val="FF0000"/>
                </a:solidFill>
              </a:rPr>
              <a:t>(are predators)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>
            <a:extLst>
              <a:ext uri="{FF2B5EF4-FFF2-40B4-BE49-F238E27FC236}">
                <a16:creationId xmlns:a16="http://schemas.microsoft.com/office/drawing/2014/main" id="{04E17129-8D09-4F40-AB56-DC06F3ABEF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56.  Millipedes (Class Diplopoda):</a:t>
            </a:r>
          </a:p>
        </p:txBody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924545B5-D0CA-484D-9FF2-0A4EA6B180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Feed on organic material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Feed on nectar and pollen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Feed on live insects and spiders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Do not feed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>
            <a:extLst>
              <a:ext uri="{FF2B5EF4-FFF2-40B4-BE49-F238E27FC236}">
                <a16:creationId xmlns:a16="http://schemas.microsoft.com/office/drawing/2014/main" id="{FD6B0898-9B61-4E75-82CB-5D49CD70B0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7620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56.  Millipedes:</a:t>
            </a:r>
          </a:p>
        </p:txBody>
      </p:sp>
      <p:sp>
        <p:nvSpPr>
          <p:cNvPr id="121859" name="Rectangle 3">
            <a:extLst>
              <a:ext uri="{FF2B5EF4-FFF2-40B4-BE49-F238E27FC236}">
                <a16:creationId xmlns:a16="http://schemas.microsoft.com/office/drawing/2014/main" id="{25C74AEC-4207-480F-8CD6-B4F3FED426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447800" y="5181600"/>
            <a:ext cx="7010400" cy="15240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r>
              <a:rPr lang="en-US" altLang="en-US" sz="4000" b="1"/>
              <a:t>a.  </a:t>
            </a:r>
            <a:r>
              <a:rPr lang="en-US" altLang="en-US" sz="4000" b="1" u="sng">
                <a:solidFill>
                  <a:srgbClr val="FF0000"/>
                </a:solidFill>
              </a:rPr>
              <a:t>Feed on organic material</a:t>
            </a:r>
          </a:p>
        </p:txBody>
      </p:sp>
      <p:pic>
        <p:nvPicPr>
          <p:cNvPr id="121860" name="Picture 4" descr="millipede.gif - 53.7 K">
            <a:extLst>
              <a:ext uri="{FF2B5EF4-FFF2-40B4-BE49-F238E27FC236}">
                <a16:creationId xmlns:a16="http://schemas.microsoft.com/office/drawing/2014/main" id="{A07AEE76-77C6-4DA1-BEF9-1DBFF6C322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4" t="3334" r="1111"/>
          <a:stretch>
            <a:fillRect/>
          </a:stretch>
        </p:blipFill>
        <p:spPr bwMode="auto">
          <a:xfrm>
            <a:off x="1371600" y="1266825"/>
            <a:ext cx="65532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>
            <a:extLst>
              <a:ext uri="{FF2B5EF4-FFF2-40B4-BE49-F238E27FC236}">
                <a16:creationId xmlns:a16="http://schemas.microsoft.com/office/drawing/2014/main" id="{1C63D5B3-2E82-4CA4-A506-673E3484B7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57.  All insects are pests.</a:t>
            </a:r>
          </a:p>
        </p:txBody>
      </p:sp>
      <p:sp>
        <p:nvSpPr>
          <p:cNvPr id="122883" name="Rectangle 3">
            <a:extLst>
              <a:ext uri="{FF2B5EF4-FFF2-40B4-BE49-F238E27FC236}">
                <a16:creationId xmlns:a16="http://schemas.microsoft.com/office/drawing/2014/main" id="{65524191-EF9C-4D17-9B82-E5D36C41A7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True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False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>
            <a:extLst>
              <a:ext uri="{FF2B5EF4-FFF2-40B4-BE49-F238E27FC236}">
                <a16:creationId xmlns:a16="http://schemas.microsoft.com/office/drawing/2014/main" id="{039C6004-7AA5-4378-B127-4199EAF3FA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334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57.  All insects are pests.</a:t>
            </a:r>
          </a:p>
        </p:txBody>
      </p:sp>
      <p:sp>
        <p:nvSpPr>
          <p:cNvPr id="123907" name="Rectangle 3">
            <a:extLst>
              <a:ext uri="{FF2B5EF4-FFF2-40B4-BE49-F238E27FC236}">
                <a16:creationId xmlns:a16="http://schemas.microsoft.com/office/drawing/2014/main" id="{035487F4-B915-4D59-9F77-F26C9FE442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724400"/>
            <a:ext cx="7772400" cy="21336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en-US" altLang="en-US" b="1"/>
              <a:t>          b.  </a:t>
            </a:r>
            <a:r>
              <a:rPr lang="en-US" altLang="en-US" sz="4000" b="1" u="sng">
                <a:solidFill>
                  <a:srgbClr val="FF0000"/>
                </a:solidFill>
              </a:rPr>
              <a:t>False</a:t>
            </a:r>
          </a:p>
        </p:txBody>
      </p:sp>
      <p:pic>
        <p:nvPicPr>
          <p:cNvPr id="123908" name="Picture 4" descr="Asian multicolored lady beetle: Link to photo information">
            <a:hlinkClick r:id="rId2"/>
            <a:extLst>
              <a:ext uri="{FF2B5EF4-FFF2-40B4-BE49-F238E27FC236}">
                <a16:creationId xmlns:a16="http://schemas.microsoft.com/office/drawing/2014/main" id="{5E7CC5E0-1244-4B28-9D6F-EBC88F3A54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041400"/>
            <a:ext cx="4114800" cy="2760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909" name="Picture 5" descr="BEE - Honey">
            <a:extLst>
              <a:ext uri="{FF2B5EF4-FFF2-40B4-BE49-F238E27FC236}">
                <a16:creationId xmlns:a16="http://schemas.microsoft.com/office/drawing/2014/main" id="{8DD4EEC7-66C3-44F9-AE5E-D6E6AA10EE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886200"/>
            <a:ext cx="4343400" cy="26590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3910" name="Text Box 6">
            <a:extLst>
              <a:ext uri="{FF2B5EF4-FFF2-40B4-BE49-F238E27FC236}">
                <a16:creationId xmlns:a16="http://schemas.microsoft.com/office/drawing/2014/main" id="{9EBECBE1-D4CF-4EF8-9C9B-97DD909F09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4725" y="1181100"/>
            <a:ext cx="42481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Ladybug larvae and adults are predators </a:t>
            </a:r>
          </a:p>
          <a:p>
            <a:pPr eaLnBrk="1" hangingPunct="1"/>
            <a:r>
              <a:rPr lang="en-US" altLang="en-US" sz="1800"/>
              <a:t>of detrimental agricultural &amp; ornamental</a:t>
            </a:r>
          </a:p>
          <a:p>
            <a:pPr eaLnBrk="1" hangingPunct="1"/>
            <a:r>
              <a:rPr lang="en-US" altLang="en-US" sz="1800"/>
              <a:t>pests. </a:t>
            </a:r>
          </a:p>
        </p:txBody>
      </p:sp>
      <p:sp>
        <p:nvSpPr>
          <p:cNvPr id="123911" name="Text Box 7">
            <a:extLst>
              <a:ext uri="{FF2B5EF4-FFF2-40B4-BE49-F238E27FC236}">
                <a16:creationId xmlns:a16="http://schemas.microsoft.com/office/drawing/2014/main" id="{AC74AFD7-A29F-4080-A0F8-A1496AA524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8525" y="3048000"/>
            <a:ext cx="4140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Honey bees pollinate plants and produce</a:t>
            </a:r>
          </a:p>
          <a:p>
            <a:pPr eaLnBrk="1" hangingPunct="1"/>
            <a:r>
              <a:rPr lang="en-US" altLang="en-US" sz="1800"/>
              <a:t>honey.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>
            <a:extLst>
              <a:ext uri="{FF2B5EF4-FFF2-40B4-BE49-F238E27FC236}">
                <a16:creationId xmlns:a16="http://schemas.microsoft.com/office/drawing/2014/main" id="{9B3FDE72-65CC-467E-B031-859E053154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58"/>
            </a:pPr>
            <a:r>
              <a:rPr lang="en-US" altLang="en-US" sz="3200" b="1"/>
              <a:t>Approximately how many different </a:t>
            </a:r>
            <a:br>
              <a:rPr lang="en-US" altLang="en-US" sz="3200" b="1"/>
            </a:br>
            <a:r>
              <a:rPr lang="en-US" altLang="en-US" sz="3200" b="1"/>
              <a:t>insect species are there?</a:t>
            </a:r>
          </a:p>
        </p:txBody>
      </p:sp>
      <p:sp>
        <p:nvSpPr>
          <p:cNvPr id="124931" name="Rectangle 3">
            <a:extLst>
              <a:ext uri="{FF2B5EF4-FFF2-40B4-BE49-F238E27FC236}">
                <a16:creationId xmlns:a16="http://schemas.microsoft.com/office/drawing/2014/main" id="{BB261447-2DB9-45C2-B6AB-B9234DF852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10,000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100,000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500,000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1,000,000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10,000,000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>
            <a:extLst>
              <a:ext uri="{FF2B5EF4-FFF2-40B4-BE49-F238E27FC236}">
                <a16:creationId xmlns:a16="http://schemas.microsoft.com/office/drawing/2014/main" id="{1B2C81C1-2481-413E-B119-6B44A84554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58"/>
            </a:pPr>
            <a:r>
              <a:rPr lang="en-US" altLang="en-US" sz="3200" b="1"/>
              <a:t>Approximately how many different </a:t>
            </a:r>
            <a:br>
              <a:rPr lang="en-US" altLang="en-US" sz="3200" b="1"/>
            </a:br>
            <a:r>
              <a:rPr lang="en-US" altLang="en-US" sz="3200" b="1"/>
              <a:t>insect species are there?</a:t>
            </a:r>
          </a:p>
        </p:txBody>
      </p:sp>
      <p:sp>
        <p:nvSpPr>
          <p:cNvPr id="125955" name="Rectangle 3">
            <a:extLst>
              <a:ext uri="{FF2B5EF4-FFF2-40B4-BE49-F238E27FC236}">
                <a16:creationId xmlns:a16="http://schemas.microsoft.com/office/drawing/2014/main" id="{87EC287C-CE55-476B-9ACE-A0250BD53E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95400" y="1981200"/>
            <a:ext cx="7162800" cy="41148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d.   </a:t>
            </a:r>
            <a:r>
              <a:rPr lang="en-US" altLang="en-US" sz="4000" b="1" u="sng">
                <a:solidFill>
                  <a:srgbClr val="FF0000"/>
                </a:solidFill>
              </a:rPr>
              <a:t>1,000,000</a:t>
            </a:r>
          </a:p>
          <a:p>
            <a:pPr marL="609600" indent="-609600" eaLnBrk="1" hangingPunct="1">
              <a:buFontTx/>
              <a:buNone/>
            </a:pPr>
            <a:endParaRPr lang="en-US" altLang="en-US" b="1"/>
          </a:p>
        </p:txBody>
      </p:sp>
      <p:sp>
        <p:nvSpPr>
          <p:cNvPr id="125956" name="AutoShape 4">
            <a:extLst>
              <a:ext uri="{FF2B5EF4-FFF2-40B4-BE49-F238E27FC236}">
                <a16:creationId xmlns:a16="http://schemas.microsoft.com/office/drawing/2014/main" id="{52684C41-EF43-40E4-AC60-2FFC49D837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3886200"/>
            <a:ext cx="3505200" cy="485775"/>
          </a:xfrm>
          <a:prstGeom prst="leftArrow">
            <a:avLst>
              <a:gd name="adj1" fmla="val 50000"/>
              <a:gd name="adj2" fmla="val 180392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>
            <a:extLst>
              <a:ext uri="{FF2B5EF4-FFF2-40B4-BE49-F238E27FC236}">
                <a16:creationId xmlns:a16="http://schemas.microsoft.com/office/drawing/2014/main" id="{06748492-A4CE-4BB4-B3DE-16B713560F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7924800" cy="11430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59.  The scientific name of the norway rat is:</a:t>
            </a:r>
          </a:p>
        </p:txBody>
      </p:sp>
      <p:sp>
        <p:nvSpPr>
          <p:cNvPr id="126979" name="Rectangle 3">
            <a:extLst>
              <a:ext uri="{FF2B5EF4-FFF2-40B4-BE49-F238E27FC236}">
                <a16:creationId xmlns:a16="http://schemas.microsoft.com/office/drawing/2014/main" id="{B0A16CD2-447A-4D92-A3BE-F8A49F8712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 i="1"/>
              <a:t>Rattus norvegicus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 i="1"/>
              <a:t>Rattus rattus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 i="1"/>
              <a:t>Mus domesticus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 i="1"/>
              <a:t>Norvegicus rattus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>
            <a:extLst>
              <a:ext uri="{FF2B5EF4-FFF2-40B4-BE49-F238E27FC236}">
                <a16:creationId xmlns:a16="http://schemas.microsoft.com/office/drawing/2014/main" id="{0479D60E-9664-4DDE-B8C6-318323DC15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924800" cy="9906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59.  The scientific name of the norway rat is:</a:t>
            </a:r>
          </a:p>
        </p:txBody>
      </p:sp>
      <p:sp>
        <p:nvSpPr>
          <p:cNvPr id="128003" name="Rectangle 3">
            <a:extLst>
              <a:ext uri="{FF2B5EF4-FFF2-40B4-BE49-F238E27FC236}">
                <a16:creationId xmlns:a16="http://schemas.microsoft.com/office/drawing/2014/main" id="{BE09B0D2-415E-4E29-884B-8D6E42CFDF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362200" y="5334000"/>
            <a:ext cx="6096000" cy="12954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4000" b="1"/>
              <a:t>a.  </a:t>
            </a:r>
            <a:r>
              <a:rPr lang="en-US" altLang="en-US" sz="4000" b="1" i="1">
                <a:solidFill>
                  <a:srgbClr val="FF0000"/>
                </a:solidFill>
              </a:rPr>
              <a:t>Rattus norvegicus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4000" b="1" i="1"/>
          </a:p>
        </p:txBody>
      </p:sp>
      <p:pic>
        <p:nvPicPr>
          <p:cNvPr id="128004" name="Picture 5" descr="Norway Rat">
            <a:extLst>
              <a:ext uri="{FF2B5EF4-FFF2-40B4-BE49-F238E27FC236}">
                <a16:creationId xmlns:a16="http://schemas.microsoft.com/office/drawing/2014/main" id="{95541D64-980F-4C12-8826-793236DA1E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600200"/>
            <a:ext cx="7239000" cy="3897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>
            <a:extLst>
              <a:ext uri="{FF2B5EF4-FFF2-40B4-BE49-F238E27FC236}">
                <a16:creationId xmlns:a16="http://schemas.microsoft.com/office/drawing/2014/main" id="{671A32A9-5146-4BD3-BD99-128BB9E2FE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60"/>
            </a:pPr>
            <a:r>
              <a:rPr lang="en-US" altLang="en-US" sz="3200" b="1"/>
              <a:t>The scientific name of the roof rat is:</a:t>
            </a:r>
          </a:p>
        </p:txBody>
      </p:sp>
      <p:sp>
        <p:nvSpPr>
          <p:cNvPr id="129027" name="Rectangle 3">
            <a:extLst>
              <a:ext uri="{FF2B5EF4-FFF2-40B4-BE49-F238E27FC236}">
                <a16:creationId xmlns:a16="http://schemas.microsoft.com/office/drawing/2014/main" id="{DD7CF836-C17D-4360-84AB-69B6D4AA71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 i="1"/>
              <a:t>Rattus norvegicus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 i="1"/>
              <a:t>Rattus rattus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 i="1"/>
              <a:t>Mus domesticus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 i="1"/>
              <a:t>Norvegicus rattus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>
            <a:extLst>
              <a:ext uri="{FF2B5EF4-FFF2-40B4-BE49-F238E27FC236}">
                <a16:creationId xmlns:a16="http://schemas.microsoft.com/office/drawing/2014/main" id="{E859149A-BCE2-48B3-ACB3-30C7628AA4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066800"/>
          </a:xfrm>
        </p:spPr>
        <p:txBody>
          <a:bodyPr/>
          <a:lstStyle/>
          <a:p>
            <a:pPr marL="838200" indent="-838200" algn="l" eaLnBrk="1" hangingPunct="1">
              <a:buFontTx/>
              <a:buAutoNum type="arabicPeriod" startAt="60"/>
            </a:pPr>
            <a:r>
              <a:rPr lang="en-US" altLang="en-US" sz="3200" b="1"/>
              <a:t>The scientific name of the roof rat is:</a:t>
            </a:r>
          </a:p>
        </p:txBody>
      </p:sp>
      <p:sp>
        <p:nvSpPr>
          <p:cNvPr id="130051" name="Rectangle 3">
            <a:extLst>
              <a:ext uri="{FF2B5EF4-FFF2-40B4-BE49-F238E27FC236}">
                <a16:creationId xmlns:a16="http://schemas.microsoft.com/office/drawing/2014/main" id="{9BBCC0C0-D32F-4ACE-8B4C-1DF2539DB2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667000" y="2743200"/>
            <a:ext cx="5791200" cy="39624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b="1" i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b="1" i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b="1" i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b="1" i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b="1" i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b="1" i="1"/>
              <a:t>    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b="1"/>
              <a:t>b</a:t>
            </a:r>
            <a:r>
              <a:rPr lang="en-US" altLang="en-US" b="1" i="1"/>
              <a:t>.  </a:t>
            </a:r>
            <a:r>
              <a:rPr lang="en-US" altLang="en-US" sz="4000" b="1" i="1">
                <a:solidFill>
                  <a:srgbClr val="FF0000"/>
                </a:solidFill>
              </a:rPr>
              <a:t>Rattus rattus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4000" b="1" i="1"/>
          </a:p>
        </p:txBody>
      </p:sp>
      <p:pic>
        <p:nvPicPr>
          <p:cNvPr id="130052" name="Picture 4" descr="Roof Rat">
            <a:extLst>
              <a:ext uri="{FF2B5EF4-FFF2-40B4-BE49-F238E27FC236}">
                <a16:creationId xmlns:a16="http://schemas.microsoft.com/office/drawing/2014/main" id="{AD79154A-EF85-4138-86B8-C57723EBB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76400"/>
            <a:ext cx="8039100" cy="3908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>
            <a:extLst>
              <a:ext uri="{FF2B5EF4-FFF2-40B4-BE49-F238E27FC236}">
                <a16:creationId xmlns:a16="http://schemas.microsoft.com/office/drawing/2014/main" id="{D0CDFEA9-9C8D-47F4-ABD7-A87DC5E605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FFFF00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b="1"/>
              <a:t>Botanicals (Plant derived)</a:t>
            </a:r>
          </a:p>
        </p:txBody>
      </p:sp>
      <p:sp>
        <p:nvSpPr>
          <p:cNvPr id="131075" name="Rectangle 3">
            <a:extLst>
              <a:ext uri="{FF2B5EF4-FFF2-40B4-BE49-F238E27FC236}">
                <a16:creationId xmlns:a16="http://schemas.microsoft.com/office/drawing/2014/main" id="{0E2594A9-66D7-4A10-B651-689770EBDE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743200" y="2362200"/>
            <a:ext cx="5715000" cy="4114800"/>
          </a:xfrm>
        </p:spPr>
        <p:txBody>
          <a:bodyPr/>
          <a:lstStyle/>
          <a:p>
            <a:pPr eaLnBrk="1" hangingPunct="1"/>
            <a:r>
              <a:rPr lang="en-US" altLang="en-US" b="1"/>
              <a:t>Pyrethrum</a:t>
            </a:r>
          </a:p>
          <a:p>
            <a:pPr eaLnBrk="1" hangingPunct="1"/>
            <a:r>
              <a:rPr lang="en-US" altLang="en-US" b="1"/>
              <a:t>Abamectin (AVERT)</a:t>
            </a:r>
          </a:p>
          <a:p>
            <a:pPr eaLnBrk="1" hangingPunct="1"/>
            <a:r>
              <a:rPr lang="en-US" altLang="en-US" b="1"/>
              <a:t>D-limonene</a:t>
            </a:r>
          </a:p>
          <a:p>
            <a:pPr eaLnBrk="1" hangingPunct="1"/>
            <a:r>
              <a:rPr lang="en-US" altLang="en-US" b="1"/>
              <a:t>Rotenone</a:t>
            </a:r>
          </a:p>
          <a:p>
            <a:pPr eaLnBrk="1" hangingPunct="1"/>
            <a:r>
              <a:rPr lang="en-US" altLang="en-US" b="1"/>
              <a:t>Red Squill</a:t>
            </a:r>
          </a:p>
          <a:p>
            <a:pPr eaLnBrk="1" hangingPunct="1"/>
            <a:r>
              <a:rPr lang="en-US" altLang="en-US" b="1"/>
              <a:t>Capsecium 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>
            <a:extLst>
              <a:ext uri="{FF2B5EF4-FFF2-40B4-BE49-F238E27FC236}">
                <a16:creationId xmlns:a16="http://schemas.microsoft.com/office/drawing/2014/main" id="{4B8FEA69-992A-4140-A129-48926C5B02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FFFF00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b="1"/>
              <a:t>Inorganic (Minerals)</a:t>
            </a:r>
          </a:p>
        </p:txBody>
      </p:sp>
      <p:sp>
        <p:nvSpPr>
          <p:cNvPr id="132099" name="Rectangle 3">
            <a:extLst>
              <a:ext uri="{FF2B5EF4-FFF2-40B4-BE49-F238E27FC236}">
                <a16:creationId xmlns:a16="http://schemas.microsoft.com/office/drawing/2014/main" id="{0E8EA40A-F654-4587-9EBC-9BC6CA616D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362200" y="2209800"/>
            <a:ext cx="6096000" cy="3886200"/>
          </a:xfrm>
        </p:spPr>
        <p:txBody>
          <a:bodyPr/>
          <a:lstStyle/>
          <a:p>
            <a:pPr eaLnBrk="1" hangingPunct="1"/>
            <a:r>
              <a:rPr lang="en-US" altLang="en-US" b="1"/>
              <a:t>Silica gel (Amorphous silica)</a:t>
            </a:r>
          </a:p>
          <a:p>
            <a:pPr eaLnBrk="1" hangingPunct="1"/>
            <a:r>
              <a:rPr lang="en-US" altLang="en-US" b="1"/>
              <a:t>Diatomaceous earth</a:t>
            </a:r>
          </a:p>
          <a:p>
            <a:pPr eaLnBrk="1" hangingPunct="1"/>
            <a:r>
              <a:rPr lang="en-US" altLang="en-US" b="1"/>
              <a:t>Limestone</a:t>
            </a:r>
          </a:p>
          <a:p>
            <a:pPr eaLnBrk="1" hangingPunct="1"/>
            <a:r>
              <a:rPr lang="en-US" altLang="en-US" b="1"/>
              <a:t>Boric acid </a:t>
            </a:r>
          </a:p>
          <a:p>
            <a:pPr eaLnBrk="1" hangingPunct="1"/>
            <a:r>
              <a:rPr lang="en-US" altLang="en-US" b="1"/>
              <a:t>Borates </a:t>
            </a:r>
          </a:p>
          <a:p>
            <a:pPr eaLnBrk="1" hangingPunct="1"/>
            <a:r>
              <a:rPr lang="en-US" altLang="en-US" b="1"/>
              <a:t>Sodium fluoride</a:t>
            </a:r>
          </a:p>
          <a:p>
            <a:pPr eaLnBrk="1" hangingPunct="1">
              <a:buFontTx/>
              <a:buNone/>
            </a:pPr>
            <a:endParaRPr lang="en-US" altLang="en-US" b="1"/>
          </a:p>
        </p:txBody>
      </p:sp>
      <p:sp>
        <p:nvSpPr>
          <p:cNvPr id="132100" name="AutoShape 4">
            <a:extLst>
              <a:ext uri="{FF2B5EF4-FFF2-40B4-BE49-F238E27FC236}">
                <a16:creationId xmlns:a16="http://schemas.microsoft.com/office/drawing/2014/main" id="{E3959B33-222A-4D76-9DB8-76D72C7D1375}"/>
              </a:ext>
            </a:extLst>
          </p:cNvPr>
          <p:cNvSpPr>
            <a:spLocks/>
          </p:cNvSpPr>
          <p:nvPr/>
        </p:nvSpPr>
        <p:spPr bwMode="auto">
          <a:xfrm>
            <a:off x="1905000" y="2514600"/>
            <a:ext cx="533400" cy="1219200"/>
          </a:xfrm>
          <a:prstGeom prst="leftBrace">
            <a:avLst>
              <a:gd name="adj1" fmla="val 19048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2101" name="Text Box 5">
            <a:extLst>
              <a:ext uri="{FF2B5EF4-FFF2-40B4-BE49-F238E27FC236}">
                <a16:creationId xmlns:a16="http://schemas.microsoft.com/office/drawing/2014/main" id="{1877F24C-C947-4310-B178-3ECDB111A2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895600"/>
            <a:ext cx="16002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Dessicants</a:t>
            </a:r>
          </a:p>
        </p:txBody>
      </p:sp>
      <p:sp>
        <p:nvSpPr>
          <p:cNvPr id="132102" name="AutoShape 6">
            <a:extLst>
              <a:ext uri="{FF2B5EF4-FFF2-40B4-BE49-F238E27FC236}">
                <a16:creationId xmlns:a16="http://schemas.microsoft.com/office/drawing/2014/main" id="{80E3A147-0CFF-484D-8B61-15DAE48957F3}"/>
              </a:ext>
            </a:extLst>
          </p:cNvPr>
          <p:cNvSpPr>
            <a:spLocks/>
          </p:cNvSpPr>
          <p:nvPr/>
        </p:nvSpPr>
        <p:spPr bwMode="auto">
          <a:xfrm>
            <a:off x="1828800" y="4267200"/>
            <a:ext cx="609600" cy="1219200"/>
          </a:xfrm>
          <a:prstGeom prst="leftBrace">
            <a:avLst>
              <a:gd name="adj1" fmla="val 16667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2103" name="Text Box 7">
            <a:extLst>
              <a:ext uri="{FF2B5EF4-FFF2-40B4-BE49-F238E27FC236}">
                <a16:creationId xmlns:a16="http://schemas.microsoft.com/office/drawing/2014/main" id="{EF2C5283-A759-421F-95C8-AA3FFCDC32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495800"/>
            <a:ext cx="1371600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Stomach</a:t>
            </a:r>
          </a:p>
          <a:p>
            <a:pPr eaLnBrk="1" hangingPunct="1"/>
            <a:r>
              <a:rPr lang="en-US" altLang="en-US"/>
              <a:t> poisons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>
            <a:extLst>
              <a:ext uri="{FF2B5EF4-FFF2-40B4-BE49-F238E27FC236}">
                <a16:creationId xmlns:a16="http://schemas.microsoft.com/office/drawing/2014/main" id="{088B7B09-88B8-4483-B6D5-8D43EF1680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FFFF00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b="1"/>
              <a:t>Synthetic Pyrethroids</a:t>
            </a:r>
          </a:p>
        </p:txBody>
      </p:sp>
      <p:sp>
        <p:nvSpPr>
          <p:cNvPr id="133123" name="Rectangle 3">
            <a:extLst>
              <a:ext uri="{FF2B5EF4-FFF2-40B4-BE49-F238E27FC236}">
                <a16:creationId xmlns:a16="http://schemas.microsoft.com/office/drawing/2014/main" id="{DAFA665B-7E38-4901-8FD2-33EFB71172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57400" y="2057400"/>
            <a:ext cx="6400800" cy="4800600"/>
          </a:xfrm>
        </p:spPr>
        <p:txBody>
          <a:bodyPr/>
          <a:lstStyle/>
          <a:p>
            <a:pPr eaLnBrk="1" hangingPunct="1"/>
            <a:r>
              <a:rPr lang="en-US" altLang="en-US" sz="2800" b="1"/>
              <a:t>Resmethrin</a:t>
            </a:r>
          </a:p>
          <a:p>
            <a:pPr eaLnBrk="1" hangingPunct="1"/>
            <a:r>
              <a:rPr lang="en-US" altLang="en-US" sz="2800" b="1"/>
              <a:t>Allethrin</a:t>
            </a:r>
          </a:p>
          <a:p>
            <a:pPr eaLnBrk="1" hangingPunct="1"/>
            <a:r>
              <a:rPr lang="en-US" altLang="en-US" sz="2800" b="1"/>
              <a:t>Phenothrin</a:t>
            </a:r>
          </a:p>
          <a:p>
            <a:pPr eaLnBrk="1" hangingPunct="1"/>
            <a:r>
              <a:rPr lang="en-US" altLang="en-US" sz="2800" b="1"/>
              <a:t>Permethrin</a:t>
            </a:r>
          </a:p>
          <a:p>
            <a:pPr eaLnBrk="1" hangingPunct="1"/>
            <a:r>
              <a:rPr lang="en-US" altLang="en-US" sz="2800" b="1"/>
              <a:t>Cypermethrin</a:t>
            </a:r>
          </a:p>
          <a:p>
            <a:pPr eaLnBrk="1" hangingPunct="1"/>
            <a:r>
              <a:rPr lang="en-US" altLang="en-US" sz="2800" b="1"/>
              <a:t>Cyfluthrin</a:t>
            </a:r>
          </a:p>
          <a:p>
            <a:pPr eaLnBrk="1" hangingPunct="1"/>
            <a:r>
              <a:rPr lang="en-US" altLang="en-US" sz="2800" b="1"/>
              <a:t>Lambda cyhalathrin</a:t>
            </a:r>
          </a:p>
          <a:p>
            <a:pPr eaLnBrk="1" hangingPunct="1"/>
            <a:r>
              <a:rPr lang="en-US" altLang="en-US" sz="2800" b="1"/>
              <a:t>Deltamethrin</a:t>
            </a:r>
          </a:p>
          <a:p>
            <a:pPr eaLnBrk="1" hangingPunct="1"/>
            <a:r>
              <a:rPr lang="en-US" altLang="en-US" sz="2800" b="1"/>
              <a:t>Bifenthrin</a:t>
            </a:r>
          </a:p>
        </p:txBody>
      </p:sp>
      <p:sp>
        <p:nvSpPr>
          <p:cNvPr id="133124" name="Text Box 4">
            <a:extLst>
              <a:ext uri="{FF2B5EF4-FFF2-40B4-BE49-F238E27FC236}">
                <a16:creationId xmlns:a16="http://schemas.microsoft.com/office/drawing/2014/main" id="{858D6F18-A5FD-4151-888D-CAE5B8CAC7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2047875"/>
            <a:ext cx="24812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sz="2800"/>
              <a:t> Fenvalerate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>
            <a:extLst>
              <a:ext uri="{FF2B5EF4-FFF2-40B4-BE49-F238E27FC236}">
                <a16:creationId xmlns:a16="http://schemas.microsoft.com/office/drawing/2014/main" id="{CCF4BAD8-1903-4619-A0CF-1E55FEDA4E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066800"/>
          </a:xfrm>
          <a:solidFill>
            <a:srgbClr val="FFFF00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b="1"/>
              <a:t>Organophosphates (OPs)</a:t>
            </a:r>
          </a:p>
        </p:txBody>
      </p:sp>
      <p:sp>
        <p:nvSpPr>
          <p:cNvPr id="134147" name="Rectangle 3">
            <a:extLst>
              <a:ext uri="{FF2B5EF4-FFF2-40B4-BE49-F238E27FC236}">
                <a16:creationId xmlns:a16="http://schemas.microsoft.com/office/drawing/2014/main" id="{F725D502-6B5D-4481-B536-52C8E3A359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133600" y="1752600"/>
            <a:ext cx="6324600" cy="4953000"/>
          </a:xfrm>
          <a:ln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altLang="en-US" b="1"/>
              <a:t>Diazinon</a:t>
            </a:r>
          </a:p>
          <a:p>
            <a:pPr eaLnBrk="1" hangingPunct="1"/>
            <a:r>
              <a:rPr lang="en-US" altLang="en-US" b="1"/>
              <a:t>DDVP (Vapona)</a:t>
            </a:r>
          </a:p>
          <a:p>
            <a:pPr eaLnBrk="1" hangingPunct="1"/>
            <a:r>
              <a:rPr lang="en-US" altLang="en-US" b="1"/>
              <a:t>Chloropyrifos (Dursban)</a:t>
            </a:r>
          </a:p>
          <a:p>
            <a:pPr eaLnBrk="1" hangingPunct="1"/>
            <a:r>
              <a:rPr lang="en-US" altLang="en-US" b="1"/>
              <a:t>Acephate (Orthene)</a:t>
            </a:r>
          </a:p>
          <a:p>
            <a:pPr eaLnBrk="1" hangingPunct="1"/>
            <a:r>
              <a:rPr lang="en-US" altLang="en-US" b="1"/>
              <a:t>Malathion</a:t>
            </a:r>
          </a:p>
          <a:p>
            <a:pPr eaLnBrk="1" hangingPunct="1"/>
            <a:r>
              <a:rPr lang="en-US" altLang="en-US" b="1"/>
              <a:t>Propetamphos (Catalyst)</a:t>
            </a:r>
          </a:p>
          <a:p>
            <a:pPr eaLnBrk="1" hangingPunct="1"/>
            <a:r>
              <a:rPr lang="en-US" altLang="en-US" b="1"/>
              <a:t>Pryfon</a:t>
            </a:r>
          </a:p>
          <a:p>
            <a:pPr eaLnBrk="1" hangingPunct="1">
              <a:buFontTx/>
              <a:buNone/>
            </a:pPr>
            <a:r>
              <a:rPr lang="en-US" altLang="en-US" b="1"/>
              <a:t>        </a:t>
            </a:r>
            <a:r>
              <a:rPr lang="en-US" altLang="en-US" b="1">
                <a:solidFill>
                  <a:srgbClr val="FF0000"/>
                </a:solidFill>
              </a:rPr>
              <a:t>The antidote is ATROPINE</a:t>
            </a:r>
          </a:p>
        </p:txBody>
      </p:sp>
      <p:sp>
        <p:nvSpPr>
          <p:cNvPr id="134148" name="AutoShape 5">
            <a:extLst>
              <a:ext uri="{FF2B5EF4-FFF2-40B4-BE49-F238E27FC236}">
                <a16:creationId xmlns:a16="http://schemas.microsoft.com/office/drawing/2014/main" id="{40B06B94-D431-43DE-B2D5-96B655498437}"/>
              </a:ext>
            </a:extLst>
          </p:cNvPr>
          <p:cNvSpPr>
            <a:spLocks/>
          </p:cNvSpPr>
          <p:nvPr/>
        </p:nvSpPr>
        <p:spPr bwMode="auto">
          <a:xfrm>
            <a:off x="1828800" y="2057400"/>
            <a:ext cx="304800" cy="1219200"/>
          </a:xfrm>
          <a:prstGeom prst="leftBrace">
            <a:avLst>
              <a:gd name="adj1" fmla="val 33333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4149" name="AutoShape 6">
            <a:extLst>
              <a:ext uri="{FF2B5EF4-FFF2-40B4-BE49-F238E27FC236}">
                <a16:creationId xmlns:a16="http://schemas.microsoft.com/office/drawing/2014/main" id="{F5C1DB1E-07FB-4D77-9558-4870211B3A06}"/>
              </a:ext>
            </a:extLst>
          </p:cNvPr>
          <p:cNvSpPr>
            <a:spLocks/>
          </p:cNvSpPr>
          <p:nvPr/>
        </p:nvSpPr>
        <p:spPr bwMode="auto">
          <a:xfrm>
            <a:off x="1828800" y="3810000"/>
            <a:ext cx="304800" cy="1219200"/>
          </a:xfrm>
          <a:prstGeom prst="leftBrace">
            <a:avLst>
              <a:gd name="adj1" fmla="val 33333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4150" name="Text Box 7">
            <a:extLst>
              <a:ext uri="{FF2B5EF4-FFF2-40B4-BE49-F238E27FC236}">
                <a16:creationId xmlns:a16="http://schemas.microsoft.com/office/drawing/2014/main" id="{4A47D1FC-9680-4752-BFE1-F3410188A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725" y="2438400"/>
            <a:ext cx="1235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      3 Ds</a:t>
            </a:r>
          </a:p>
        </p:txBody>
      </p:sp>
      <p:sp>
        <p:nvSpPr>
          <p:cNvPr id="134151" name="Text Box 8">
            <a:extLst>
              <a:ext uri="{FF2B5EF4-FFF2-40B4-BE49-F238E27FC236}">
                <a16:creationId xmlns:a16="http://schemas.microsoft.com/office/drawing/2014/main" id="{D114A1FE-139C-4D04-89C3-614C7C1EBC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886200"/>
            <a:ext cx="177641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/>
              <a:t>3 </a:t>
            </a:r>
          </a:p>
          <a:p>
            <a:pPr eaLnBrk="1" hangingPunct="1"/>
            <a:r>
              <a:rPr lang="en-US" altLang="en-US"/>
              <a:t>Smelly ones</a:t>
            </a:r>
          </a:p>
        </p:txBody>
      </p:sp>
      <p:sp>
        <p:nvSpPr>
          <p:cNvPr id="134152" name="Text Box 9">
            <a:extLst>
              <a:ext uri="{FF2B5EF4-FFF2-40B4-BE49-F238E27FC236}">
                <a16:creationId xmlns:a16="http://schemas.microsoft.com/office/drawing/2014/main" id="{38143ABD-64BA-4716-B492-E16D9865FD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181600"/>
            <a:ext cx="182721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The one that</a:t>
            </a:r>
          </a:p>
          <a:p>
            <a:pPr eaLnBrk="1" hangingPunct="1"/>
            <a:r>
              <a:rPr lang="en-US" altLang="en-US"/>
              <a:t>didn’t work</a:t>
            </a:r>
          </a:p>
        </p:txBody>
      </p:sp>
      <p:sp>
        <p:nvSpPr>
          <p:cNvPr id="134153" name="Line 10">
            <a:extLst>
              <a:ext uri="{FF2B5EF4-FFF2-40B4-BE49-F238E27FC236}">
                <a16:creationId xmlns:a16="http://schemas.microsoft.com/office/drawing/2014/main" id="{EAA23445-A8FF-4A10-871A-409333A5F8AD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5562600"/>
            <a:ext cx="228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>
            <a:extLst>
              <a:ext uri="{FF2B5EF4-FFF2-40B4-BE49-F238E27FC236}">
                <a16:creationId xmlns:a16="http://schemas.microsoft.com/office/drawing/2014/main" id="{97B1C184-7F88-409C-9554-4878530F55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FFFF00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b="1"/>
              <a:t>Carbamates</a:t>
            </a:r>
          </a:p>
        </p:txBody>
      </p:sp>
      <p:sp>
        <p:nvSpPr>
          <p:cNvPr id="135171" name="Rectangle 3">
            <a:extLst>
              <a:ext uri="{FF2B5EF4-FFF2-40B4-BE49-F238E27FC236}">
                <a16:creationId xmlns:a16="http://schemas.microsoft.com/office/drawing/2014/main" id="{B41348E0-FF32-4DD2-82D2-C77A2F273C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71600" y="2590800"/>
            <a:ext cx="7086600" cy="3505200"/>
          </a:xfrm>
        </p:spPr>
        <p:txBody>
          <a:bodyPr/>
          <a:lstStyle/>
          <a:p>
            <a:pPr eaLnBrk="1" hangingPunct="1"/>
            <a:r>
              <a:rPr lang="en-US" altLang="en-US" b="1"/>
              <a:t>Bendiocarb (Ficam)</a:t>
            </a:r>
          </a:p>
          <a:p>
            <a:pPr eaLnBrk="1" hangingPunct="1"/>
            <a:r>
              <a:rPr lang="en-US" altLang="en-US" b="1"/>
              <a:t>Carbaryl (Sevin)</a:t>
            </a:r>
          </a:p>
          <a:p>
            <a:pPr eaLnBrk="1" hangingPunct="1"/>
            <a:r>
              <a:rPr lang="en-US" altLang="en-US" b="1"/>
              <a:t>Propoxur (Baygon)</a:t>
            </a:r>
          </a:p>
          <a:p>
            <a:pPr eaLnBrk="1" hangingPunct="1">
              <a:buFontTx/>
              <a:buNone/>
            </a:pPr>
            <a:endParaRPr lang="en-US" altLang="en-US" b="1"/>
          </a:p>
          <a:p>
            <a:pPr eaLnBrk="1" hangingPunct="1">
              <a:buFontTx/>
              <a:buNone/>
            </a:pPr>
            <a:r>
              <a:rPr lang="en-US" altLang="en-US" b="1">
                <a:solidFill>
                  <a:srgbClr val="FF0000"/>
                </a:solidFill>
              </a:rPr>
              <a:t>The antidote is ATROPINE &amp; 2PAM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>
            <a:extLst>
              <a:ext uri="{FF2B5EF4-FFF2-40B4-BE49-F238E27FC236}">
                <a16:creationId xmlns:a16="http://schemas.microsoft.com/office/drawing/2014/main" id="{A9AD5FD2-C4A2-4F27-BA96-99D8C8F0B4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  <a:solidFill>
            <a:srgbClr val="FFFF00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b="1"/>
              <a:t>Chlorinated Hydrocarbons</a:t>
            </a:r>
          </a:p>
        </p:txBody>
      </p:sp>
      <p:sp>
        <p:nvSpPr>
          <p:cNvPr id="136195" name="Rectangle 3">
            <a:extLst>
              <a:ext uri="{FF2B5EF4-FFF2-40B4-BE49-F238E27FC236}">
                <a16:creationId xmlns:a16="http://schemas.microsoft.com/office/drawing/2014/main" id="{6A7C0A20-D7CB-4921-84A6-887202F5B5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895600" y="1752600"/>
            <a:ext cx="5562600" cy="5105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b="1"/>
              <a:t>Chlordane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/>
              <a:t>Heptachlor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/>
              <a:t>Aldrin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/>
              <a:t>Dieldrin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/>
              <a:t>Lindane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/>
              <a:t>BHC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/>
              <a:t>Kelthane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/>
              <a:t>Paradichlorobenzene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/>
              <a:t>DDT</a:t>
            </a:r>
          </a:p>
        </p:txBody>
      </p:sp>
      <p:sp>
        <p:nvSpPr>
          <p:cNvPr id="136196" name="Text Box 4">
            <a:extLst>
              <a:ext uri="{FF2B5EF4-FFF2-40B4-BE49-F238E27FC236}">
                <a16:creationId xmlns:a16="http://schemas.microsoft.com/office/drawing/2014/main" id="{9718A1A5-11E6-4D6C-9A5B-022B1B254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25" y="3962400"/>
            <a:ext cx="1733550" cy="83185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Have a long</a:t>
            </a:r>
          </a:p>
          <a:p>
            <a:pPr eaLnBrk="1" hangingPunct="1"/>
            <a:r>
              <a:rPr lang="en-US" altLang="en-US"/>
              <a:t>residual life</a:t>
            </a:r>
          </a:p>
        </p:txBody>
      </p:sp>
      <p:sp>
        <p:nvSpPr>
          <p:cNvPr id="136197" name="AutoShape 5">
            <a:extLst>
              <a:ext uri="{FF2B5EF4-FFF2-40B4-BE49-F238E27FC236}">
                <a16:creationId xmlns:a16="http://schemas.microsoft.com/office/drawing/2014/main" id="{436149AA-B529-4DCA-9B40-890BCCB46793}"/>
              </a:ext>
            </a:extLst>
          </p:cNvPr>
          <p:cNvSpPr>
            <a:spLocks/>
          </p:cNvSpPr>
          <p:nvPr/>
        </p:nvSpPr>
        <p:spPr bwMode="auto">
          <a:xfrm>
            <a:off x="2514600" y="2057400"/>
            <a:ext cx="381000" cy="1600200"/>
          </a:xfrm>
          <a:prstGeom prst="leftBrace">
            <a:avLst>
              <a:gd name="adj1" fmla="val 35000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6198" name="Text Box 6">
            <a:extLst>
              <a:ext uri="{FF2B5EF4-FFF2-40B4-BE49-F238E27FC236}">
                <a16:creationId xmlns:a16="http://schemas.microsoft.com/office/drawing/2014/main" id="{819CCD59-32F0-4BCF-95AA-93ACF0BEAB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555875"/>
            <a:ext cx="21891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Termiticides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>
            <a:extLst>
              <a:ext uri="{FF2B5EF4-FFF2-40B4-BE49-F238E27FC236}">
                <a16:creationId xmlns:a16="http://schemas.microsoft.com/office/drawing/2014/main" id="{4BB441FE-138A-4A36-8610-F47C8DC38C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FFFF00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b="1"/>
              <a:t>Other Neurotransmitters</a:t>
            </a:r>
          </a:p>
        </p:txBody>
      </p:sp>
      <p:sp>
        <p:nvSpPr>
          <p:cNvPr id="137219" name="Rectangle 3">
            <a:extLst>
              <a:ext uri="{FF2B5EF4-FFF2-40B4-BE49-F238E27FC236}">
                <a16:creationId xmlns:a16="http://schemas.microsoft.com/office/drawing/2014/main" id="{358CF6E2-6708-4AC9-909E-27F304CC3E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828800" y="2438400"/>
            <a:ext cx="6934200" cy="3657600"/>
          </a:xfrm>
        </p:spPr>
        <p:txBody>
          <a:bodyPr/>
          <a:lstStyle/>
          <a:p>
            <a:pPr eaLnBrk="1" hangingPunct="1"/>
            <a:r>
              <a:rPr lang="en-US" altLang="en-US" sz="2800" b="1"/>
              <a:t>Hydramethylnon (Maxforce &amp; Siege)</a:t>
            </a:r>
          </a:p>
          <a:p>
            <a:pPr eaLnBrk="1" hangingPunct="1">
              <a:buFontTx/>
              <a:buNone/>
            </a:pPr>
            <a:endParaRPr lang="en-US" altLang="en-US" sz="900" b="1"/>
          </a:p>
          <a:p>
            <a:pPr eaLnBrk="1" hangingPunct="1"/>
            <a:r>
              <a:rPr lang="en-US" altLang="en-US" sz="2800" b="1"/>
              <a:t>Sulfuramid (Dual Choice Pro Control)</a:t>
            </a:r>
          </a:p>
          <a:p>
            <a:pPr eaLnBrk="1" hangingPunct="1">
              <a:buFontTx/>
              <a:buNone/>
            </a:pPr>
            <a:endParaRPr lang="en-US" altLang="en-US" sz="900" b="1"/>
          </a:p>
          <a:p>
            <a:pPr eaLnBrk="1" hangingPunct="1"/>
            <a:r>
              <a:rPr lang="en-US" altLang="en-US" sz="2800" b="1"/>
              <a:t>Imidacloprid (Premise)</a:t>
            </a:r>
          </a:p>
          <a:p>
            <a:pPr eaLnBrk="1" hangingPunct="1">
              <a:buFontTx/>
              <a:buNone/>
            </a:pPr>
            <a:endParaRPr lang="en-US" altLang="en-US" sz="900" b="1"/>
          </a:p>
          <a:p>
            <a:pPr eaLnBrk="1" hangingPunct="1"/>
            <a:r>
              <a:rPr lang="en-US" altLang="en-US" sz="2800" b="1"/>
              <a:t>Fipronil (Termidor, Maxforce, Frontline)</a:t>
            </a:r>
          </a:p>
          <a:p>
            <a:pPr eaLnBrk="1" hangingPunct="1">
              <a:buFontTx/>
              <a:buNone/>
            </a:pPr>
            <a:endParaRPr lang="en-US" altLang="en-US" sz="900" b="1"/>
          </a:p>
          <a:p>
            <a:pPr eaLnBrk="1" hangingPunct="1"/>
            <a:r>
              <a:rPr lang="en-US" altLang="en-US" sz="2800" b="1"/>
              <a:t>Chlorfenapyr (Phantom)</a:t>
            </a:r>
          </a:p>
        </p:txBody>
      </p:sp>
      <p:sp>
        <p:nvSpPr>
          <p:cNvPr id="137220" name="AutoShape 4">
            <a:extLst>
              <a:ext uri="{FF2B5EF4-FFF2-40B4-BE49-F238E27FC236}">
                <a16:creationId xmlns:a16="http://schemas.microsoft.com/office/drawing/2014/main" id="{7270CB50-33FB-4351-988A-D40BCEE4B3A1}"/>
              </a:ext>
            </a:extLst>
          </p:cNvPr>
          <p:cNvSpPr>
            <a:spLocks/>
          </p:cNvSpPr>
          <p:nvPr/>
        </p:nvSpPr>
        <p:spPr bwMode="auto">
          <a:xfrm>
            <a:off x="1371600" y="4038600"/>
            <a:ext cx="457200" cy="1371600"/>
          </a:xfrm>
          <a:prstGeom prst="leftBrace">
            <a:avLst>
              <a:gd name="adj1" fmla="val 25000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7221" name="Text Box 5">
            <a:extLst>
              <a:ext uri="{FF2B5EF4-FFF2-40B4-BE49-F238E27FC236}">
                <a16:creationId xmlns:a16="http://schemas.microsoft.com/office/drawing/2014/main" id="{C6ECD1F8-03F2-45F3-8A68-D2650590EC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4191000"/>
            <a:ext cx="1066800" cy="10795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600"/>
              <a:t>Newer</a:t>
            </a:r>
          </a:p>
          <a:p>
            <a:pPr eaLnBrk="1" hangingPunct="1"/>
            <a:r>
              <a:rPr lang="en-US" altLang="en-US" sz="1600"/>
              <a:t>non-</a:t>
            </a:r>
          </a:p>
          <a:p>
            <a:pPr eaLnBrk="1" hangingPunct="1"/>
            <a:r>
              <a:rPr lang="en-US" altLang="en-US" sz="1600"/>
              <a:t>repellent</a:t>
            </a:r>
          </a:p>
          <a:p>
            <a:pPr eaLnBrk="1" hangingPunct="1"/>
            <a:r>
              <a:rPr lang="en-US" altLang="en-US" sz="1600"/>
              <a:t>pesticides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>
            <a:extLst>
              <a:ext uri="{FF2B5EF4-FFF2-40B4-BE49-F238E27FC236}">
                <a16:creationId xmlns:a16="http://schemas.microsoft.com/office/drawing/2014/main" id="{71CA89E5-9126-41CE-BD59-C4623FA554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43000"/>
          </a:xfrm>
          <a:solidFill>
            <a:srgbClr val="FFFF00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b="1"/>
              <a:t>Insect Growth Regulators (IGRs)</a:t>
            </a:r>
          </a:p>
        </p:txBody>
      </p:sp>
      <p:sp>
        <p:nvSpPr>
          <p:cNvPr id="138243" name="Rectangle 3">
            <a:extLst>
              <a:ext uri="{FF2B5EF4-FFF2-40B4-BE49-F238E27FC236}">
                <a16:creationId xmlns:a16="http://schemas.microsoft.com/office/drawing/2014/main" id="{4F6D7F06-B334-4ECB-9A58-8C7617C3F3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52600" y="1981200"/>
            <a:ext cx="6705600" cy="4114800"/>
          </a:xfrm>
        </p:spPr>
        <p:txBody>
          <a:bodyPr/>
          <a:lstStyle/>
          <a:p>
            <a:pPr eaLnBrk="1" hangingPunct="1"/>
            <a:r>
              <a:rPr lang="en-US" altLang="en-US" sz="2800" b="1"/>
              <a:t>Hydroprene (Gentrol)</a:t>
            </a:r>
          </a:p>
          <a:p>
            <a:pPr eaLnBrk="1" hangingPunct="1"/>
            <a:r>
              <a:rPr lang="en-US" altLang="en-US" sz="2800" b="1"/>
              <a:t>Methoprene (Precor)</a:t>
            </a:r>
          </a:p>
          <a:p>
            <a:pPr eaLnBrk="1" hangingPunct="1"/>
            <a:r>
              <a:rPr lang="en-US" altLang="en-US" sz="2800" b="1"/>
              <a:t>Pyriproxyfen (Nylar, Archer)</a:t>
            </a:r>
          </a:p>
          <a:p>
            <a:pPr eaLnBrk="1" hangingPunct="1"/>
            <a:r>
              <a:rPr lang="en-US" altLang="en-US" sz="2800" b="1"/>
              <a:t>Fenoxycarb (Torus) </a:t>
            </a:r>
          </a:p>
          <a:p>
            <a:pPr eaLnBrk="1" hangingPunct="1"/>
            <a:r>
              <a:rPr lang="en-US" altLang="en-US" sz="2800" b="1"/>
              <a:t>Hexaflumuron (Sentricon)</a:t>
            </a:r>
          </a:p>
          <a:p>
            <a:pPr eaLnBrk="1" hangingPunct="1"/>
            <a:r>
              <a:rPr lang="en-US" altLang="en-US" sz="2800" b="1"/>
              <a:t>Noviflumuron (Sentricon)</a:t>
            </a:r>
          </a:p>
          <a:p>
            <a:pPr eaLnBrk="1" hangingPunct="1"/>
            <a:r>
              <a:rPr lang="en-US" altLang="en-US" sz="2800" b="1"/>
              <a:t>Diflubenzuron (Exterra, Advance)</a:t>
            </a:r>
          </a:p>
          <a:p>
            <a:pPr eaLnBrk="1" hangingPunct="1"/>
            <a:r>
              <a:rPr lang="en-US" altLang="en-US" sz="2800" b="1"/>
              <a:t>Lufenuron (Program)</a:t>
            </a:r>
          </a:p>
        </p:txBody>
      </p:sp>
      <p:sp>
        <p:nvSpPr>
          <p:cNvPr id="138244" name="AutoShape 4">
            <a:extLst>
              <a:ext uri="{FF2B5EF4-FFF2-40B4-BE49-F238E27FC236}">
                <a16:creationId xmlns:a16="http://schemas.microsoft.com/office/drawing/2014/main" id="{251C6FD5-0465-4276-9EC4-A82BA63C6DE2}"/>
              </a:ext>
            </a:extLst>
          </p:cNvPr>
          <p:cNvSpPr>
            <a:spLocks/>
          </p:cNvSpPr>
          <p:nvPr/>
        </p:nvSpPr>
        <p:spPr bwMode="auto">
          <a:xfrm>
            <a:off x="1447800" y="4343400"/>
            <a:ext cx="304800" cy="990600"/>
          </a:xfrm>
          <a:prstGeom prst="leftBrace">
            <a:avLst>
              <a:gd name="adj1" fmla="val 27083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8245" name="Text Box 5">
            <a:extLst>
              <a:ext uri="{FF2B5EF4-FFF2-40B4-BE49-F238E27FC236}">
                <a16:creationId xmlns:a16="http://schemas.microsoft.com/office/drawing/2014/main" id="{93CA8638-714F-4F18-A1B7-73F610B7A1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725" y="430847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8246" name="Text Box 6">
            <a:extLst>
              <a:ext uri="{FF2B5EF4-FFF2-40B4-BE49-F238E27FC236}">
                <a16:creationId xmlns:a16="http://schemas.microsoft.com/office/drawing/2014/main" id="{2DBC0CE2-C182-49B3-A7FE-6C7A064C88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525" y="4557713"/>
            <a:ext cx="1212850" cy="59055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600"/>
              <a:t>Termiticide</a:t>
            </a:r>
          </a:p>
          <a:p>
            <a:pPr eaLnBrk="1" hangingPunct="1"/>
            <a:r>
              <a:rPr lang="en-US" altLang="en-US" sz="1600"/>
              <a:t>     baits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>
            <a:extLst>
              <a:ext uri="{FF2B5EF4-FFF2-40B4-BE49-F238E27FC236}">
                <a16:creationId xmlns:a16="http://schemas.microsoft.com/office/drawing/2014/main" id="{D617D672-79FE-4F41-B807-087B1F65E4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FFFF00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b="1"/>
              <a:t>Fumigants</a:t>
            </a:r>
          </a:p>
        </p:txBody>
      </p:sp>
      <p:sp>
        <p:nvSpPr>
          <p:cNvPr id="139267" name="Rectangle 3">
            <a:extLst>
              <a:ext uri="{FF2B5EF4-FFF2-40B4-BE49-F238E27FC236}">
                <a16:creationId xmlns:a16="http://schemas.microsoft.com/office/drawing/2014/main" id="{F1B20575-AC13-4A9B-9E0D-2AFF9F52FB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743200" y="2362200"/>
            <a:ext cx="5715000" cy="3733800"/>
          </a:xfrm>
        </p:spPr>
        <p:txBody>
          <a:bodyPr/>
          <a:lstStyle/>
          <a:p>
            <a:pPr eaLnBrk="1" hangingPunct="1"/>
            <a:r>
              <a:rPr lang="en-US" altLang="en-US" b="1"/>
              <a:t>Methyl bromide</a:t>
            </a:r>
          </a:p>
          <a:p>
            <a:pPr eaLnBrk="1" hangingPunct="1"/>
            <a:r>
              <a:rPr lang="en-US" altLang="en-US" b="1"/>
              <a:t>Sulfuryl fluoride (Vikane)</a:t>
            </a:r>
          </a:p>
          <a:p>
            <a:pPr eaLnBrk="1" hangingPunct="1"/>
            <a:r>
              <a:rPr lang="en-US" altLang="en-US" b="1"/>
              <a:t>Phostoxin</a:t>
            </a:r>
          </a:p>
          <a:p>
            <a:pPr eaLnBrk="1" hangingPunct="1"/>
            <a:r>
              <a:rPr lang="en-US" altLang="en-US" b="1"/>
              <a:t>Magtoxin</a:t>
            </a:r>
          </a:p>
          <a:p>
            <a:pPr eaLnBrk="1" hangingPunct="1"/>
            <a:r>
              <a:rPr lang="en-US" altLang="en-US" b="1"/>
              <a:t>Chloropicrin</a:t>
            </a:r>
          </a:p>
          <a:p>
            <a:pPr eaLnBrk="1" hangingPunct="1"/>
            <a:r>
              <a:rPr lang="en-US" altLang="en-US" b="1"/>
              <a:t>Calcium cyanide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>
            <a:extLst>
              <a:ext uri="{FF2B5EF4-FFF2-40B4-BE49-F238E27FC236}">
                <a16:creationId xmlns:a16="http://schemas.microsoft.com/office/drawing/2014/main" id="{B3291248-F54F-4560-B205-5FE22015EE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FFFF00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b="1"/>
              <a:t>Single-feeding Anticoagulant</a:t>
            </a:r>
          </a:p>
        </p:txBody>
      </p:sp>
      <p:sp>
        <p:nvSpPr>
          <p:cNvPr id="140291" name="Rectangle 3">
            <a:extLst>
              <a:ext uri="{FF2B5EF4-FFF2-40B4-BE49-F238E27FC236}">
                <a16:creationId xmlns:a16="http://schemas.microsoft.com/office/drawing/2014/main" id="{8417EA05-F13A-4115-9D78-9CC111CE2E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76400" y="2971800"/>
            <a:ext cx="6781800" cy="3124200"/>
          </a:xfrm>
        </p:spPr>
        <p:txBody>
          <a:bodyPr/>
          <a:lstStyle/>
          <a:p>
            <a:pPr eaLnBrk="1" hangingPunct="1"/>
            <a:r>
              <a:rPr lang="en-US" altLang="en-US" b="1"/>
              <a:t>Brodifacoum (Talon)</a:t>
            </a:r>
          </a:p>
          <a:p>
            <a:pPr eaLnBrk="1" hangingPunct="1"/>
            <a:r>
              <a:rPr lang="en-US" altLang="en-US" b="1"/>
              <a:t>Bromadiolone (Maki, Contract)</a:t>
            </a:r>
          </a:p>
          <a:p>
            <a:pPr eaLnBrk="1" hangingPunct="1"/>
            <a:r>
              <a:rPr lang="en-US" altLang="en-US" b="1"/>
              <a:t>Difethialone (Generation)</a:t>
            </a:r>
          </a:p>
          <a:p>
            <a:pPr eaLnBrk="1" hangingPunct="1"/>
            <a:endParaRPr lang="en-US" altLang="en-US" b="1"/>
          </a:p>
          <a:p>
            <a:pPr eaLnBrk="1" hangingPunct="1">
              <a:buFontTx/>
              <a:buNone/>
            </a:pPr>
            <a:r>
              <a:rPr lang="en-US" altLang="en-US" b="1">
                <a:solidFill>
                  <a:srgbClr val="FF0000"/>
                </a:solidFill>
              </a:rPr>
              <a:t>The antidote is Vitamin K-1</a:t>
            </a:r>
          </a:p>
        </p:txBody>
      </p:sp>
      <p:sp>
        <p:nvSpPr>
          <p:cNvPr id="140292" name="Text Box 4">
            <a:extLst>
              <a:ext uri="{FF2B5EF4-FFF2-40B4-BE49-F238E27FC236}">
                <a16:creationId xmlns:a16="http://schemas.microsoft.com/office/drawing/2014/main" id="{C2DB9CCA-CCB1-49C6-9736-5F87DCA7CF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2209800"/>
            <a:ext cx="5562600" cy="406400"/>
          </a:xfrm>
          <a:prstGeom prst="rect">
            <a:avLst/>
          </a:prstGeom>
          <a:solidFill>
            <a:srgbClr val="99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2000"/>
              <a:t>Second generation anticoagulants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>
            <a:extLst>
              <a:ext uri="{FF2B5EF4-FFF2-40B4-BE49-F238E27FC236}">
                <a16:creationId xmlns:a16="http://schemas.microsoft.com/office/drawing/2014/main" id="{71F8C710-6C4F-41F3-8B6A-4567B0951B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FFFF00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b="1"/>
              <a:t>Multiple-feeding Anticoagulant</a:t>
            </a:r>
          </a:p>
        </p:txBody>
      </p:sp>
      <p:sp>
        <p:nvSpPr>
          <p:cNvPr id="141315" name="Rectangle 3">
            <a:extLst>
              <a:ext uri="{FF2B5EF4-FFF2-40B4-BE49-F238E27FC236}">
                <a16:creationId xmlns:a16="http://schemas.microsoft.com/office/drawing/2014/main" id="{7700C7E5-DF00-431F-91FD-D006D7FE4B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90800" y="2971800"/>
            <a:ext cx="5867400" cy="3581400"/>
          </a:xfrm>
        </p:spPr>
        <p:txBody>
          <a:bodyPr/>
          <a:lstStyle/>
          <a:p>
            <a:pPr eaLnBrk="1" hangingPunct="1"/>
            <a:r>
              <a:rPr lang="en-US" altLang="en-US" b="1"/>
              <a:t>Warfarin</a:t>
            </a:r>
          </a:p>
          <a:p>
            <a:pPr eaLnBrk="1" hangingPunct="1"/>
            <a:r>
              <a:rPr lang="en-US" altLang="en-US" b="1"/>
              <a:t>Diphacinone</a:t>
            </a:r>
          </a:p>
          <a:p>
            <a:pPr eaLnBrk="1" hangingPunct="1"/>
            <a:r>
              <a:rPr lang="en-US" altLang="en-US" b="1"/>
              <a:t>Chlorophacinone</a:t>
            </a:r>
          </a:p>
          <a:p>
            <a:pPr eaLnBrk="1" hangingPunct="1"/>
            <a:r>
              <a:rPr lang="en-US" altLang="en-US" b="1"/>
              <a:t>Pival or Pivalyn</a:t>
            </a:r>
          </a:p>
          <a:p>
            <a:pPr eaLnBrk="1" hangingPunct="1"/>
            <a:endParaRPr lang="en-US" altLang="en-US" b="1"/>
          </a:p>
          <a:p>
            <a:pPr eaLnBrk="1" hangingPunct="1">
              <a:buFontTx/>
              <a:buNone/>
            </a:pPr>
            <a:r>
              <a:rPr lang="en-US" altLang="en-US" b="1">
                <a:solidFill>
                  <a:srgbClr val="FF0000"/>
                </a:solidFill>
              </a:rPr>
              <a:t>The antidote is Vitamin K-1</a:t>
            </a:r>
          </a:p>
        </p:txBody>
      </p:sp>
      <p:sp>
        <p:nvSpPr>
          <p:cNvPr id="141316" name="Text Box 4">
            <a:extLst>
              <a:ext uri="{FF2B5EF4-FFF2-40B4-BE49-F238E27FC236}">
                <a16:creationId xmlns:a16="http://schemas.microsoft.com/office/drawing/2014/main" id="{96DFCE68-575A-4A45-A223-EE070422C9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133600"/>
            <a:ext cx="6324600" cy="406400"/>
          </a:xfrm>
          <a:prstGeom prst="rect">
            <a:avLst/>
          </a:prstGeom>
          <a:solidFill>
            <a:srgbClr val="99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2000"/>
              <a:t>First generation anticoagulants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>
            <a:extLst>
              <a:ext uri="{FF2B5EF4-FFF2-40B4-BE49-F238E27FC236}">
                <a16:creationId xmlns:a16="http://schemas.microsoft.com/office/drawing/2014/main" id="{7BD3C71D-C32E-47B5-BC93-957FFF53A9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FFFF00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b="1"/>
              <a:t>Acute Rodenticides</a:t>
            </a:r>
          </a:p>
        </p:txBody>
      </p:sp>
      <p:sp>
        <p:nvSpPr>
          <p:cNvPr id="142339" name="Rectangle 3">
            <a:extLst>
              <a:ext uri="{FF2B5EF4-FFF2-40B4-BE49-F238E27FC236}">
                <a16:creationId xmlns:a16="http://schemas.microsoft.com/office/drawing/2014/main" id="{57C153BC-C328-4A75-BE60-DE81377AF3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362200" y="2286000"/>
            <a:ext cx="6096000" cy="3810000"/>
          </a:xfrm>
        </p:spPr>
        <p:txBody>
          <a:bodyPr/>
          <a:lstStyle/>
          <a:p>
            <a:pPr eaLnBrk="1" hangingPunct="1"/>
            <a:r>
              <a:rPr lang="en-US" altLang="en-US" b="1"/>
              <a:t>Zinc Phosphide</a:t>
            </a:r>
          </a:p>
          <a:p>
            <a:pPr eaLnBrk="1" hangingPunct="1"/>
            <a:r>
              <a:rPr lang="en-US" altLang="en-US" b="1"/>
              <a:t>Bromethalin (Vengeance)</a:t>
            </a:r>
          </a:p>
          <a:p>
            <a:pPr eaLnBrk="1" hangingPunct="1"/>
            <a:r>
              <a:rPr lang="en-US" altLang="en-US" b="1"/>
              <a:t>Cholecalciferol (Quintox)</a:t>
            </a:r>
          </a:p>
        </p:txBody>
      </p:sp>
      <p:sp>
        <p:nvSpPr>
          <p:cNvPr id="142340" name="Text Box 4">
            <a:extLst>
              <a:ext uri="{FF2B5EF4-FFF2-40B4-BE49-F238E27FC236}">
                <a16:creationId xmlns:a16="http://schemas.microsoft.com/office/drawing/2014/main" id="{802860D7-CBB7-4220-B716-CA4A8122A0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648200"/>
            <a:ext cx="8763000" cy="1397000"/>
          </a:xfrm>
          <a:prstGeom prst="rect">
            <a:avLst/>
          </a:prstGeom>
          <a:solidFill>
            <a:srgbClr val="99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800"/>
              <a:t>The following acute rodenticides were used in the past:</a:t>
            </a:r>
          </a:p>
          <a:p>
            <a:pPr eaLnBrk="1" hangingPunct="1"/>
            <a:endParaRPr lang="en-US" altLang="en-US" sz="900"/>
          </a:p>
          <a:p>
            <a:pPr eaLnBrk="1" hangingPunct="1"/>
            <a:r>
              <a:rPr lang="en-US" altLang="en-US" sz="2000"/>
              <a:t>                                Strychnine          Antu          Red Squill       </a:t>
            </a:r>
          </a:p>
          <a:p>
            <a:pPr eaLnBrk="1" hangingPunct="1"/>
            <a:endParaRPr lang="en-US" altLang="en-US" sz="800"/>
          </a:p>
          <a:p>
            <a:pPr eaLnBrk="1" hangingPunct="1"/>
            <a:r>
              <a:rPr lang="en-US" altLang="en-US" sz="2000"/>
              <a:t>                           (sodium fluoroacetate)       Phosphorus paste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>
            <a:extLst>
              <a:ext uri="{FF2B5EF4-FFF2-40B4-BE49-F238E27FC236}">
                <a16:creationId xmlns:a16="http://schemas.microsoft.com/office/drawing/2014/main" id="{F3F4A2E7-B55B-42B1-9886-59D728A448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077200" cy="12192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 61 – 80.  Which classes of pesticides (a. – j.)    </a:t>
            </a:r>
            <a:br>
              <a:rPr lang="en-US" altLang="en-US" sz="3200" b="1"/>
            </a:br>
            <a:r>
              <a:rPr lang="en-US" altLang="en-US" sz="3200" b="1"/>
              <a:t>              do the following pesticides belong to? </a:t>
            </a:r>
          </a:p>
        </p:txBody>
      </p:sp>
      <p:sp>
        <p:nvSpPr>
          <p:cNvPr id="143363" name="Rectangle 3">
            <a:extLst>
              <a:ext uri="{FF2B5EF4-FFF2-40B4-BE49-F238E27FC236}">
                <a16:creationId xmlns:a16="http://schemas.microsoft.com/office/drawing/2014/main" id="{953B4BB3-7FA3-4822-885A-E73B875DB2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181600"/>
          </a:xfrm>
        </p:spPr>
        <p:txBody>
          <a:bodyPr/>
          <a:lstStyle/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Botanical (Plant derived)     61.  </a:t>
            </a:r>
            <a:r>
              <a:rPr lang="en-US" altLang="en-US" sz="2000" b="1" u="sng"/>
              <a:t>Chlordane</a:t>
            </a:r>
            <a:r>
              <a:rPr lang="en-US" altLang="en-US" sz="2000" b="1"/>
              <a:t>           75.  Malathion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Synthetic pyrethroid             62.  Silica aerogel      76.  Ficam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Organophosphate (OP’s)     63.  Pyrethrum          77.  Nylar 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Carbamate                             64.  Gentrol                78.  Quintox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Chlorinated hydrocarbon     65.  Diphacinone       79.  Orthene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Inorganic (mineral)               66.  Vikane                 80.  Lindane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IGR                                         67.  Diazinon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Fumigant                                68.  Baygon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Acute rodenticide                   69.  Hexaflumeron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Anticoagulant rodenticide     70.  Demon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71.  Vengeance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72.  Tempo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73.  Avert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74.  Boric acid</a:t>
            </a:r>
          </a:p>
        </p:txBody>
      </p:sp>
      <p:sp>
        <p:nvSpPr>
          <p:cNvPr id="143364" name="Rectangle 4">
            <a:extLst>
              <a:ext uri="{FF2B5EF4-FFF2-40B4-BE49-F238E27FC236}">
                <a16:creationId xmlns:a16="http://schemas.microsoft.com/office/drawing/2014/main" id="{E7284016-DECE-4DB1-A332-BE4D07C17C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447800"/>
            <a:ext cx="3733800" cy="3962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>
            <a:extLst>
              <a:ext uri="{FF2B5EF4-FFF2-40B4-BE49-F238E27FC236}">
                <a16:creationId xmlns:a16="http://schemas.microsoft.com/office/drawing/2014/main" id="{9BCCE958-BA9B-44BA-9A19-2B4FC947E3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077200" cy="12192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 61 – 80.  Which classes of pesticides (a. – j.)    </a:t>
            </a:r>
            <a:br>
              <a:rPr lang="en-US" altLang="en-US" sz="3200" b="1"/>
            </a:br>
            <a:r>
              <a:rPr lang="en-US" altLang="en-US" sz="3200" b="1"/>
              <a:t>              do the following pesticides belong to? </a:t>
            </a:r>
          </a:p>
        </p:txBody>
      </p:sp>
      <p:sp>
        <p:nvSpPr>
          <p:cNvPr id="144387" name="Rectangle 3">
            <a:extLst>
              <a:ext uri="{FF2B5EF4-FFF2-40B4-BE49-F238E27FC236}">
                <a16:creationId xmlns:a16="http://schemas.microsoft.com/office/drawing/2014/main" id="{3E57A906-6971-47CA-A008-68924FB71C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181600"/>
          </a:xfrm>
        </p:spPr>
        <p:txBody>
          <a:bodyPr/>
          <a:lstStyle/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Botanical (Plant derived)     61.  </a:t>
            </a:r>
            <a:r>
              <a:rPr lang="en-US" altLang="en-US" sz="2000" b="1" u="sng">
                <a:solidFill>
                  <a:srgbClr val="FF0000"/>
                </a:solidFill>
              </a:rPr>
              <a:t>Chlordane</a:t>
            </a:r>
            <a:r>
              <a:rPr lang="en-US" altLang="en-US" sz="2000" b="1"/>
              <a:t>           75.  Malathion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Synthetic pyrethroid             62.  Silica aerogel      76.  Ficam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Organophosphate (OP’s)     63.  Pyrethrum          77.  Nylar 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Carbamate                             64.  Gentrol                78.  Quintox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 u="sng">
                <a:solidFill>
                  <a:srgbClr val="FF0000"/>
                </a:solidFill>
              </a:rPr>
              <a:t>Chlorinated hydrocarbon</a:t>
            </a:r>
            <a:r>
              <a:rPr lang="en-US" altLang="en-US" sz="2000" b="1"/>
              <a:t>     65.  Diphacinone       79.  Orthene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Inorganic (mineral)               66.  Vikane                 80.  Lindane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IGR                                         67.  Diazinon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Fumigant                                68.  Baygon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Acute rodenticide                   69.  Hexaflumeron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Anticoagulant rodenticide     70.  Demon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71.  Vengeance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72.  Tempo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73.  Avert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74.  Boric acid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>
            <a:extLst>
              <a:ext uri="{FF2B5EF4-FFF2-40B4-BE49-F238E27FC236}">
                <a16:creationId xmlns:a16="http://schemas.microsoft.com/office/drawing/2014/main" id="{7089D502-8DEF-4732-885F-788126E51A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077200" cy="12192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 61 – 80.  Which classes of pesticides (a. – j.)    </a:t>
            </a:r>
            <a:br>
              <a:rPr lang="en-US" altLang="en-US" sz="3200" b="1"/>
            </a:br>
            <a:r>
              <a:rPr lang="en-US" altLang="en-US" sz="3200" b="1"/>
              <a:t>              do the following pesticides belong to? </a:t>
            </a:r>
          </a:p>
        </p:txBody>
      </p:sp>
      <p:sp>
        <p:nvSpPr>
          <p:cNvPr id="145411" name="Rectangle 3">
            <a:extLst>
              <a:ext uri="{FF2B5EF4-FFF2-40B4-BE49-F238E27FC236}">
                <a16:creationId xmlns:a16="http://schemas.microsoft.com/office/drawing/2014/main" id="{CE84DB1F-0CAD-4529-B95C-1CDC501065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181600"/>
          </a:xfrm>
        </p:spPr>
        <p:txBody>
          <a:bodyPr/>
          <a:lstStyle/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Botanical (Plant derived)     61.  Chlordane           75.  Malathion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Synthetic pyrethroid             62.  </a:t>
            </a:r>
            <a:r>
              <a:rPr lang="en-US" altLang="en-US" sz="2000" b="1" u="sng"/>
              <a:t>Silica aerogel</a:t>
            </a:r>
            <a:r>
              <a:rPr lang="en-US" altLang="en-US" sz="2000" b="1"/>
              <a:t>      76.  Ficam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Organophosphate (OP’s)     63.  Pyrethrum          77.  Nylar 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Carbamate                             64.  Gentrol                78.  Quintox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Chlorinated hydrocarbon     65.  Diphacinone       79.  Orthene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Inorganic (mineral)               66.  Vikane                 80.  Lindane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IGR                                         67.  Diazinon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Fumigant                                68.  Baygon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Acute rodenticide                   69.  Hexaflumeron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Anticoagulant rodenticide     70.  Demon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71.  Vengeance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72.  Tempo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73.  Avert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74.  Boric acid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>
            <a:extLst>
              <a:ext uri="{FF2B5EF4-FFF2-40B4-BE49-F238E27FC236}">
                <a16:creationId xmlns:a16="http://schemas.microsoft.com/office/drawing/2014/main" id="{F6C26675-7375-43E1-8DD0-258A964753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077200" cy="12192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 61 – 80.  Which classes of pesticides (a. – j.)    </a:t>
            </a:r>
            <a:br>
              <a:rPr lang="en-US" altLang="en-US" sz="3200" b="1"/>
            </a:br>
            <a:r>
              <a:rPr lang="en-US" altLang="en-US" sz="3200" b="1"/>
              <a:t>              do the following pesticides belong to? </a:t>
            </a:r>
          </a:p>
        </p:txBody>
      </p:sp>
      <p:sp>
        <p:nvSpPr>
          <p:cNvPr id="146435" name="Rectangle 3">
            <a:extLst>
              <a:ext uri="{FF2B5EF4-FFF2-40B4-BE49-F238E27FC236}">
                <a16:creationId xmlns:a16="http://schemas.microsoft.com/office/drawing/2014/main" id="{9122DAC2-295B-4C7D-AC8E-3A40E78424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181600"/>
          </a:xfrm>
        </p:spPr>
        <p:txBody>
          <a:bodyPr/>
          <a:lstStyle/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Botanical (Plant derived)     61.  Chlordane           75.  Malathion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Synthetic pyrethroid             62.  </a:t>
            </a:r>
            <a:r>
              <a:rPr lang="en-US" altLang="en-US" sz="2000" b="1" u="sng">
                <a:solidFill>
                  <a:srgbClr val="FF0000"/>
                </a:solidFill>
              </a:rPr>
              <a:t>Silica aerogel</a:t>
            </a:r>
            <a:r>
              <a:rPr lang="en-US" altLang="en-US" sz="2000" b="1"/>
              <a:t>      76.  Ficam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Organophosphate (OP’s)     63.  Pyrethrum          77.  Nylar 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Carbamate                             64.  Gentrol                78.  Quintox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Chlorinated hydrocarbon     65.  Diphacinone       79.  Orthene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 u="sng">
                <a:solidFill>
                  <a:srgbClr val="FF0000"/>
                </a:solidFill>
              </a:rPr>
              <a:t>Inorganic (mineral)</a:t>
            </a:r>
            <a:r>
              <a:rPr lang="en-US" altLang="en-US" sz="2000" b="1"/>
              <a:t>               66.  Vikane                 80.  Lindane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IGR                                         67.  Diazinon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Fumigant                                68.  Baygon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Acute rodenticide                   69.  Hexaflumeron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Anticoagulant rodenticide     70.  Demon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71.  Vengeance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72.  Tempo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73.  Avert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74.  Boric acid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>
            <a:extLst>
              <a:ext uri="{FF2B5EF4-FFF2-40B4-BE49-F238E27FC236}">
                <a16:creationId xmlns:a16="http://schemas.microsoft.com/office/drawing/2014/main" id="{F2B3967D-C244-40A6-9426-9291D98A0F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077200" cy="12192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 61 – 80.  Which classes of pesticides (a. – j.)    </a:t>
            </a:r>
            <a:br>
              <a:rPr lang="en-US" altLang="en-US" sz="3200" b="1"/>
            </a:br>
            <a:r>
              <a:rPr lang="en-US" altLang="en-US" sz="3200" b="1"/>
              <a:t>              do the following pesticides belong to? </a:t>
            </a:r>
          </a:p>
        </p:txBody>
      </p:sp>
      <p:sp>
        <p:nvSpPr>
          <p:cNvPr id="147459" name="Rectangle 3">
            <a:extLst>
              <a:ext uri="{FF2B5EF4-FFF2-40B4-BE49-F238E27FC236}">
                <a16:creationId xmlns:a16="http://schemas.microsoft.com/office/drawing/2014/main" id="{9EE6184D-9B5E-47BF-BBCD-71E2087A0E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181600"/>
          </a:xfrm>
        </p:spPr>
        <p:txBody>
          <a:bodyPr/>
          <a:lstStyle/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Botanical (Plant derived)     61.  Chlordane           75.  Malathion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Synthetic pyrethroid             62.  Silica aerogel      76.  Ficam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Organophosphate (OP’s)     63.  </a:t>
            </a:r>
            <a:r>
              <a:rPr lang="en-US" altLang="en-US" sz="2000" b="1" u="sng"/>
              <a:t>Pyrethrum</a:t>
            </a:r>
            <a:r>
              <a:rPr lang="en-US" altLang="en-US" sz="2000" b="1"/>
              <a:t>          77.  Nylar 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Carbamate                             64.  Gentrol                78.  Quintox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Chlorinated hydrocarbon     65.  Diphacinone       79.  Orthene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Inorganic (mineral)               66.  Vikane                 80.  Lindane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IGR                                         67.  Diazinon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Fumigant                                68.  Baygon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Acute rodenticide                   69.  Hexaflumeron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Anticoagulant rodenticide     70.  Demon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71.  Vengeance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72.  Tempo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73.  Avert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74.  Boric acid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>
            <a:extLst>
              <a:ext uri="{FF2B5EF4-FFF2-40B4-BE49-F238E27FC236}">
                <a16:creationId xmlns:a16="http://schemas.microsoft.com/office/drawing/2014/main" id="{C52ACC46-ADE3-4FA7-96CF-378615D8A5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077200" cy="12192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 61 – 80.  Which classes of pesticides (a. – j.)    </a:t>
            </a:r>
            <a:br>
              <a:rPr lang="en-US" altLang="en-US" sz="3200" b="1"/>
            </a:br>
            <a:r>
              <a:rPr lang="en-US" altLang="en-US" sz="3200" b="1"/>
              <a:t>              do the following pesticides belong to? </a:t>
            </a:r>
          </a:p>
        </p:txBody>
      </p:sp>
      <p:sp>
        <p:nvSpPr>
          <p:cNvPr id="148483" name="Rectangle 3">
            <a:extLst>
              <a:ext uri="{FF2B5EF4-FFF2-40B4-BE49-F238E27FC236}">
                <a16:creationId xmlns:a16="http://schemas.microsoft.com/office/drawing/2014/main" id="{DBA04C0E-9565-473E-ABFB-64BAEC6B3F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181600"/>
          </a:xfrm>
        </p:spPr>
        <p:txBody>
          <a:bodyPr/>
          <a:lstStyle/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 u="sng">
                <a:solidFill>
                  <a:srgbClr val="FF0000"/>
                </a:solidFill>
              </a:rPr>
              <a:t>Botanical (Plant derived)</a:t>
            </a:r>
            <a:r>
              <a:rPr lang="en-US" altLang="en-US" sz="2000" b="1"/>
              <a:t>     61.  Chlordane           75.  Malathion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Synthetic pyrethroid             62.  Silica aerogel      76.  Ficam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Organophosphate (OP’s)     63.  </a:t>
            </a:r>
            <a:r>
              <a:rPr lang="en-US" altLang="en-US" sz="2000" b="1" u="sng">
                <a:solidFill>
                  <a:srgbClr val="FF0000"/>
                </a:solidFill>
              </a:rPr>
              <a:t>Pyrethrum</a:t>
            </a:r>
            <a:r>
              <a:rPr lang="en-US" altLang="en-US" sz="2000" b="1"/>
              <a:t>          77.  Nylar 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Carbamate                             64.  Gentrol                78.  Quintox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Chlorinated hydrocarbon     65.  Diphacinone       79.  Orthene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Inorganic (mineral)               66.  Vikane                 80.  Lindane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IGR                                         67.  Diazinon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Fumigant                                68.  Baygon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Acute rodenticide                   69.  Hexaflumeron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Anticoagulant rodenticide     70.  Demon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71.  Vengeance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72.  Tempo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73.  Avert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74.  Boric acid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>
            <a:extLst>
              <a:ext uri="{FF2B5EF4-FFF2-40B4-BE49-F238E27FC236}">
                <a16:creationId xmlns:a16="http://schemas.microsoft.com/office/drawing/2014/main" id="{E59AD549-ED33-4FF6-A17D-B0D80A4C70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077200" cy="12192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 61 – 80.  Which classes of pesticides (a. – j.)    </a:t>
            </a:r>
            <a:br>
              <a:rPr lang="en-US" altLang="en-US" sz="3200" b="1"/>
            </a:br>
            <a:r>
              <a:rPr lang="en-US" altLang="en-US" sz="3200" b="1"/>
              <a:t>              do the following pesticides belong to? </a:t>
            </a:r>
          </a:p>
        </p:txBody>
      </p:sp>
      <p:sp>
        <p:nvSpPr>
          <p:cNvPr id="149507" name="Rectangle 3">
            <a:extLst>
              <a:ext uri="{FF2B5EF4-FFF2-40B4-BE49-F238E27FC236}">
                <a16:creationId xmlns:a16="http://schemas.microsoft.com/office/drawing/2014/main" id="{9BA9B6C9-D5BF-4437-8CAA-039C04299A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181600"/>
          </a:xfrm>
        </p:spPr>
        <p:txBody>
          <a:bodyPr/>
          <a:lstStyle/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Botanical (Plant derived)     61.  Chlordane           75.  Malathion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Synthetic pyrethroid             62.  Silica aerogel      76.  Ficam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Organophosphate (OP’s)     63.  Pyrethrum          77.  Nylar 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Carbamate                             64.  </a:t>
            </a:r>
            <a:r>
              <a:rPr lang="en-US" altLang="en-US" sz="2000" b="1" u="sng"/>
              <a:t>Gentrol</a:t>
            </a:r>
            <a:r>
              <a:rPr lang="en-US" altLang="en-US" sz="2000" b="1"/>
              <a:t>                78.  Quintox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Chlorinated hydrocarbon     65.  Diphacinone       79.  Orthene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Inorganic (mineral)               66.  Vikane                 80.  Lindane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IGR                                         67.  Diazinon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Fumigant                                68.  Baygon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Acute rodenticide                   69.  Hexaflumeron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Anticoagulant rodenticide     70.  Demon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71.  Vengeance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72.  Tempo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73.  Avert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74.  Boric acid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>
            <a:extLst>
              <a:ext uri="{FF2B5EF4-FFF2-40B4-BE49-F238E27FC236}">
                <a16:creationId xmlns:a16="http://schemas.microsoft.com/office/drawing/2014/main" id="{BCD12F6D-9FC5-4B9B-8645-2C5B30FD56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077200" cy="12192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 61 – 80.  Which classes of pesticides (a. – j.)    </a:t>
            </a:r>
            <a:br>
              <a:rPr lang="en-US" altLang="en-US" sz="3200" b="1"/>
            </a:br>
            <a:r>
              <a:rPr lang="en-US" altLang="en-US" sz="3200" b="1"/>
              <a:t>              do the following pesticides belong to? </a:t>
            </a:r>
          </a:p>
        </p:txBody>
      </p:sp>
      <p:sp>
        <p:nvSpPr>
          <p:cNvPr id="150531" name="Rectangle 3">
            <a:extLst>
              <a:ext uri="{FF2B5EF4-FFF2-40B4-BE49-F238E27FC236}">
                <a16:creationId xmlns:a16="http://schemas.microsoft.com/office/drawing/2014/main" id="{02628517-83ED-49EA-96ED-F0EE4F07AA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181600"/>
          </a:xfrm>
        </p:spPr>
        <p:txBody>
          <a:bodyPr/>
          <a:lstStyle/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Botanical (Plant derived)     61.  Chlordane           75.  Malathion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Synthetic pyrethroid             62.  Silica aerogel      76.  Ficam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Organophosphate (OP’s)     63.  Pyrethrum          77.  Nylar 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Carbamate                             64.  </a:t>
            </a:r>
            <a:r>
              <a:rPr lang="en-US" altLang="en-US" sz="2000" b="1" u="sng">
                <a:solidFill>
                  <a:srgbClr val="FF0000"/>
                </a:solidFill>
              </a:rPr>
              <a:t>Gentrol</a:t>
            </a:r>
            <a:r>
              <a:rPr lang="en-US" altLang="en-US" sz="2000" b="1"/>
              <a:t>                78.  Quintox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Chlorinated hydrocarbon     65.  Diphacinone       79.  Orthene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Inorganic (mineral)               66.  Vikane                 80.  Lindane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 u="sng">
                <a:solidFill>
                  <a:srgbClr val="FF0000"/>
                </a:solidFill>
              </a:rPr>
              <a:t>IGR</a:t>
            </a:r>
            <a:r>
              <a:rPr lang="en-US" altLang="en-US" sz="2000" b="1">
                <a:solidFill>
                  <a:srgbClr val="FF0000"/>
                </a:solidFill>
              </a:rPr>
              <a:t>   </a:t>
            </a:r>
            <a:r>
              <a:rPr lang="en-US" altLang="en-US" sz="2000" b="1"/>
              <a:t>                                      67.  Diazinon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Fumigant                                68.  Baygon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Acute rodenticide                   69.  Hexaflumeron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Anticoagulant rodenticide     70.  Demon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71.  Vengeance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72.  Tempo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73.  Avert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74.  Boric acid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>
            <a:extLst>
              <a:ext uri="{FF2B5EF4-FFF2-40B4-BE49-F238E27FC236}">
                <a16:creationId xmlns:a16="http://schemas.microsoft.com/office/drawing/2014/main" id="{69C366C8-3C3E-41CD-B403-C08C6569CE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077200" cy="12192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 61 – 80.  Which classes of pesticides (a. – j.)    </a:t>
            </a:r>
            <a:br>
              <a:rPr lang="en-US" altLang="en-US" sz="3200" b="1"/>
            </a:br>
            <a:r>
              <a:rPr lang="en-US" altLang="en-US" sz="3200" b="1"/>
              <a:t>              do the following pesticides belong to? </a:t>
            </a:r>
          </a:p>
        </p:txBody>
      </p:sp>
      <p:sp>
        <p:nvSpPr>
          <p:cNvPr id="151555" name="Rectangle 3">
            <a:extLst>
              <a:ext uri="{FF2B5EF4-FFF2-40B4-BE49-F238E27FC236}">
                <a16:creationId xmlns:a16="http://schemas.microsoft.com/office/drawing/2014/main" id="{C7994F81-881F-4F70-AD56-62DD734E46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181600"/>
          </a:xfrm>
        </p:spPr>
        <p:txBody>
          <a:bodyPr/>
          <a:lstStyle/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Botanical (Plant derived)     61.  Chlordane           75.  Malathion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Synthetic pyrethroid             62.  Silica aerogel      76.  Ficam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Organophosphate (OP’s)     63.  Pyrethrum          77.  Nylar 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Carbamate                             64.  Gentrol                78.  Quintox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Chlorinated hydrocarbon     65.  </a:t>
            </a:r>
            <a:r>
              <a:rPr lang="en-US" altLang="en-US" sz="2000" b="1" u="sng"/>
              <a:t>Diphacinone</a:t>
            </a:r>
            <a:r>
              <a:rPr lang="en-US" altLang="en-US" sz="2000" b="1"/>
              <a:t>       79.  Orthene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Inorganic (mineral)               66.  Vikane                 80.  Lindane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IGR                                         67.  Diazinon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Fumigant                                68.  Baygon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Acute rodenticide                   69.  Hexaflumeron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Anticoagulant rodenticide     70.  Demon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71.  Vengeance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72.  Tempo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73.  Avert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74.  Boric acid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>
            <a:extLst>
              <a:ext uri="{FF2B5EF4-FFF2-40B4-BE49-F238E27FC236}">
                <a16:creationId xmlns:a16="http://schemas.microsoft.com/office/drawing/2014/main" id="{2D7E0C78-71CD-4361-9AB3-7B211121EF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077200" cy="12192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 61 – 80.  Which classes of pesticides (a. – j.)    </a:t>
            </a:r>
            <a:br>
              <a:rPr lang="en-US" altLang="en-US" sz="3200" b="1"/>
            </a:br>
            <a:r>
              <a:rPr lang="en-US" altLang="en-US" sz="3200" b="1"/>
              <a:t>              do the following pesticides belong to? </a:t>
            </a:r>
          </a:p>
        </p:txBody>
      </p:sp>
      <p:sp>
        <p:nvSpPr>
          <p:cNvPr id="152579" name="Rectangle 3">
            <a:extLst>
              <a:ext uri="{FF2B5EF4-FFF2-40B4-BE49-F238E27FC236}">
                <a16:creationId xmlns:a16="http://schemas.microsoft.com/office/drawing/2014/main" id="{4706C2B9-3DF3-4ED4-A6B1-7CFEEC7CB4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181600"/>
          </a:xfrm>
        </p:spPr>
        <p:txBody>
          <a:bodyPr/>
          <a:lstStyle/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Botanical (Plant derived)     61.  Chlordane           75.  Malathion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Synthetic pyrethroid             62.  Silica aerogel      76.  Ficam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Organophosphate (OP’s)     63.  Pyrethrum          77.  Nylar 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Carbamate                             64.  Gentrol                78.  Quintox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Chlorinated hydrocarbon     65.  </a:t>
            </a:r>
            <a:r>
              <a:rPr lang="en-US" altLang="en-US" sz="2000" b="1" u="sng">
                <a:solidFill>
                  <a:srgbClr val="FF0000"/>
                </a:solidFill>
              </a:rPr>
              <a:t>Diphacinone</a:t>
            </a:r>
            <a:r>
              <a:rPr lang="en-US" altLang="en-US" sz="2000" b="1"/>
              <a:t>       79.  Orthene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Inorganic (mineral)               66.  Vikane                 80.  Lindane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IGR                                         67.  Diazinon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Fumigant                                68.  Baygon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Acute rodenticide                   69.  Hexaflumeron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 u="sng">
                <a:solidFill>
                  <a:srgbClr val="FF0000"/>
                </a:solidFill>
              </a:rPr>
              <a:t>Anticoagulant rodenticide</a:t>
            </a:r>
            <a:r>
              <a:rPr lang="en-US" altLang="en-US" sz="2000" b="1"/>
              <a:t>     70.  Demon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71.  Vengeance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72.  Tempo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73.  Avert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74.  Boric acid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>
            <a:extLst>
              <a:ext uri="{FF2B5EF4-FFF2-40B4-BE49-F238E27FC236}">
                <a16:creationId xmlns:a16="http://schemas.microsoft.com/office/drawing/2014/main" id="{10B46D4E-B101-4656-95C0-4944DED6F6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077200" cy="12192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 61 – 80.  Which classes of pesticides (a. – j.)    </a:t>
            </a:r>
            <a:br>
              <a:rPr lang="en-US" altLang="en-US" sz="3200" b="1"/>
            </a:br>
            <a:r>
              <a:rPr lang="en-US" altLang="en-US" sz="3200" b="1"/>
              <a:t>              do the following pesticides belong to? </a:t>
            </a:r>
          </a:p>
        </p:txBody>
      </p:sp>
      <p:sp>
        <p:nvSpPr>
          <p:cNvPr id="153603" name="Rectangle 3">
            <a:extLst>
              <a:ext uri="{FF2B5EF4-FFF2-40B4-BE49-F238E27FC236}">
                <a16:creationId xmlns:a16="http://schemas.microsoft.com/office/drawing/2014/main" id="{AF2FD0EE-F73D-474C-9C7C-3254398D2E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181600"/>
          </a:xfrm>
        </p:spPr>
        <p:txBody>
          <a:bodyPr/>
          <a:lstStyle/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Botanical (Plant derived)     61.  Chlordane           75.  Malathion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Synthetic pyrethroid             62.  Silica aerogel      76.  Ficam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Organophosphate (OP’s)     63.  Pyrethrum          77.  Nylar 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Carbamate                             64.  Gentrol                78.  Quintox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Chlorinated hydrocarbon     65.  Diphacinone       79.  Orthene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Inorganic (mineral)               66.  </a:t>
            </a:r>
            <a:r>
              <a:rPr lang="en-US" altLang="en-US" sz="2000" b="1" u="sng"/>
              <a:t>Vikane</a:t>
            </a:r>
            <a:r>
              <a:rPr lang="en-US" altLang="en-US" sz="2000" b="1"/>
              <a:t>                 80.  Lindane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IGR                                         67.  Diazinon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Fumigant                                68.  Baygon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Acute rodenticide                   69.  Hexaflumeron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Anticoagulant rodenticide     70.  Demon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71.  Vengeance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72.  Tempo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73.  Avert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74.  Boric acid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>
            <a:extLst>
              <a:ext uri="{FF2B5EF4-FFF2-40B4-BE49-F238E27FC236}">
                <a16:creationId xmlns:a16="http://schemas.microsoft.com/office/drawing/2014/main" id="{A6143F1E-A491-4F10-9909-25A92FB88F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077200" cy="12192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 61 – 80.  Which classes of pesticides (a. – j.)    </a:t>
            </a:r>
            <a:br>
              <a:rPr lang="en-US" altLang="en-US" sz="3200" b="1"/>
            </a:br>
            <a:r>
              <a:rPr lang="en-US" altLang="en-US" sz="3200" b="1"/>
              <a:t>              do the following pesticides belong to? </a:t>
            </a:r>
          </a:p>
        </p:txBody>
      </p:sp>
      <p:sp>
        <p:nvSpPr>
          <p:cNvPr id="154627" name="Rectangle 3">
            <a:extLst>
              <a:ext uri="{FF2B5EF4-FFF2-40B4-BE49-F238E27FC236}">
                <a16:creationId xmlns:a16="http://schemas.microsoft.com/office/drawing/2014/main" id="{CD0F76FB-2B99-4399-8842-F612E2387C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181600"/>
          </a:xfrm>
        </p:spPr>
        <p:txBody>
          <a:bodyPr/>
          <a:lstStyle/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Botanical (Plant derived)     61.  Chlordane           75.  Malathion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Synthetic pyrethroid             62.  Silica aerogel      76.  Ficam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Organophosphate (OP’s)     63.  Pyrethrum          77.  Nylar 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Carbamate                             64.  Gentrol                78.  Quintox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Chlorinated hydrocarbon     65.  Diphacinone       79.  Orthene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Inorganic (mineral)               66.  </a:t>
            </a:r>
            <a:r>
              <a:rPr lang="en-US" altLang="en-US" sz="2000" b="1" u="sng">
                <a:solidFill>
                  <a:srgbClr val="FF0000"/>
                </a:solidFill>
              </a:rPr>
              <a:t>Vikane</a:t>
            </a:r>
            <a:r>
              <a:rPr lang="en-US" altLang="en-US" sz="2000" b="1"/>
              <a:t>                 80.  Lindane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IGR                                         67.  Diazinon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 u="sng">
                <a:solidFill>
                  <a:srgbClr val="FF0000"/>
                </a:solidFill>
              </a:rPr>
              <a:t>Fumigant</a:t>
            </a:r>
            <a:r>
              <a:rPr lang="en-US" altLang="en-US" sz="2000" b="1">
                <a:solidFill>
                  <a:srgbClr val="FF0000"/>
                </a:solidFill>
              </a:rPr>
              <a:t> </a:t>
            </a:r>
            <a:r>
              <a:rPr lang="en-US" altLang="en-US" sz="2000" b="1"/>
              <a:t>                               68.  Baygon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Acute rodenticide                   69.  Hexaflumeron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Anticoagulant rodenticide     70.  Demon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71.  Vengeance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72.  Tempo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73.  Avert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74.  Boric acid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>
            <a:extLst>
              <a:ext uri="{FF2B5EF4-FFF2-40B4-BE49-F238E27FC236}">
                <a16:creationId xmlns:a16="http://schemas.microsoft.com/office/drawing/2014/main" id="{4D63569E-BAB7-4EB0-9812-1188A807A7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077200" cy="12192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 61 – 80.  Which classes of pesticides (a. – j.)    </a:t>
            </a:r>
            <a:br>
              <a:rPr lang="en-US" altLang="en-US" sz="3200" b="1"/>
            </a:br>
            <a:r>
              <a:rPr lang="en-US" altLang="en-US" sz="3200" b="1"/>
              <a:t>              do the following pesticides belong to? </a:t>
            </a:r>
          </a:p>
        </p:txBody>
      </p:sp>
      <p:sp>
        <p:nvSpPr>
          <p:cNvPr id="155651" name="Rectangle 3">
            <a:extLst>
              <a:ext uri="{FF2B5EF4-FFF2-40B4-BE49-F238E27FC236}">
                <a16:creationId xmlns:a16="http://schemas.microsoft.com/office/drawing/2014/main" id="{E0BA61D8-AD93-4411-A281-BFBEA393BB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181600"/>
          </a:xfrm>
        </p:spPr>
        <p:txBody>
          <a:bodyPr/>
          <a:lstStyle/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Botanical (Plant derived)     61.  Chlordane           75.  Malathion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Synthetic pyrethroid             62.  Silica aerogel      76.  Ficam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Organophosphate (OP’s)     63.  Pyrethrum          77.  Nylar 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Carbamate                             64.  Gentrol                78.  Quintox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Chlorinated hydrocarbon     65.  Diphacinone       79.  Orthene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Inorganic (mineral)               66.  Vikane                 80.  Lindane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IGR                                         67.  </a:t>
            </a:r>
            <a:r>
              <a:rPr lang="en-US" altLang="en-US" sz="2000" b="1" u="sng"/>
              <a:t>Diazinon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Fumigant                                68.  Baygon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Acute rodenticide                   69.  Hexaflumeron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Anticoagulant rodenticide     70.  Demon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71.  Vengeance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72.  Tempo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73.  Avert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74.  Boric acid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>
            <a:extLst>
              <a:ext uri="{FF2B5EF4-FFF2-40B4-BE49-F238E27FC236}">
                <a16:creationId xmlns:a16="http://schemas.microsoft.com/office/drawing/2014/main" id="{1993CB9A-6C83-4A43-A8D1-3A87FE95C7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077200" cy="12192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 61 – 80.  Which classes of pesticides (a. – j.)    </a:t>
            </a:r>
            <a:br>
              <a:rPr lang="en-US" altLang="en-US" sz="3200" b="1"/>
            </a:br>
            <a:r>
              <a:rPr lang="en-US" altLang="en-US" sz="3200" b="1"/>
              <a:t>              do the following pesticides belong to? </a:t>
            </a:r>
          </a:p>
        </p:txBody>
      </p:sp>
      <p:sp>
        <p:nvSpPr>
          <p:cNvPr id="156675" name="Rectangle 3">
            <a:extLst>
              <a:ext uri="{FF2B5EF4-FFF2-40B4-BE49-F238E27FC236}">
                <a16:creationId xmlns:a16="http://schemas.microsoft.com/office/drawing/2014/main" id="{9AB442AB-FAFE-4BF2-B93E-7F9B0FCB88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181600"/>
          </a:xfrm>
        </p:spPr>
        <p:txBody>
          <a:bodyPr/>
          <a:lstStyle/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Botanical (Plant derived)     61.  Chlordane           75.  Malathion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Synthetic pyrethroid             62.  Silica aerogel      76.  Ficam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 u="sng">
                <a:solidFill>
                  <a:srgbClr val="FF0000"/>
                </a:solidFill>
              </a:rPr>
              <a:t>Organophosphate (OP’s)</a:t>
            </a:r>
            <a:r>
              <a:rPr lang="en-US" altLang="en-US" sz="2000" b="1"/>
              <a:t>     63.  Pyrethrum          77.  Nylar 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Carbamate                             64.  Gentrol                78.  Quintox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Chlorinated hydrocarbon     65.  Diphacinone       79.  Orthene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Inorganic (mineral)               66.  Vikane                 80.  Lindane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IGR                                         67.  </a:t>
            </a:r>
            <a:r>
              <a:rPr lang="en-US" altLang="en-US" sz="2000" b="1" u="sng">
                <a:solidFill>
                  <a:srgbClr val="FF0000"/>
                </a:solidFill>
              </a:rPr>
              <a:t>Diazinon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Fumigant                                68.  Baygon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Acute rodenticide                   69.  Hexaflumeron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Anticoagulant rodenticide     70.  Demon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71.  Vengeance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72.  Tempo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73.  Avert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74.  Boric acid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>
            <a:extLst>
              <a:ext uri="{FF2B5EF4-FFF2-40B4-BE49-F238E27FC236}">
                <a16:creationId xmlns:a16="http://schemas.microsoft.com/office/drawing/2014/main" id="{98D94A91-9CFE-4750-8028-CDC39C854B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077200" cy="12192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 61 – 80.  Which classes of pesticides (a. – j.)    </a:t>
            </a:r>
            <a:br>
              <a:rPr lang="en-US" altLang="en-US" sz="3200" b="1"/>
            </a:br>
            <a:r>
              <a:rPr lang="en-US" altLang="en-US" sz="3200" b="1"/>
              <a:t>              do the following pesticides belong to? </a:t>
            </a:r>
          </a:p>
        </p:txBody>
      </p:sp>
      <p:sp>
        <p:nvSpPr>
          <p:cNvPr id="157699" name="Rectangle 3">
            <a:extLst>
              <a:ext uri="{FF2B5EF4-FFF2-40B4-BE49-F238E27FC236}">
                <a16:creationId xmlns:a16="http://schemas.microsoft.com/office/drawing/2014/main" id="{4E0F5ED3-B33D-4E40-BB54-2DCA45D63E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181600"/>
          </a:xfrm>
        </p:spPr>
        <p:txBody>
          <a:bodyPr/>
          <a:lstStyle/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Botanical (Plant derived)     61.  Chlordane           75.  Malathion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Synthetic pyrethroid             62.  Silica aerogel      76.  Ficam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Organophosphate (OP’s)     63.  Pyrethrum          77.  Nylar 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Carbamate                             64.  Gentrol                78.  Quintox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Chlorinated hydrocarbon     65.  Diphacinone       79.  Orthene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Inorganic (mineral)               66.  Vikane                 80.  Lindane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IGR                                         67.  Diazinon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Fumigant                                68.  </a:t>
            </a:r>
            <a:r>
              <a:rPr lang="en-US" altLang="en-US" sz="2000" b="1" u="sng"/>
              <a:t>Baygon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Acute rodenticide                   69.  Hexaflumeron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Anticoagulant rodenticide     70.  Demon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71.  Vengeance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72.  Tempo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73.  Avert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74.  Boric acid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>
            <a:extLst>
              <a:ext uri="{FF2B5EF4-FFF2-40B4-BE49-F238E27FC236}">
                <a16:creationId xmlns:a16="http://schemas.microsoft.com/office/drawing/2014/main" id="{E05DA5A3-B40C-417C-8286-6EFF48CDF5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077200" cy="12192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 61 – 80.  Which classes of pesticides (a. – j.)    </a:t>
            </a:r>
            <a:br>
              <a:rPr lang="en-US" altLang="en-US" sz="3200" b="1"/>
            </a:br>
            <a:r>
              <a:rPr lang="en-US" altLang="en-US" sz="3200" b="1"/>
              <a:t>              do the following pesticides belong to? </a:t>
            </a:r>
          </a:p>
        </p:txBody>
      </p:sp>
      <p:sp>
        <p:nvSpPr>
          <p:cNvPr id="158723" name="Rectangle 3">
            <a:extLst>
              <a:ext uri="{FF2B5EF4-FFF2-40B4-BE49-F238E27FC236}">
                <a16:creationId xmlns:a16="http://schemas.microsoft.com/office/drawing/2014/main" id="{C95C7599-3A54-476F-82FD-7E4044D0F8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181600"/>
          </a:xfrm>
        </p:spPr>
        <p:txBody>
          <a:bodyPr/>
          <a:lstStyle/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Botanical (Plant derived)     61.  Chlordane           75.  Malathion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Synthetic pyrethroid             62.  Silica aerogel      76.  Ficam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Organophosphate (OP’s)     63.  Pyrethrum          77.  Nylar 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 u="sng">
                <a:solidFill>
                  <a:srgbClr val="FF0000"/>
                </a:solidFill>
              </a:rPr>
              <a:t>Carbamate</a:t>
            </a:r>
            <a:r>
              <a:rPr lang="en-US" altLang="en-US" sz="2000" b="1">
                <a:solidFill>
                  <a:srgbClr val="FF0000"/>
                </a:solidFill>
              </a:rPr>
              <a:t>   </a:t>
            </a:r>
            <a:r>
              <a:rPr lang="en-US" altLang="en-US" sz="2000" b="1"/>
              <a:t>                          64.  Gentrol                78.  Quintox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Chlorinated hydrocarbon     65.  Diphacinone       79.  Orthene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Inorganic (mineral)               66.  Vikane                 80.  Lindane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IGR                                         67.  Diazinon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Fumigant                                68.  </a:t>
            </a:r>
            <a:r>
              <a:rPr lang="en-US" altLang="en-US" sz="2000" b="1" u="sng">
                <a:solidFill>
                  <a:srgbClr val="FF0000"/>
                </a:solidFill>
              </a:rPr>
              <a:t>Baygon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Acute rodenticide                   69.  Hexaflumeron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Anticoagulant rodenticide     70.  Demon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71.  Vengeance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72.  Tempo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73.  Avert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74.  Boric acid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>
            <a:extLst>
              <a:ext uri="{FF2B5EF4-FFF2-40B4-BE49-F238E27FC236}">
                <a16:creationId xmlns:a16="http://schemas.microsoft.com/office/drawing/2014/main" id="{7ABFF6B7-52B6-4104-ACFB-D95FBB9F80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077200" cy="12192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 61 – 80.  Which classes of pesticides (a. – j.)    </a:t>
            </a:r>
            <a:br>
              <a:rPr lang="en-US" altLang="en-US" sz="3200" b="1"/>
            </a:br>
            <a:r>
              <a:rPr lang="en-US" altLang="en-US" sz="3200" b="1"/>
              <a:t>              do the following pesticides belong to? </a:t>
            </a:r>
          </a:p>
        </p:txBody>
      </p:sp>
      <p:sp>
        <p:nvSpPr>
          <p:cNvPr id="159747" name="Rectangle 3">
            <a:extLst>
              <a:ext uri="{FF2B5EF4-FFF2-40B4-BE49-F238E27FC236}">
                <a16:creationId xmlns:a16="http://schemas.microsoft.com/office/drawing/2014/main" id="{99298A0F-7734-4543-8DAE-7169C16DF4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181600"/>
          </a:xfrm>
        </p:spPr>
        <p:txBody>
          <a:bodyPr/>
          <a:lstStyle/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Botanical (Plant derived)     61.  Chlordane           75.  Malathion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Synthetic pyrethroid             62.  Silica aerogel      76.  Ficam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Organophosphate (OP’s)     63.  Pyrethrum          77.  Nylar 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Carbamate                             64.  Gentrol                78.  Quintox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Chlorinated hydrocarbon     65.  Diphacinone       79.  Orthene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Inorganic (mineral)               66.  Vikane                 80.  Lindane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IGR                                         67.  Diazinon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Fumigant                                68.  Baygon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Acute rodenticide                   69.  </a:t>
            </a:r>
            <a:r>
              <a:rPr lang="en-US" altLang="en-US" sz="2000" b="1" u="sng"/>
              <a:t>Hexaflumeron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Anticoagulant rodenticide     70.  Demon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71.  Vengeance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72.  Tempo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73.  Avert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74.  Boric acid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>
            <a:extLst>
              <a:ext uri="{FF2B5EF4-FFF2-40B4-BE49-F238E27FC236}">
                <a16:creationId xmlns:a16="http://schemas.microsoft.com/office/drawing/2014/main" id="{16E22F31-DAF1-4A58-8DC0-65ACD3E56A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077200" cy="12192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 61 – 80.  Which classes of pesticides (a. – j.)    </a:t>
            </a:r>
            <a:br>
              <a:rPr lang="en-US" altLang="en-US" sz="3200" b="1"/>
            </a:br>
            <a:r>
              <a:rPr lang="en-US" altLang="en-US" sz="3200" b="1"/>
              <a:t>              do the following pesticides belong to? </a:t>
            </a: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D049CB5D-4F17-4AAD-8144-8203AFEAA5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181600"/>
          </a:xfrm>
        </p:spPr>
        <p:txBody>
          <a:bodyPr/>
          <a:lstStyle/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Botanical (Plant derived)     61.  Chlordane           75.  Malathion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Synthetic pyrethroid             62.  Silica aerogel      76.  Ficam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Organophosphate (OP’s)     63.  Pyrethrum          77.  Nylar 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Carbamate                             64.  Gentrol                78.  Quintox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Chlorinated hydrocarbon     65.  Diphacinone       79.  Orthene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Inorganic (mineral)               66.  Vikane                 80.  Lindane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 u="sng">
                <a:solidFill>
                  <a:srgbClr val="FF0000"/>
                </a:solidFill>
              </a:rPr>
              <a:t>IGR </a:t>
            </a:r>
            <a:r>
              <a:rPr lang="en-US" altLang="en-US" sz="2000" b="1"/>
              <a:t>                                        67.  Diazinon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Fumigant                                68.  Baygon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Acute rodenticide                   69.  </a:t>
            </a:r>
            <a:r>
              <a:rPr lang="en-US" altLang="en-US" sz="2000" b="1" u="sng">
                <a:solidFill>
                  <a:srgbClr val="FF0000"/>
                </a:solidFill>
              </a:rPr>
              <a:t>Hexaflumeron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Anticoagulant rodenticide     70.  Demon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71.  Vengeance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72.  Tempo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73.  Avert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74.  Boric acid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>
            <a:extLst>
              <a:ext uri="{FF2B5EF4-FFF2-40B4-BE49-F238E27FC236}">
                <a16:creationId xmlns:a16="http://schemas.microsoft.com/office/drawing/2014/main" id="{0E02B07A-C6BE-43B4-9A44-5E88ED6DE5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077200" cy="12192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 61 – 80.  Which classes of pesticides (a. – j.)    </a:t>
            </a:r>
            <a:br>
              <a:rPr lang="en-US" altLang="en-US" sz="3200" b="1"/>
            </a:br>
            <a:r>
              <a:rPr lang="en-US" altLang="en-US" sz="3200" b="1"/>
              <a:t>              do the following pesticides belong to? </a:t>
            </a:r>
          </a:p>
        </p:txBody>
      </p:sp>
      <p:sp>
        <p:nvSpPr>
          <p:cNvPr id="161795" name="Rectangle 3">
            <a:extLst>
              <a:ext uri="{FF2B5EF4-FFF2-40B4-BE49-F238E27FC236}">
                <a16:creationId xmlns:a16="http://schemas.microsoft.com/office/drawing/2014/main" id="{148C3984-2415-4E1F-B914-7BC79E9343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181600"/>
          </a:xfrm>
        </p:spPr>
        <p:txBody>
          <a:bodyPr/>
          <a:lstStyle/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Botanical (Plant derived)     61.  Chlordane           75.  Malathion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Synthetic pyrethroid             62.  Silica aerogel      76.  Ficam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Organophosphate (OP’s)     63.  Pyrethrum          77.  Nylar 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Carbamate                             64.  Gentrol                78.  Quintox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Chlorinated hydrocarbon     65.  Diphacinone       79.  Orthene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Inorganic (mineral)               66.  Vikane                 80.  Lindane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IGR                                         67.  Diazinon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Fumigant                                68.  Baygon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Acute rodenticide                   69.  Hexaflumeron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Anticoagulant rodenticide     70.  </a:t>
            </a:r>
            <a:r>
              <a:rPr lang="en-US" altLang="en-US" sz="2000" b="1" u="sng"/>
              <a:t>Demon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71.  Vengeance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72.  Tempo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73.  Avert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74.  Boric acid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>
            <a:extLst>
              <a:ext uri="{FF2B5EF4-FFF2-40B4-BE49-F238E27FC236}">
                <a16:creationId xmlns:a16="http://schemas.microsoft.com/office/drawing/2014/main" id="{87A1F2F6-5378-439E-A23E-CA23C8FC70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077200" cy="12192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 61 – 80.  Which classes of pesticides (a. – j.)    </a:t>
            </a:r>
            <a:br>
              <a:rPr lang="en-US" altLang="en-US" sz="3200" b="1"/>
            </a:br>
            <a:r>
              <a:rPr lang="en-US" altLang="en-US" sz="3200" b="1"/>
              <a:t>              do the following pesticides belong to? </a:t>
            </a:r>
          </a:p>
        </p:txBody>
      </p:sp>
      <p:sp>
        <p:nvSpPr>
          <p:cNvPr id="162819" name="Rectangle 3">
            <a:extLst>
              <a:ext uri="{FF2B5EF4-FFF2-40B4-BE49-F238E27FC236}">
                <a16:creationId xmlns:a16="http://schemas.microsoft.com/office/drawing/2014/main" id="{39B8095F-CD4F-4908-ADE3-58A89F6954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181600"/>
          </a:xfrm>
        </p:spPr>
        <p:txBody>
          <a:bodyPr/>
          <a:lstStyle/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Botanical (Plant derived)     61.  Chlordane           75.  Malathion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 u="sng">
                <a:solidFill>
                  <a:srgbClr val="FF0000"/>
                </a:solidFill>
              </a:rPr>
              <a:t>Synthetic pyrethroid</a:t>
            </a:r>
            <a:r>
              <a:rPr lang="en-US" altLang="en-US" sz="2000" b="1"/>
              <a:t>             62.  Silica aerogel      76.  Ficam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Organophosphate (OP’s)     63.  Pyrethrum          77.  Nylar 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Carbamate                             64.  Gentrol                78.  Quintox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Chlorinated hydrocarbon     65.  Diphacinone       79.  Orthene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Inorganic (mineral)               66.  Vikane                 80.  Lindane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IGR                                         67.  Diazinon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Fumigant                                68.  Baygon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Acute rodenticide                   69.  Hexaflumeron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Anticoagulant rodenticide     70.  </a:t>
            </a:r>
            <a:r>
              <a:rPr lang="en-US" altLang="en-US" sz="2000" b="1" u="sng">
                <a:solidFill>
                  <a:srgbClr val="FF0000"/>
                </a:solidFill>
              </a:rPr>
              <a:t>Demon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71.  Vengeance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72.  Tempo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73.  Avert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74.  Boric acid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>
            <a:extLst>
              <a:ext uri="{FF2B5EF4-FFF2-40B4-BE49-F238E27FC236}">
                <a16:creationId xmlns:a16="http://schemas.microsoft.com/office/drawing/2014/main" id="{92527C17-3A30-4AC5-9A0C-B5F47456B3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077200" cy="12192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 61 – 80.  Which classes of pesticides (a. – j.)    </a:t>
            </a:r>
            <a:br>
              <a:rPr lang="en-US" altLang="en-US" sz="3200" b="1"/>
            </a:br>
            <a:r>
              <a:rPr lang="en-US" altLang="en-US" sz="3200" b="1"/>
              <a:t>              do the following pesticides belong to? </a:t>
            </a:r>
          </a:p>
        </p:txBody>
      </p:sp>
      <p:sp>
        <p:nvSpPr>
          <p:cNvPr id="163843" name="Rectangle 3">
            <a:extLst>
              <a:ext uri="{FF2B5EF4-FFF2-40B4-BE49-F238E27FC236}">
                <a16:creationId xmlns:a16="http://schemas.microsoft.com/office/drawing/2014/main" id="{19A034B2-8D8B-49A6-8410-80EE7BDFE1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181600"/>
          </a:xfrm>
        </p:spPr>
        <p:txBody>
          <a:bodyPr/>
          <a:lstStyle/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Botanical (Plant derived)     61.  Chlordane           75.  Malathion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Synthetic pyrethroid             62.  Silica aerogel      76.  Ficam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Organophosphate (OP’s)     63.  Pyrethrum          77.  Nylar 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Carbamate                             64.  Gentrol                78.  Quintox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Chlorinated hydrocarbon     65.  Diphacinone       79.  Orthene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Inorganic (mineral)               66.  Vikane                 80.  Lindane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IGR                                         67.  Diazinon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Fumigant                                68.  Baygon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Acute rodenticide                   69.  Hexaflumeron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Anticoagulant rodenticide     70.  Demon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71.  </a:t>
            </a:r>
            <a:r>
              <a:rPr lang="en-US" altLang="en-US" sz="2000" b="1" u="sng"/>
              <a:t>Vengeance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72.  Tempo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73.  Avert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74.  Boric acid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>
            <a:extLst>
              <a:ext uri="{FF2B5EF4-FFF2-40B4-BE49-F238E27FC236}">
                <a16:creationId xmlns:a16="http://schemas.microsoft.com/office/drawing/2014/main" id="{98D11F87-BB9C-446C-8DF6-2E07C1664E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077200" cy="12192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 61 – 80.  Which classes of pesticides (a. – j.)    </a:t>
            </a:r>
            <a:br>
              <a:rPr lang="en-US" altLang="en-US" sz="3200" b="1"/>
            </a:br>
            <a:r>
              <a:rPr lang="en-US" altLang="en-US" sz="3200" b="1"/>
              <a:t>              do the following pesticides belong to? </a:t>
            </a:r>
          </a:p>
        </p:txBody>
      </p:sp>
      <p:sp>
        <p:nvSpPr>
          <p:cNvPr id="164867" name="Rectangle 3">
            <a:extLst>
              <a:ext uri="{FF2B5EF4-FFF2-40B4-BE49-F238E27FC236}">
                <a16:creationId xmlns:a16="http://schemas.microsoft.com/office/drawing/2014/main" id="{5C4C5D48-ECC0-42AB-8B6F-626B921EB9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181600"/>
          </a:xfrm>
        </p:spPr>
        <p:txBody>
          <a:bodyPr/>
          <a:lstStyle/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Botanical (Plant derived)     61.  Chlordane           75.  Malathion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Synthetic pyrethroid             62.  Silica aerogel      76.  Ficam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Organophosphate (OP’s)     63.  Pyrethrum          77.  Nylar 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Carbamate                             64.  Gentrol                78.  Quintox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Chlorinated hydrocarbon     65.  Diphacinone       79.  Orthene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Inorganic (mineral)               66.  Vikane                 80.  Lindane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IGR                                         67.  Diazinon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Fumigant                                68.  Baygon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 u="sng">
                <a:solidFill>
                  <a:srgbClr val="FF0000"/>
                </a:solidFill>
              </a:rPr>
              <a:t>Acute rodenticide</a:t>
            </a:r>
            <a:r>
              <a:rPr lang="en-US" altLang="en-US" sz="2000" b="1"/>
              <a:t>                   69.  Hexaflumeron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Anticoagulant rodenticide     70.  Demon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71.  </a:t>
            </a:r>
            <a:r>
              <a:rPr lang="en-US" altLang="en-US" sz="2000" b="1" u="sng">
                <a:solidFill>
                  <a:srgbClr val="FF0000"/>
                </a:solidFill>
              </a:rPr>
              <a:t>Vengeance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72.  Tempo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73.  Avert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74.  Boric acid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>
            <a:extLst>
              <a:ext uri="{FF2B5EF4-FFF2-40B4-BE49-F238E27FC236}">
                <a16:creationId xmlns:a16="http://schemas.microsoft.com/office/drawing/2014/main" id="{924FCAD6-BD17-40D4-93A6-433EF3873C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077200" cy="12192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 61 – 80.  Which classes of pesticides (a. – j.)    </a:t>
            </a:r>
            <a:br>
              <a:rPr lang="en-US" altLang="en-US" sz="3200" b="1"/>
            </a:br>
            <a:r>
              <a:rPr lang="en-US" altLang="en-US" sz="3200" b="1"/>
              <a:t>              do the following pesticides belong to? </a:t>
            </a:r>
          </a:p>
        </p:txBody>
      </p:sp>
      <p:sp>
        <p:nvSpPr>
          <p:cNvPr id="165891" name="Rectangle 3">
            <a:extLst>
              <a:ext uri="{FF2B5EF4-FFF2-40B4-BE49-F238E27FC236}">
                <a16:creationId xmlns:a16="http://schemas.microsoft.com/office/drawing/2014/main" id="{6D791927-1DB0-4757-B198-8A06316C2F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181600"/>
          </a:xfrm>
        </p:spPr>
        <p:txBody>
          <a:bodyPr/>
          <a:lstStyle/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Botanical (Plant derived)     61.  Chlordane           75.  Malathion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Synthetic pyrethroid             62.  Silica aerogel      76.  Ficam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Organophosphate (OP’s)     63.  Pyrethrum          77.  Nylar 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Carbamate                             64.  Gentrol                78.  Quintox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Chlorinated hydrocarbon     65.  Diphacinone       79.  Orthene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Inorganic (mineral)               66.  Vikane                 80.  Lindane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IGR                                         67.  Diazinon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Fumigant                                68.  Baygon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Acute rodenticide                   69.  Hexaflumeron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Anticoagulant rodenticide     70.  Demon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71.  Vengeance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72.  </a:t>
            </a:r>
            <a:r>
              <a:rPr lang="en-US" altLang="en-US" sz="2000" b="1" u="sng"/>
              <a:t>Tempo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73.  Avert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74.  Boric acid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>
            <a:extLst>
              <a:ext uri="{FF2B5EF4-FFF2-40B4-BE49-F238E27FC236}">
                <a16:creationId xmlns:a16="http://schemas.microsoft.com/office/drawing/2014/main" id="{BDA12021-32B2-4101-97B5-D436E4A65B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077200" cy="12192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 61 – 80.  Which classes of pesticides (a. – j.)    </a:t>
            </a:r>
            <a:br>
              <a:rPr lang="en-US" altLang="en-US" sz="3200" b="1"/>
            </a:br>
            <a:r>
              <a:rPr lang="en-US" altLang="en-US" sz="3200" b="1"/>
              <a:t>              do the following pesticides belong to? </a:t>
            </a:r>
          </a:p>
        </p:txBody>
      </p:sp>
      <p:sp>
        <p:nvSpPr>
          <p:cNvPr id="166915" name="Rectangle 3">
            <a:extLst>
              <a:ext uri="{FF2B5EF4-FFF2-40B4-BE49-F238E27FC236}">
                <a16:creationId xmlns:a16="http://schemas.microsoft.com/office/drawing/2014/main" id="{CFD471C7-FC0C-4CA2-8765-A6C980178F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181600"/>
          </a:xfrm>
        </p:spPr>
        <p:txBody>
          <a:bodyPr/>
          <a:lstStyle/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Botanical (Plant derived)     61.  Chlordane           75.  Malathion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 u="sng">
                <a:solidFill>
                  <a:srgbClr val="FF0000"/>
                </a:solidFill>
              </a:rPr>
              <a:t>Synthetic pyrethroid</a:t>
            </a:r>
            <a:r>
              <a:rPr lang="en-US" altLang="en-US" sz="2000" b="1"/>
              <a:t>             62.  Silica aerogel      76.  Ficam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Organophosphate (OP’s)     63.  Pyrethrum          77.  Nylar 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Carbamate                             64.  Gentrol                78.  Quintox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Chlorinated hydrocarbon     65.  Diphacinone       79.  Orthene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Inorganic (mineral)               66.  Vikane                 80.  Lindane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IGR                                         67.  Diazinon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Fumigant                                68.  Baygon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Acute rodenticide                   69.  Hexaflumeron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Anticoagulant rodenticide     70.  Demon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71.  Vengeance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72.  </a:t>
            </a:r>
            <a:r>
              <a:rPr lang="en-US" altLang="en-US" sz="2000" b="1" u="sng">
                <a:solidFill>
                  <a:srgbClr val="FF0000"/>
                </a:solidFill>
              </a:rPr>
              <a:t>Tempo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73.  Avert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74.  Boric acid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>
            <a:extLst>
              <a:ext uri="{FF2B5EF4-FFF2-40B4-BE49-F238E27FC236}">
                <a16:creationId xmlns:a16="http://schemas.microsoft.com/office/drawing/2014/main" id="{12911D1B-F6EB-4D67-9FF4-3504BB1E32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077200" cy="12192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 61 – 80.  Which classes of pesticides (a. – j.)    </a:t>
            </a:r>
            <a:br>
              <a:rPr lang="en-US" altLang="en-US" sz="3200" b="1"/>
            </a:br>
            <a:r>
              <a:rPr lang="en-US" altLang="en-US" sz="3200" b="1"/>
              <a:t>              do the following pesticides belong to? </a:t>
            </a:r>
          </a:p>
        </p:txBody>
      </p:sp>
      <p:sp>
        <p:nvSpPr>
          <p:cNvPr id="167939" name="Rectangle 3">
            <a:extLst>
              <a:ext uri="{FF2B5EF4-FFF2-40B4-BE49-F238E27FC236}">
                <a16:creationId xmlns:a16="http://schemas.microsoft.com/office/drawing/2014/main" id="{22916875-21AF-47FE-A644-3E16D15DF0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181600"/>
          </a:xfrm>
        </p:spPr>
        <p:txBody>
          <a:bodyPr/>
          <a:lstStyle/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Botanical (Plant derived)     61.  Chlordane           75.  Malathion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Synthetic pyrethroid             62.  Silica aerogel      76.  Ficam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Organophosphate (OP’s)     63.  Pyrethrum          77.  Nylar 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Carbamate                             64.  Gentrol                78.  Quintox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Chlorinated hydrocarbon     65.  Diphacinone       79.  Orthene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Inorganic (mineral)               66.  Vikane                 80.  Lindane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IGR                                         67.  Diazinon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Fumigant                                68.  Baygon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Acute rodenticide                   69.  Hexaflumeron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Anticoagulant rodenticide     70.  Demon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71.  Vengeance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72.  Tempo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73.  </a:t>
            </a:r>
            <a:r>
              <a:rPr lang="en-US" altLang="en-US" sz="2000" b="1" u="sng"/>
              <a:t>Avert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74.  Boric acid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>
            <a:extLst>
              <a:ext uri="{FF2B5EF4-FFF2-40B4-BE49-F238E27FC236}">
                <a16:creationId xmlns:a16="http://schemas.microsoft.com/office/drawing/2014/main" id="{DC81CCB9-8811-419C-905E-BCE2EED331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077200" cy="12192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 61 – 80.  Which classes of pesticides (a. – j.)    </a:t>
            </a:r>
            <a:br>
              <a:rPr lang="en-US" altLang="en-US" sz="3200" b="1"/>
            </a:br>
            <a:r>
              <a:rPr lang="en-US" altLang="en-US" sz="3200" b="1"/>
              <a:t>              do the following pesticides belong to? </a:t>
            </a:r>
          </a:p>
        </p:txBody>
      </p:sp>
      <p:sp>
        <p:nvSpPr>
          <p:cNvPr id="168963" name="Rectangle 3">
            <a:extLst>
              <a:ext uri="{FF2B5EF4-FFF2-40B4-BE49-F238E27FC236}">
                <a16:creationId xmlns:a16="http://schemas.microsoft.com/office/drawing/2014/main" id="{82581C84-6527-4083-813E-BA66B90EA9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181600"/>
          </a:xfrm>
        </p:spPr>
        <p:txBody>
          <a:bodyPr/>
          <a:lstStyle/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 u="sng">
                <a:solidFill>
                  <a:srgbClr val="FF0000"/>
                </a:solidFill>
              </a:rPr>
              <a:t>Botanical (Plant derived)</a:t>
            </a:r>
            <a:r>
              <a:rPr lang="en-US" altLang="en-US" sz="2000" b="1"/>
              <a:t>     61.  Chlordane           75.  Malathion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Synthetic pyrethroid             62.  Silica aerogel      76.  Ficam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Organophosphate (OP’s)     63.  Pyrethrum          77.  Nylar 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Carbamate                             64.  Gentrol                78.  Quintox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Chlorinated hydrocarbon     65.  Diphacinone       79.  Orthene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Inorganic (mineral)               66.  Vikane                 80.  Lindane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IGR                                         67.  Diazinon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Fumigant                                68.  Baygon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Acute rodenticide                   69.  Hexaflumeron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Anticoagulant rodenticide     70.  Demon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71.  Vengeance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72.  Tempo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73.  </a:t>
            </a:r>
            <a:r>
              <a:rPr lang="en-US" altLang="en-US" sz="2000" b="1" u="sng">
                <a:solidFill>
                  <a:srgbClr val="FF0000"/>
                </a:solidFill>
              </a:rPr>
              <a:t>Avert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74.  Boric acid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>
            <a:extLst>
              <a:ext uri="{FF2B5EF4-FFF2-40B4-BE49-F238E27FC236}">
                <a16:creationId xmlns:a16="http://schemas.microsoft.com/office/drawing/2014/main" id="{40204347-9941-42ED-AD0D-BE75DF80B3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077200" cy="12192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 61 – 80.  Which classes of pesticides (a. – j.)    </a:t>
            </a:r>
            <a:br>
              <a:rPr lang="en-US" altLang="en-US" sz="3200" b="1"/>
            </a:br>
            <a:r>
              <a:rPr lang="en-US" altLang="en-US" sz="3200" b="1"/>
              <a:t>              do the following pesticides belong to? </a:t>
            </a:r>
          </a:p>
        </p:txBody>
      </p:sp>
      <p:sp>
        <p:nvSpPr>
          <p:cNvPr id="169987" name="Rectangle 3">
            <a:extLst>
              <a:ext uri="{FF2B5EF4-FFF2-40B4-BE49-F238E27FC236}">
                <a16:creationId xmlns:a16="http://schemas.microsoft.com/office/drawing/2014/main" id="{3BF8DF74-AFB0-4865-8309-DC7F7B1743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181600"/>
          </a:xfrm>
        </p:spPr>
        <p:txBody>
          <a:bodyPr/>
          <a:lstStyle/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Botanical (Plant derived)     61.  Chlordane           75.  Malathion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Synthetic pyrethroid             62.  Silica aerogel      76.  Ficam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Organophosphate (OP’s)     63.  Pyrethrum          77.  Nylar 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Carbamate                             64.  Gentrol                78.  Quintox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Chlorinated hydrocarbon     65.  Diphacinone       79.  Orthene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Inorganic (mineral)               66.  Vikane                 80.  Lindane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IGR                                         67.  Diazinon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Fumigant                                68.  Baygon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Acute rodenticide                   69.  Hexaflumeron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Anticoagulant rodenticide     70.  Demon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71.  Vengeance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72.  Tempo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73.  Avert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74.  </a:t>
            </a:r>
            <a:r>
              <a:rPr lang="en-US" altLang="en-US" sz="2000" b="1" u="sng"/>
              <a:t>Boric acid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>
            <a:extLst>
              <a:ext uri="{FF2B5EF4-FFF2-40B4-BE49-F238E27FC236}">
                <a16:creationId xmlns:a16="http://schemas.microsoft.com/office/drawing/2014/main" id="{B0F6D0CA-5115-4F38-86AF-23094DE442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077200" cy="12192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 61 – 80.  Which classes of pesticides (a. – j.)    </a:t>
            </a:r>
            <a:br>
              <a:rPr lang="en-US" altLang="en-US" sz="3200" b="1"/>
            </a:br>
            <a:r>
              <a:rPr lang="en-US" altLang="en-US" sz="3200" b="1"/>
              <a:t>              do the following pesticides belong to? </a:t>
            </a:r>
          </a:p>
        </p:txBody>
      </p:sp>
      <p:sp>
        <p:nvSpPr>
          <p:cNvPr id="171011" name="Rectangle 3">
            <a:extLst>
              <a:ext uri="{FF2B5EF4-FFF2-40B4-BE49-F238E27FC236}">
                <a16:creationId xmlns:a16="http://schemas.microsoft.com/office/drawing/2014/main" id="{943B1100-FE2B-407A-9FBA-B69EAC0DED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181600"/>
          </a:xfrm>
        </p:spPr>
        <p:txBody>
          <a:bodyPr/>
          <a:lstStyle/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Botanical (Plant derived)     61.  Chlordane           75.  Malathion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Synthetic pyrethroid             62.  Silica aerogel      76.  Ficam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Organophosphate (OP’s)     63.  Pyrethrum          77.  Nylar 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Carbamate                             64.  Gentrol                78.  Quintox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Chlorinated hydrocarbon     65.  Diphacinone       79.  Orthene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 u="sng">
                <a:solidFill>
                  <a:srgbClr val="FF0000"/>
                </a:solidFill>
              </a:rPr>
              <a:t>Inorganic (mineral)</a:t>
            </a:r>
            <a:r>
              <a:rPr lang="en-US" altLang="en-US" sz="2000" b="1"/>
              <a:t>               66.  Vikane                 80.  Lindane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IGR                                         67.  Diazinon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Fumigant                                68.  Baygon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Acute rodenticide                   69.  Hexaflumeron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Anticoagulant rodenticide     70.  Demon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71.  Vengeance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72.  Tempo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73.  Avert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74.  </a:t>
            </a:r>
            <a:r>
              <a:rPr lang="en-US" altLang="en-US" sz="2000" b="1" u="sng">
                <a:solidFill>
                  <a:srgbClr val="FF0000"/>
                </a:solidFill>
              </a:rPr>
              <a:t>Boric acid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>
            <a:extLst>
              <a:ext uri="{FF2B5EF4-FFF2-40B4-BE49-F238E27FC236}">
                <a16:creationId xmlns:a16="http://schemas.microsoft.com/office/drawing/2014/main" id="{6458B14E-8D3F-4437-A968-AF9ED1CD84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077200" cy="12192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 61 – 80.  Which classes of pesticides (a. – j.)    </a:t>
            </a:r>
            <a:br>
              <a:rPr lang="en-US" altLang="en-US" sz="3200" b="1"/>
            </a:br>
            <a:r>
              <a:rPr lang="en-US" altLang="en-US" sz="3200" b="1"/>
              <a:t>              do the following pesticides belong to? </a:t>
            </a:r>
          </a:p>
        </p:txBody>
      </p:sp>
      <p:sp>
        <p:nvSpPr>
          <p:cNvPr id="172035" name="Rectangle 3">
            <a:extLst>
              <a:ext uri="{FF2B5EF4-FFF2-40B4-BE49-F238E27FC236}">
                <a16:creationId xmlns:a16="http://schemas.microsoft.com/office/drawing/2014/main" id="{EC6398C7-C666-4603-BE67-1917C52132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181600"/>
          </a:xfrm>
        </p:spPr>
        <p:txBody>
          <a:bodyPr/>
          <a:lstStyle/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Botanical (Plant derived)     61.  Chlordane           75.  </a:t>
            </a:r>
            <a:r>
              <a:rPr lang="en-US" altLang="en-US" sz="2000" b="1" u="sng"/>
              <a:t>Malathion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Synthetic pyrethroid             62.  Silica aerogel      76.  Ficam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Organophosphate (OP’s)     63.  Pyrethrum          77.  Nylar 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Carbamate                             64.  Gentrol                78.  Quintox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Chlorinated hydrocarbon     65.  Diphacinone       79.  Orthene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Inorganic (mineral)               66.  Vikane                 80.  Lindane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IGR                                         67.  Diazinon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Fumigant                                68.  Baygon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Acute rodenticide                   69.  Hexaflumeron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Anticoagulant rodenticide     70.  Demon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71.  Vengeance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72.  Tempo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73.  Avert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74.  Boric acid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>
            <a:extLst>
              <a:ext uri="{FF2B5EF4-FFF2-40B4-BE49-F238E27FC236}">
                <a16:creationId xmlns:a16="http://schemas.microsoft.com/office/drawing/2014/main" id="{D66C2547-6AEA-4796-A43A-89259E4DFA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077200" cy="12192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 61 – 80.  Which classes of pesticides (a. – j.)    </a:t>
            </a:r>
            <a:br>
              <a:rPr lang="en-US" altLang="en-US" sz="3200" b="1"/>
            </a:br>
            <a:r>
              <a:rPr lang="en-US" altLang="en-US" sz="3200" b="1"/>
              <a:t>              do the following pesticides belong to? </a:t>
            </a:r>
          </a:p>
        </p:txBody>
      </p:sp>
      <p:sp>
        <p:nvSpPr>
          <p:cNvPr id="173059" name="Rectangle 3">
            <a:extLst>
              <a:ext uri="{FF2B5EF4-FFF2-40B4-BE49-F238E27FC236}">
                <a16:creationId xmlns:a16="http://schemas.microsoft.com/office/drawing/2014/main" id="{CD393A8B-0FB4-4F2B-A2E4-C6B56E3DDC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181600"/>
          </a:xfrm>
        </p:spPr>
        <p:txBody>
          <a:bodyPr/>
          <a:lstStyle/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Botanical (Plant derived)     61.  Chlordane           75.  </a:t>
            </a:r>
            <a:r>
              <a:rPr lang="en-US" altLang="en-US" sz="2000" b="1" u="sng">
                <a:solidFill>
                  <a:srgbClr val="FF0000"/>
                </a:solidFill>
              </a:rPr>
              <a:t>Malathion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Synthetic pyrethroid             62.  Silica aerogel      76.  Ficam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 u="sng">
                <a:solidFill>
                  <a:srgbClr val="FF0000"/>
                </a:solidFill>
              </a:rPr>
              <a:t>Organophosphate (OP’s)</a:t>
            </a:r>
            <a:r>
              <a:rPr lang="en-US" altLang="en-US" sz="2000" b="1"/>
              <a:t>     63.  Pyrethrum          77.  Nylar 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Carbamate                             64.  Gentrol                78.  Quintox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Chlorinated hydrocarbon     65.  Diphacinone       79.  Orthene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Inorganic (mineral)               66.  Vikane                 80.  Lindane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IGR                                         67.  Diazinon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Fumigant                                68.  Baygon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Acute rodenticide                   69.  Hexaflumeron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Anticoagulant rodenticide     70.  Demon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71.  Vengeance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72.  Tempo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73.  Avert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74.  Boric acid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>
            <a:extLst>
              <a:ext uri="{FF2B5EF4-FFF2-40B4-BE49-F238E27FC236}">
                <a16:creationId xmlns:a16="http://schemas.microsoft.com/office/drawing/2014/main" id="{B807C806-3534-4483-A2B5-5801B0E55F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077200" cy="12192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 61 – 80.  Which classes of pesticides (a. – j.)    </a:t>
            </a:r>
            <a:br>
              <a:rPr lang="en-US" altLang="en-US" sz="3200" b="1"/>
            </a:br>
            <a:r>
              <a:rPr lang="en-US" altLang="en-US" sz="3200" b="1"/>
              <a:t>              do the following pesticides belong to? </a:t>
            </a:r>
          </a:p>
        </p:txBody>
      </p:sp>
      <p:sp>
        <p:nvSpPr>
          <p:cNvPr id="174083" name="Rectangle 3">
            <a:extLst>
              <a:ext uri="{FF2B5EF4-FFF2-40B4-BE49-F238E27FC236}">
                <a16:creationId xmlns:a16="http://schemas.microsoft.com/office/drawing/2014/main" id="{3E1F4EBA-8123-4A2C-AD03-7DE95BD573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181600"/>
          </a:xfrm>
        </p:spPr>
        <p:txBody>
          <a:bodyPr/>
          <a:lstStyle/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Botanical (Plant derived)     61.  Chlordane           75.  Malathion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Synthetic pyrethroid             62.  Silica aerogel      76.  </a:t>
            </a:r>
            <a:r>
              <a:rPr lang="en-US" altLang="en-US" sz="2000" b="1" u="sng"/>
              <a:t>Ficam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Organophosphate (OP’s)     63.  Pyrethrum          77.  Nylar 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Carbamate                             64.  Gentrol                78.  Quintox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Chlorinated hydrocarbon     65.  Diphacinone       79.  Orthene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Inorganic (mineral)               66.  Vikane                 80.  Lindane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IGR                                         67.  Diazinon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Fumigant                                68.  Baygon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Acute rodenticide                   69.  Hexaflumeron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Anticoagulant rodenticide     70.  Demon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71.  Vengeance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72.  Tempo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73.  Avert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74.  Boric acid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>
            <a:extLst>
              <a:ext uri="{FF2B5EF4-FFF2-40B4-BE49-F238E27FC236}">
                <a16:creationId xmlns:a16="http://schemas.microsoft.com/office/drawing/2014/main" id="{24110317-5E07-42CA-8ADE-F97F438DD1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077200" cy="12192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 61 – 80.  Which classes of pesticides (a. – j.)    </a:t>
            </a:r>
            <a:br>
              <a:rPr lang="en-US" altLang="en-US" sz="3200" b="1"/>
            </a:br>
            <a:r>
              <a:rPr lang="en-US" altLang="en-US" sz="3200" b="1"/>
              <a:t>              do the following pesticides belong to? </a:t>
            </a:r>
          </a:p>
        </p:txBody>
      </p:sp>
      <p:sp>
        <p:nvSpPr>
          <p:cNvPr id="175107" name="Rectangle 3">
            <a:extLst>
              <a:ext uri="{FF2B5EF4-FFF2-40B4-BE49-F238E27FC236}">
                <a16:creationId xmlns:a16="http://schemas.microsoft.com/office/drawing/2014/main" id="{73CBF5AA-6B3D-4DCF-85CF-11219B4C88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181600"/>
          </a:xfrm>
        </p:spPr>
        <p:txBody>
          <a:bodyPr/>
          <a:lstStyle/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Botanical (Plant derived)     61.  Chlordane           75.  Malathion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Synthetic pyrethroid             62.  Silica aerogel      76.  </a:t>
            </a:r>
            <a:r>
              <a:rPr lang="en-US" altLang="en-US" sz="2000" b="1" u="sng">
                <a:solidFill>
                  <a:srgbClr val="FF0000"/>
                </a:solidFill>
              </a:rPr>
              <a:t>Ficam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Organophosphate (OP’s)     63.  Pyrethrum          77.  Nylar 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 u="sng">
                <a:solidFill>
                  <a:srgbClr val="FF0000"/>
                </a:solidFill>
              </a:rPr>
              <a:t>Carbamate </a:t>
            </a:r>
            <a:r>
              <a:rPr lang="en-US" altLang="en-US" sz="2000" b="1">
                <a:solidFill>
                  <a:srgbClr val="FF0000"/>
                </a:solidFill>
              </a:rPr>
              <a:t> </a:t>
            </a:r>
            <a:r>
              <a:rPr lang="en-US" altLang="en-US" sz="2000" b="1"/>
              <a:t>                           64.  Gentrol                78.  Quintox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Chlorinated hydrocarbon     65.  Diphacinone       79.  Orthene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Inorganic (mineral)               66.  Vikane                 80.  Lindane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IGR                                         67.  Diazinon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Fumigant                                68.  Baygon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Acute rodenticide                   69.  Hexaflumeron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Anticoagulant rodenticide     70.  Demon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71.  Vengeance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72.  Tempo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73.  Avert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74.  Boric acid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>
            <a:extLst>
              <a:ext uri="{FF2B5EF4-FFF2-40B4-BE49-F238E27FC236}">
                <a16:creationId xmlns:a16="http://schemas.microsoft.com/office/drawing/2014/main" id="{0E61FDFE-07AE-429E-A2F8-61AC3D3414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077200" cy="12192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 61 – 80.  Which classes of pesticides (a. – j.)    </a:t>
            </a:r>
            <a:br>
              <a:rPr lang="en-US" altLang="en-US" sz="3200" b="1"/>
            </a:br>
            <a:r>
              <a:rPr lang="en-US" altLang="en-US" sz="3200" b="1"/>
              <a:t>              do the following pesticides belong to? </a:t>
            </a:r>
          </a:p>
        </p:txBody>
      </p:sp>
      <p:sp>
        <p:nvSpPr>
          <p:cNvPr id="176131" name="Rectangle 3">
            <a:extLst>
              <a:ext uri="{FF2B5EF4-FFF2-40B4-BE49-F238E27FC236}">
                <a16:creationId xmlns:a16="http://schemas.microsoft.com/office/drawing/2014/main" id="{A858CFEB-7F96-401F-98E4-B829092ABB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181600"/>
          </a:xfrm>
        </p:spPr>
        <p:txBody>
          <a:bodyPr/>
          <a:lstStyle/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Botanical (Plant derived)     61.  Chlordane           75.  Malathion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Synthetic pyrethroid             62.  Silica aerogel      76.  Ficam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Organophosphate (OP’s)     63.  Pyrethrum           77.   </a:t>
            </a:r>
            <a:r>
              <a:rPr lang="en-US" altLang="en-US" sz="2000" b="1" u="sng"/>
              <a:t>Nylar</a:t>
            </a:r>
            <a:r>
              <a:rPr lang="en-US" altLang="en-US" sz="2000" b="1"/>
              <a:t> 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Carbamate                             64.  Gentrol                78.  Quintox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Chlorinated hydrocarbon     65.  Diphacinone       79.  Orthene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Inorganic (mineral)               66.  Vikane                 80.  Lindane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IGR                                         67.  Diazinon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Fumigant                                68.  Baygon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Acute rodenticide                   69.  Hexaflumeron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Anticoagulant rodenticide     70.  Demon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71.  Vengeance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72.  Tempo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73.  Avert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74.  Boric acid</a:t>
            </a: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>
            <a:extLst>
              <a:ext uri="{FF2B5EF4-FFF2-40B4-BE49-F238E27FC236}">
                <a16:creationId xmlns:a16="http://schemas.microsoft.com/office/drawing/2014/main" id="{DE2F6316-3ECF-49D3-8EFC-C77BC63EF0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077200" cy="12192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 61 – 80.  Which classes of pesticides (a. – j.)    </a:t>
            </a:r>
            <a:br>
              <a:rPr lang="en-US" altLang="en-US" sz="3200" b="1"/>
            </a:br>
            <a:r>
              <a:rPr lang="en-US" altLang="en-US" sz="3200" b="1"/>
              <a:t>              do the following pesticides belong to? </a:t>
            </a:r>
          </a:p>
        </p:txBody>
      </p:sp>
      <p:sp>
        <p:nvSpPr>
          <p:cNvPr id="177155" name="Rectangle 3">
            <a:extLst>
              <a:ext uri="{FF2B5EF4-FFF2-40B4-BE49-F238E27FC236}">
                <a16:creationId xmlns:a16="http://schemas.microsoft.com/office/drawing/2014/main" id="{652F7464-574D-472B-9A78-1C806C5F33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181600"/>
          </a:xfrm>
        </p:spPr>
        <p:txBody>
          <a:bodyPr/>
          <a:lstStyle/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Botanical (Plant derived)     61.  Chlordane           75.  Malathion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Synthetic pyrethroid             62.  Silica aerogel      76.  Ficam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Organophosphate (OP’s)     63.  Pyrethrum           77.   </a:t>
            </a:r>
            <a:r>
              <a:rPr lang="en-US" altLang="en-US" sz="2000" b="1" u="sng">
                <a:solidFill>
                  <a:srgbClr val="FF0000"/>
                </a:solidFill>
              </a:rPr>
              <a:t>Nylar</a:t>
            </a:r>
            <a:r>
              <a:rPr lang="en-US" altLang="en-US" sz="2000" b="1">
                <a:solidFill>
                  <a:srgbClr val="FF0000"/>
                </a:solidFill>
              </a:rPr>
              <a:t> 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Carbamate                             64.  Gentrol                78.  Quintox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Chlorinated hydrocarbon     65.  Diphacinone       79.  Orthene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Inorganic (mineral)               66.  Vikane                 80.  Lindane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 u="sng">
                <a:solidFill>
                  <a:srgbClr val="FF0000"/>
                </a:solidFill>
              </a:rPr>
              <a:t>IGR</a:t>
            </a:r>
            <a:r>
              <a:rPr lang="en-US" altLang="en-US" sz="2000" b="1">
                <a:solidFill>
                  <a:srgbClr val="FF0000"/>
                </a:solidFill>
              </a:rPr>
              <a:t>  </a:t>
            </a:r>
            <a:r>
              <a:rPr lang="en-US" altLang="en-US" sz="2000" b="1"/>
              <a:t>                                       67.  Diazinon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Fumigant                                68.  Baygon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Acute rodenticide                   69.  Hexaflumeron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Anticoagulant rodenticide     70.  Demon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71.  Vengeance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72.  Tempo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73.  Avert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74.  Boric acid</a:t>
            </a: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>
            <a:extLst>
              <a:ext uri="{FF2B5EF4-FFF2-40B4-BE49-F238E27FC236}">
                <a16:creationId xmlns:a16="http://schemas.microsoft.com/office/drawing/2014/main" id="{A7537332-04BC-450F-9C1E-504BC1B1BC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077200" cy="12192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 61 – 80.  Which classes of pesticides (a. – j.)    </a:t>
            </a:r>
            <a:br>
              <a:rPr lang="en-US" altLang="en-US" sz="3200" b="1"/>
            </a:br>
            <a:r>
              <a:rPr lang="en-US" altLang="en-US" sz="3200" b="1"/>
              <a:t>              do the following pesticides belong to? </a:t>
            </a:r>
          </a:p>
        </p:txBody>
      </p:sp>
      <p:sp>
        <p:nvSpPr>
          <p:cNvPr id="178179" name="Rectangle 3">
            <a:extLst>
              <a:ext uri="{FF2B5EF4-FFF2-40B4-BE49-F238E27FC236}">
                <a16:creationId xmlns:a16="http://schemas.microsoft.com/office/drawing/2014/main" id="{68A646BD-1042-4BEE-8EAB-DA36DF858E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181600"/>
          </a:xfrm>
        </p:spPr>
        <p:txBody>
          <a:bodyPr/>
          <a:lstStyle/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Botanical (Plant derived)     61.  Chlordane           75.  Malathion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Synthetic pyrethroid             62.  Silica aerogel      76.  Ficam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Organophosphate (OP’s)     63.  Pyrethrum           77.   Nylar 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Carbamate                             64.  Gentrol                78.  </a:t>
            </a:r>
            <a:r>
              <a:rPr lang="en-US" altLang="en-US" sz="2000" b="1" u="sng"/>
              <a:t>Quintox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Chlorinated hydrocarbon     65.  Diphacinone       79.  Orthene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Inorganic (mineral)               66.  Vikane                 80.  Lindane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IGR                                         67.  Diazinon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Fumigant                                68.  Baygon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Acute rodenticide                   69.  Hexaflumeron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Anticoagulant rodenticide     70.  Demon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71.  Vengeance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72.  Tempo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73.  Avert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74.  Boric acid</a:t>
            </a: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>
            <a:extLst>
              <a:ext uri="{FF2B5EF4-FFF2-40B4-BE49-F238E27FC236}">
                <a16:creationId xmlns:a16="http://schemas.microsoft.com/office/drawing/2014/main" id="{3B6A68F6-12B6-47C8-A9B2-C1F65542CD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077200" cy="12192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 61 – 80.  Which classes of pesticides (a. – j.)    </a:t>
            </a:r>
            <a:br>
              <a:rPr lang="en-US" altLang="en-US" sz="3200" b="1"/>
            </a:br>
            <a:r>
              <a:rPr lang="en-US" altLang="en-US" sz="3200" b="1"/>
              <a:t>              do the following pesticides belong to? </a:t>
            </a:r>
          </a:p>
        </p:txBody>
      </p:sp>
      <p:sp>
        <p:nvSpPr>
          <p:cNvPr id="179203" name="Rectangle 3">
            <a:extLst>
              <a:ext uri="{FF2B5EF4-FFF2-40B4-BE49-F238E27FC236}">
                <a16:creationId xmlns:a16="http://schemas.microsoft.com/office/drawing/2014/main" id="{6D240E38-6B55-4A0B-86F0-2BAE1AD0EC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181600"/>
          </a:xfrm>
        </p:spPr>
        <p:txBody>
          <a:bodyPr/>
          <a:lstStyle/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Botanical (Plant derived)     61.  Chlordane           75.  Malathion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Synthetic pyrethroid             62.  Silica aerogel      76.  Ficam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Organophosphate (OP’s)     63.  Pyrethrum           77.   Nylar 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Carbamate                             64.  Gentrol                78.  </a:t>
            </a:r>
            <a:r>
              <a:rPr lang="en-US" altLang="en-US" sz="2000" b="1" u="sng">
                <a:solidFill>
                  <a:srgbClr val="FF0000"/>
                </a:solidFill>
              </a:rPr>
              <a:t>Quintox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Chlorinated hydrocarbon     65.  Diphacinone       79.  Orthene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Inorganic (mineral)               66.  Vikane                 80.  Lindane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IGR                                         67.  Diazinon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Fumigant                                68.  Baygon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 u="sng">
                <a:solidFill>
                  <a:srgbClr val="FF0000"/>
                </a:solidFill>
              </a:rPr>
              <a:t>Acute rodenticide</a:t>
            </a:r>
            <a:r>
              <a:rPr lang="en-US" altLang="en-US" sz="2000" b="1"/>
              <a:t>                   69.  Hexaflumeron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Anticoagulant rodenticide     70.  Demon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71.  Vengeance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72.  Tempo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73.  Avert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74.  Boric acid</a:t>
            </a: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>
            <a:extLst>
              <a:ext uri="{FF2B5EF4-FFF2-40B4-BE49-F238E27FC236}">
                <a16:creationId xmlns:a16="http://schemas.microsoft.com/office/drawing/2014/main" id="{D4E7D2D7-416E-4899-AA7B-31C6E72650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077200" cy="12192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 61 – 80.  Which classes of pesticides (a. – j.)    </a:t>
            </a:r>
            <a:br>
              <a:rPr lang="en-US" altLang="en-US" sz="3200" b="1"/>
            </a:br>
            <a:r>
              <a:rPr lang="en-US" altLang="en-US" sz="3200" b="1"/>
              <a:t>              do the following pesticides belong to? </a:t>
            </a:r>
          </a:p>
        </p:txBody>
      </p:sp>
      <p:sp>
        <p:nvSpPr>
          <p:cNvPr id="180227" name="Rectangle 3">
            <a:extLst>
              <a:ext uri="{FF2B5EF4-FFF2-40B4-BE49-F238E27FC236}">
                <a16:creationId xmlns:a16="http://schemas.microsoft.com/office/drawing/2014/main" id="{207CFA4B-8172-4CBD-85AD-DE3769BF5F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181600"/>
          </a:xfrm>
        </p:spPr>
        <p:txBody>
          <a:bodyPr/>
          <a:lstStyle/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Botanical (Plant derived)     61.  Chlordane           75.  Malathion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Synthetic pyrethroid             62.  Silica aerogel      76.  Ficam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Organophosphate (OP’s)     63.  Pyrethrum           77.  Nylar 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Carbamate                             64.  Gentrol                78.  Quintox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Chlorinated hydrocarbon     65.  Diphacinone       79.  </a:t>
            </a:r>
            <a:r>
              <a:rPr lang="en-US" altLang="en-US" sz="2000" b="1" u="sng"/>
              <a:t>Orthene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Inorganic (mineral)               66.  Vikane                 80.  Lindane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IGR                                         67.  Diazinon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Fumigant                                68.  Baygon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Acute rodenticide                   69.  Hexaflumeron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Anticoagulant rodenticide     70.  Demon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71.  Vengeance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72.  Tempo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73.  Avert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74.  Boric acid</a:t>
            </a: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>
            <a:extLst>
              <a:ext uri="{FF2B5EF4-FFF2-40B4-BE49-F238E27FC236}">
                <a16:creationId xmlns:a16="http://schemas.microsoft.com/office/drawing/2014/main" id="{917C3D93-B29A-40B2-8470-1C3CA46E77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077200" cy="12192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 61 – 80.  Which classes of pesticides (a. – j.)    </a:t>
            </a:r>
            <a:br>
              <a:rPr lang="en-US" altLang="en-US" sz="3200" b="1"/>
            </a:br>
            <a:r>
              <a:rPr lang="en-US" altLang="en-US" sz="3200" b="1"/>
              <a:t>              do the following pesticides belong to? </a:t>
            </a:r>
          </a:p>
        </p:txBody>
      </p:sp>
      <p:sp>
        <p:nvSpPr>
          <p:cNvPr id="181251" name="Rectangle 3">
            <a:extLst>
              <a:ext uri="{FF2B5EF4-FFF2-40B4-BE49-F238E27FC236}">
                <a16:creationId xmlns:a16="http://schemas.microsoft.com/office/drawing/2014/main" id="{64AA8060-8662-4309-BD5F-AC0354F30D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181600"/>
          </a:xfrm>
        </p:spPr>
        <p:txBody>
          <a:bodyPr/>
          <a:lstStyle/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Botanical (Plant derived)     61.  Chlordane           75.  Malathion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Synthetic pyrethroid             62.  Silica aerogel      76.  Ficam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 u="sng">
                <a:solidFill>
                  <a:srgbClr val="FF0000"/>
                </a:solidFill>
              </a:rPr>
              <a:t>Organophosphate (OP’s)</a:t>
            </a:r>
            <a:r>
              <a:rPr lang="en-US" altLang="en-US" sz="2000" b="1"/>
              <a:t>     63.  Pyrethrum           77.  Nylar 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Carbamate                             64.  Gentrol                78.  Quintox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Chlorinated hydrocarbon     65.  Diphacinone       79.  </a:t>
            </a:r>
            <a:r>
              <a:rPr lang="en-US" altLang="en-US" sz="2000" b="1" u="sng">
                <a:solidFill>
                  <a:srgbClr val="FF0000"/>
                </a:solidFill>
              </a:rPr>
              <a:t>Orthene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Inorganic (mineral)               66.  Vikane                 80.  Lindane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IGR                                         67.  Diazinon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Fumigant                                68.  Baygon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Acute rodenticide                   69.  Hexaflumeron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Anticoagulant rodenticide     70.  Demon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71.  Vengeance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72.  Tempo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73.  Avert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74.  Boric acid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>
            <a:extLst>
              <a:ext uri="{FF2B5EF4-FFF2-40B4-BE49-F238E27FC236}">
                <a16:creationId xmlns:a16="http://schemas.microsoft.com/office/drawing/2014/main" id="{CB10680F-847D-4E7A-98A7-130FF2B462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077200" cy="12192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 61 – 80.  Which classes of pesticides (a. – j.)    </a:t>
            </a:r>
            <a:br>
              <a:rPr lang="en-US" altLang="en-US" sz="3200" b="1"/>
            </a:br>
            <a:r>
              <a:rPr lang="en-US" altLang="en-US" sz="3200" b="1"/>
              <a:t>              do the following pesticides belong to? </a:t>
            </a:r>
          </a:p>
        </p:txBody>
      </p:sp>
      <p:sp>
        <p:nvSpPr>
          <p:cNvPr id="182275" name="Rectangle 3">
            <a:extLst>
              <a:ext uri="{FF2B5EF4-FFF2-40B4-BE49-F238E27FC236}">
                <a16:creationId xmlns:a16="http://schemas.microsoft.com/office/drawing/2014/main" id="{463BC2C5-3EE9-4948-98BB-64C481F0EF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181600"/>
          </a:xfrm>
        </p:spPr>
        <p:txBody>
          <a:bodyPr/>
          <a:lstStyle/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Botanical (Plant derived)     61.  Chlordane           75.  Malathion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Synthetic pyrethroid             62.  Silica aerogel      76.  Ficam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Organophosphate (OP’s)     63.  Pyrethrum           77.  Nylar 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Carbamate                             64.  Gentrol                78.  Quintox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Chlorinated hydrocarbon     65.  Diphacinone       79.  Orthene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Inorganic (mineral)               66.  Vikane                 80.  </a:t>
            </a:r>
            <a:r>
              <a:rPr lang="en-US" altLang="en-US" sz="2000" b="1" u="sng"/>
              <a:t>Lindane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IGR                                         67.  Diazinon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Fumigant                                68.  Baygon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Acute rodenticide                   69.  Hexaflumeron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Anticoagulant rodenticide     70.  Demon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71.  Vengeance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72.  Tempo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73.  Avert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74.  Boric acid</a:t>
            </a: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>
            <a:extLst>
              <a:ext uri="{FF2B5EF4-FFF2-40B4-BE49-F238E27FC236}">
                <a16:creationId xmlns:a16="http://schemas.microsoft.com/office/drawing/2014/main" id="{E9152BAD-BE7B-4790-9282-6BAFA53401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077200" cy="12192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 61 – 80.  Which classes of pesticides (a. – j.)    </a:t>
            </a:r>
            <a:br>
              <a:rPr lang="en-US" altLang="en-US" sz="3200" b="1"/>
            </a:br>
            <a:r>
              <a:rPr lang="en-US" altLang="en-US" sz="3200" b="1"/>
              <a:t>              do the following pesticides belong to? </a:t>
            </a:r>
          </a:p>
        </p:txBody>
      </p:sp>
      <p:sp>
        <p:nvSpPr>
          <p:cNvPr id="183299" name="Rectangle 3">
            <a:extLst>
              <a:ext uri="{FF2B5EF4-FFF2-40B4-BE49-F238E27FC236}">
                <a16:creationId xmlns:a16="http://schemas.microsoft.com/office/drawing/2014/main" id="{DDAB2F4D-9E7E-42CB-A80D-E6B20DE1C8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181600"/>
          </a:xfrm>
        </p:spPr>
        <p:txBody>
          <a:bodyPr/>
          <a:lstStyle/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Botanical (Plant derived)     61.  Chlordane           75.  Malathion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Synthetic pyrethroid             62.  Silica aerogel      76.  Ficam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Organophosphate (OP’s)     63.  Pyrethrum           77.  Nylar 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Carbamate                             64.  Gentrol                78.  Quintox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 u="sng">
                <a:solidFill>
                  <a:srgbClr val="FF0000"/>
                </a:solidFill>
              </a:rPr>
              <a:t>Chlorinated hydrocarbon</a:t>
            </a:r>
            <a:r>
              <a:rPr lang="en-US" altLang="en-US" sz="2000" b="1"/>
              <a:t>     65.  Diphacinone       79.  Orthene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Inorganic (mineral)               66.  Vikane                 80.  </a:t>
            </a:r>
            <a:r>
              <a:rPr lang="en-US" altLang="en-US" sz="2000" b="1" u="sng">
                <a:solidFill>
                  <a:srgbClr val="FF0000"/>
                </a:solidFill>
              </a:rPr>
              <a:t>Lindane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IGR                                         67.  Diazinon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Fumigant                                68.  Baygon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Acute rodenticide                   69.  Hexaflumeron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000" b="1"/>
              <a:t>Anticoagulant rodenticide     70.  Demon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71.  Vengeance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72.  Tempo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73.  Avert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000" b="1"/>
              <a:t>                                                           74.  Boric acid</a:t>
            </a: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>
            <a:extLst>
              <a:ext uri="{FF2B5EF4-FFF2-40B4-BE49-F238E27FC236}">
                <a16:creationId xmlns:a16="http://schemas.microsoft.com/office/drawing/2014/main" id="{D36253AA-016F-4CE2-9398-08DDFB42C9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81"/>
            </a:pPr>
            <a:r>
              <a:rPr lang="en-US" altLang="en-US" sz="2800" b="1"/>
              <a:t>Which type of formulation is the best to use </a:t>
            </a:r>
            <a:br>
              <a:rPr lang="en-US" altLang="en-US" sz="2800" b="1"/>
            </a:br>
            <a:r>
              <a:rPr lang="en-US" altLang="en-US" sz="2800" b="1"/>
              <a:t>on a porous surface such as concrete to control ants?</a:t>
            </a:r>
          </a:p>
        </p:txBody>
      </p:sp>
      <p:sp>
        <p:nvSpPr>
          <p:cNvPr id="184323" name="Rectangle 3">
            <a:extLst>
              <a:ext uri="{FF2B5EF4-FFF2-40B4-BE49-F238E27FC236}">
                <a16:creationId xmlns:a16="http://schemas.microsoft.com/office/drawing/2014/main" id="{770149CE-1B91-49A7-9CAD-0CBAA7515B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Emulsifiable concentrate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Wettable powder</a:t>
            </a:r>
          </a:p>
          <a:p>
            <a:pPr marL="609600" indent="-609600" eaLnBrk="1" hangingPunct="1">
              <a:buFontTx/>
              <a:buNone/>
            </a:pPr>
            <a:endParaRPr lang="en-US" altLang="en-US" b="1"/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>
            <a:extLst>
              <a:ext uri="{FF2B5EF4-FFF2-40B4-BE49-F238E27FC236}">
                <a16:creationId xmlns:a16="http://schemas.microsoft.com/office/drawing/2014/main" id="{AFBC5FD8-EA44-4AB9-8582-EA1F4214BF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81"/>
            </a:pPr>
            <a:r>
              <a:rPr lang="en-US" altLang="en-US" sz="2800" b="1"/>
              <a:t>Which type of formulation is the best to use </a:t>
            </a:r>
            <a:br>
              <a:rPr lang="en-US" altLang="en-US" sz="2800" b="1"/>
            </a:br>
            <a:r>
              <a:rPr lang="en-US" altLang="en-US" sz="2800" b="1"/>
              <a:t>on a porous surface such as concrete to control ants?</a:t>
            </a:r>
          </a:p>
        </p:txBody>
      </p:sp>
      <p:sp>
        <p:nvSpPr>
          <p:cNvPr id="185347" name="Rectangle 3">
            <a:extLst>
              <a:ext uri="{FF2B5EF4-FFF2-40B4-BE49-F238E27FC236}">
                <a16:creationId xmlns:a16="http://schemas.microsoft.com/office/drawing/2014/main" id="{9FFCAA31-9F64-48A9-AA91-79DB2D63ED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00200" y="2743200"/>
            <a:ext cx="6858000" cy="33528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 sz="4000" b="1"/>
          </a:p>
          <a:p>
            <a:pPr marL="609600" indent="-609600" eaLnBrk="1" hangingPunct="1">
              <a:buFontTx/>
              <a:buNone/>
            </a:pPr>
            <a:r>
              <a:rPr lang="en-US" altLang="en-US" sz="4000" b="1"/>
              <a:t>b.  </a:t>
            </a:r>
            <a:r>
              <a:rPr lang="en-US" altLang="en-US" sz="4000" b="1" u="sng">
                <a:solidFill>
                  <a:srgbClr val="FF0000"/>
                </a:solidFill>
              </a:rPr>
              <a:t>Wettable powder</a:t>
            </a:r>
          </a:p>
          <a:p>
            <a:pPr marL="609600" indent="-609600" eaLnBrk="1" hangingPunct="1">
              <a:buFontTx/>
              <a:buNone/>
            </a:pPr>
            <a:endParaRPr lang="en-US" altLang="en-US" sz="4000" b="1" u="sng"/>
          </a:p>
          <a:p>
            <a:pPr marL="609600" indent="-609600" eaLnBrk="1" hangingPunct="1">
              <a:buFontTx/>
              <a:buNone/>
            </a:pPr>
            <a:endParaRPr lang="en-US" altLang="en-US" sz="4000" b="1" u="sng"/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>
            <a:extLst>
              <a:ext uri="{FF2B5EF4-FFF2-40B4-BE49-F238E27FC236}">
                <a16:creationId xmlns:a16="http://schemas.microsoft.com/office/drawing/2014/main" id="{57D7414D-5136-4BBE-A178-A0BD7A7EA2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82"/>
            </a:pPr>
            <a:r>
              <a:rPr lang="en-US" altLang="en-US" sz="3200" b="1"/>
              <a:t>What type of formulation is mixed with water and forms a suspension?</a:t>
            </a:r>
          </a:p>
        </p:txBody>
      </p:sp>
      <p:sp>
        <p:nvSpPr>
          <p:cNvPr id="186371" name="Rectangle 3">
            <a:extLst>
              <a:ext uri="{FF2B5EF4-FFF2-40B4-BE49-F238E27FC236}">
                <a16:creationId xmlns:a16="http://schemas.microsoft.com/office/drawing/2014/main" id="{84D17E67-5F49-497E-91CF-118F3B6075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Emulsifiable concentrate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Wettable powder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Soluble powder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Aerosol</a:t>
            </a:r>
          </a:p>
          <a:p>
            <a:pPr marL="609600" indent="-609600" eaLnBrk="1" hangingPunct="1">
              <a:buFontTx/>
              <a:buNone/>
            </a:pPr>
            <a:endParaRPr lang="en-US" altLang="en-US" b="1"/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>
            <a:extLst>
              <a:ext uri="{FF2B5EF4-FFF2-40B4-BE49-F238E27FC236}">
                <a16:creationId xmlns:a16="http://schemas.microsoft.com/office/drawing/2014/main" id="{3E56E287-14E5-4E6A-9535-C42BE2D3B2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82"/>
            </a:pPr>
            <a:r>
              <a:rPr lang="en-US" altLang="en-US" sz="3200" b="1"/>
              <a:t>What type of formulation is mixed with water and forms a suspension?</a:t>
            </a:r>
          </a:p>
        </p:txBody>
      </p:sp>
      <p:sp>
        <p:nvSpPr>
          <p:cNvPr id="187395" name="Rectangle 3">
            <a:extLst>
              <a:ext uri="{FF2B5EF4-FFF2-40B4-BE49-F238E27FC236}">
                <a16:creationId xmlns:a16="http://schemas.microsoft.com/office/drawing/2014/main" id="{B7691C4F-2DD4-4AB5-801A-84151B67AE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600200"/>
            <a:ext cx="6477000" cy="44958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b.  </a:t>
            </a:r>
            <a:r>
              <a:rPr lang="en-US" altLang="en-US" sz="4000" b="1" u="sng">
                <a:solidFill>
                  <a:srgbClr val="FF0000"/>
                </a:solidFill>
              </a:rPr>
              <a:t>Wettable powder</a:t>
            </a:r>
          </a:p>
          <a:p>
            <a:pPr marL="609600" indent="-609600" eaLnBrk="1" hangingPunct="1">
              <a:buFontTx/>
              <a:buNone/>
            </a:pPr>
            <a:endParaRPr lang="en-US" altLang="en-US" b="1" u="sng">
              <a:solidFill>
                <a:srgbClr val="FF0000"/>
              </a:solidFill>
            </a:endParaRPr>
          </a:p>
          <a:p>
            <a:pPr marL="609600" indent="-609600" eaLnBrk="1" hangingPunct="1">
              <a:buFontTx/>
              <a:buNone/>
            </a:pPr>
            <a:endParaRPr lang="en-US" altLang="en-US" b="1" u="sng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>
            <a:extLst>
              <a:ext uri="{FF2B5EF4-FFF2-40B4-BE49-F238E27FC236}">
                <a16:creationId xmlns:a16="http://schemas.microsoft.com/office/drawing/2014/main" id="{0F4E8CDA-AD6C-42FB-B660-6AC01AA906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83"/>
            </a:pPr>
            <a:r>
              <a:rPr lang="en-US" altLang="en-US" sz="3200" b="1"/>
              <a:t>What is added to an oil solution of </a:t>
            </a:r>
            <a:br>
              <a:rPr lang="en-US" altLang="en-US" sz="3200" b="1"/>
            </a:br>
            <a:r>
              <a:rPr lang="en-US" altLang="en-US" sz="3200" b="1"/>
              <a:t>pesticide to allow it to mix with water?</a:t>
            </a:r>
          </a:p>
        </p:txBody>
      </p:sp>
      <p:sp>
        <p:nvSpPr>
          <p:cNvPr id="188419" name="Rectangle 3">
            <a:extLst>
              <a:ext uri="{FF2B5EF4-FFF2-40B4-BE49-F238E27FC236}">
                <a16:creationId xmlns:a16="http://schemas.microsoft.com/office/drawing/2014/main" id="{C0F184FC-ADDC-4F0F-9BD2-D4EAEB1759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/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Wetting agent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Emulsifier</a:t>
            </a:r>
          </a:p>
          <a:p>
            <a:pPr marL="609600" indent="-609600" eaLnBrk="1" hangingPunct="1">
              <a:buFontTx/>
              <a:buAutoNum type="alphaLcPeriod"/>
            </a:pPr>
            <a:endParaRPr lang="en-US" altLang="en-US" b="1"/>
          </a:p>
          <a:p>
            <a:pPr marL="609600" indent="-609600" eaLnBrk="1" hangingPunct="1">
              <a:buFontTx/>
              <a:buAutoNum type="alphaLcPeriod"/>
            </a:pPr>
            <a:endParaRPr lang="en-US" altLang="en-US" b="1"/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>
            <a:extLst>
              <a:ext uri="{FF2B5EF4-FFF2-40B4-BE49-F238E27FC236}">
                <a16:creationId xmlns:a16="http://schemas.microsoft.com/office/drawing/2014/main" id="{C1E4625E-28D0-48A8-9DF4-4C05FD660D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83"/>
            </a:pPr>
            <a:r>
              <a:rPr lang="en-US" altLang="en-US" sz="3200" b="1"/>
              <a:t>What is added to an oil solution of </a:t>
            </a:r>
            <a:br>
              <a:rPr lang="en-US" altLang="en-US" sz="3200" b="1"/>
            </a:br>
            <a:r>
              <a:rPr lang="en-US" altLang="en-US" sz="3200" b="1"/>
              <a:t>pesticide to allow it to mix with water?</a:t>
            </a:r>
          </a:p>
        </p:txBody>
      </p:sp>
      <p:sp>
        <p:nvSpPr>
          <p:cNvPr id="189443" name="Rectangle 3">
            <a:extLst>
              <a:ext uri="{FF2B5EF4-FFF2-40B4-BE49-F238E27FC236}">
                <a16:creationId xmlns:a16="http://schemas.microsoft.com/office/drawing/2014/main" id="{FFC31D38-16CA-495D-9387-7CE3CF1D7C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14600" y="990600"/>
            <a:ext cx="5943600" cy="54864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b.  </a:t>
            </a:r>
            <a:r>
              <a:rPr lang="en-US" altLang="en-US" sz="4000" b="1" u="sng">
                <a:solidFill>
                  <a:srgbClr val="FF0000"/>
                </a:solidFill>
              </a:rPr>
              <a:t>Emulsifier</a:t>
            </a:r>
          </a:p>
          <a:p>
            <a:pPr marL="609600" indent="-609600" eaLnBrk="1" hangingPunct="1"/>
            <a:endParaRPr lang="en-US" altLang="en-US" b="1">
              <a:solidFill>
                <a:srgbClr val="FF0000"/>
              </a:solidFill>
            </a:endParaRPr>
          </a:p>
          <a:p>
            <a:pPr marL="609600" indent="-609600" eaLnBrk="1" hangingPunct="1"/>
            <a:endParaRPr lang="en-US" altLang="en-US" b="1">
              <a:solidFill>
                <a:srgbClr val="FF0000"/>
              </a:solidFill>
            </a:endParaRPr>
          </a:p>
        </p:txBody>
      </p:sp>
      <p:sp>
        <p:nvSpPr>
          <p:cNvPr id="189444" name="Text Box 4">
            <a:extLst>
              <a:ext uri="{FF2B5EF4-FFF2-40B4-BE49-F238E27FC236}">
                <a16:creationId xmlns:a16="http://schemas.microsoft.com/office/drawing/2014/main" id="{AB00C404-C1E5-4444-BD05-90F432CBF0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8125" y="4079875"/>
            <a:ext cx="6811963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…and now it is called an emulsifiable concentrate.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Emulsifiable concentrates, when mixed with water,</a:t>
            </a:r>
          </a:p>
          <a:p>
            <a:pPr eaLnBrk="1" hangingPunct="1"/>
            <a:r>
              <a:rPr lang="en-US" altLang="en-US"/>
              <a:t>form an emulsion.  Emulsions work well on non-</a:t>
            </a:r>
          </a:p>
          <a:p>
            <a:pPr eaLnBrk="1" hangingPunct="1"/>
            <a:r>
              <a:rPr lang="en-US" altLang="en-US"/>
              <a:t>porous surfaces such as stainless steel.</a:t>
            </a: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>
            <a:extLst>
              <a:ext uri="{FF2B5EF4-FFF2-40B4-BE49-F238E27FC236}">
                <a16:creationId xmlns:a16="http://schemas.microsoft.com/office/drawing/2014/main" id="{EF30F5FF-A073-43E8-8055-004086F93E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84"/>
            </a:pPr>
            <a:r>
              <a:rPr lang="en-US" altLang="en-US" sz="3200" b="1"/>
              <a:t>What are two disadvantages of using </a:t>
            </a:r>
            <a:br>
              <a:rPr lang="en-US" altLang="en-US" sz="3200" b="1"/>
            </a:br>
            <a:r>
              <a:rPr lang="en-US" altLang="en-US" sz="3200" b="1"/>
              <a:t>an emulsion?</a:t>
            </a:r>
          </a:p>
        </p:txBody>
      </p:sp>
      <p:sp>
        <p:nvSpPr>
          <p:cNvPr id="190467" name="Rectangle 3">
            <a:extLst>
              <a:ext uri="{FF2B5EF4-FFF2-40B4-BE49-F238E27FC236}">
                <a16:creationId xmlns:a16="http://schemas.microsoft.com/office/drawing/2014/main" id="{4ECA1D80-A31A-4B04-BAF0-CB0142811E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153400" cy="41148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Staining and burning plants (phytotoxic)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Phytotoxic and being absorbed into porous surfaces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Phytotoxic and difficult to mix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Stains and is absorbed into porous surfaces</a:t>
            </a:r>
          </a:p>
          <a:p>
            <a:pPr marL="609600" indent="-609600" eaLnBrk="1" hangingPunct="1">
              <a:buFontTx/>
              <a:buAutoNum type="alphaLcPeriod"/>
            </a:pPr>
            <a:endParaRPr lang="en-US" altLang="en-US" b="1"/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>
            <a:extLst>
              <a:ext uri="{FF2B5EF4-FFF2-40B4-BE49-F238E27FC236}">
                <a16:creationId xmlns:a16="http://schemas.microsoft.com/office/drawing/2014/main" id="{619306AC-A2DA-4236-8FAA-0F649BA85C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84"/>
            </a:pPr>
            <a:r>
              <a:rPr lang="en-US" altLang="en-US" sz="3200" b="1"/>
              <a:t>What are two disadvantages of using </a:t>
            </a:r>
            <a:br>
              <a:rPr lang="en-US" altLang="en-US" sz="3200" b="1"/>
            </a:br>
            <a:r>
              <a:rPr lang="en-US" altLang="en-US" sz="3200" b="1"/>
              <a:t>an emulsion?</a:t>
            </a:r>
          </a:p>
        </p:txBody>
      </p:sp>
      <p:sp>
        <p:nvSpPr>
          <p:cNvPr id="191491" name="Rectangle 3">
            <a:extLst>
              <a:ext uri="{FF2B5EF4-FFF2-40B4-BE49-F238E27FC236}">
                <a16:creationId xmlns:a16="http://schemas.microsoft.com/office/drawing/2014/main" id="{69FB30F1-497F-4B3A-9DA1-402D152AED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52600" y="1981200"/>
            <a:ext cx="6858000" cy="41148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b.  </a:t>
            </a:r>
            <a:r>
              <a:rPr lang="en-US" altLang="en-US" sz="4000" b="1" u="sng">
                <a:solidFill>
                  <a:srgbClr val="FF0000"/>
                </a:solidFill>
              </a:rPr>
              <a:t>Phytotoxic and being absorbed into porous surfaces</a:t>
            </a:r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>
            <a:extLst>
              <a:ext uri="{FF2B5EF4-FFF2-40B4-BE49-F238E27FC236}">
                <a16:creationId xmlns:a16="http://schemas.microsoft.com/office/drawing/2014/main" id="{A0E0A18D-AB0D-4E60-9C2E-5E3F345782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85"/>
            </a:pPr>
            <a:r>
              <a:rPr lang="en-US" altLang="en-US" sz="3200" b="1"/>
              <a:t>What are two disadvantages of </a:t>
            </a:r>
            <a:br>
              <a:rPr lang="en-US" altLang="en-US" sz="3200" b="1"/>
            </a:br>
            <a:r>
              <a:rPr lang="en-US" altLang="en-US" sz="3200" b="1"/>
              <a:t>wettable powders?</a:t>
            </a:r>
          </a:p>
        </p:txBody>
      </p:sp>
      <p:sp>
        <p:nvSpPr>
          <p:cNvPr id="192515" name="Rectangle 3">
            <a:extLst>
              <a:ext uri="{FF2B5EF4-FFF2-40B4-BE49-F238E27FC236}">
                <a16:creationId xmlns:a16="http://schemas.microsoft.com/office/drawing/2014/main" id="{74BA28B5-CDB2-4553-A22C-3CCC2CC681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 sz="2800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800" b="1"/>
              <a:t>Staining of surfaces and difficult to mix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800" b="1"/>
              <a:t>Difficult to mix and can be breathed-in while being mixed without the use of a respirator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800" b="1"/>
              <a:t>Leaves a visible residue on dark surfaces and has a poor residual life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sz="2800" b="1"/>
              <a:t>Kills plants easily and leaves a visible residue on dark surfaces</a:t>
            </a: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>
            <a:extLst>
              <a:ext uri="{FF2B5EF4-FFF2-40B4-BE49-F238E27FC236}">
                <a16:creationId xmlns:a16="http://schemas.microsoft.com/office/drawing/2014/main" id="{1BD89BFB-4095-4CCE-9919-B73EB2C1CA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371600"/>
          </a:xfrm>
        </p:spPr>
        <p:txBody>
          <a:bodyPr/>
          <a:lstStyle/>
          <a:p>
            <a:pPr marL="838200" indent="-838200" algn="l" eaLnBrk="1" hangingPunct="1">
              <a:buFontTx/>
              <a:buAutoNum type="arabicPeriod" startAt="85"/>
            </a:pPr>
            <a:r>
              <a:rPr lang="en-US" altLang="en-US" sz="3600" b="1"/>
              <a:t>What are two disadvantages of </a:t>
            </a:r>
            <a:br>
              <a:rPr lang="en-US" altLang="en-US" sz="3600" b="1"/>
            </a:br>
            <a:r>
              <a:rPr lang="en-US" altLang="en-US" sz="3600" b="1"/>
              <a:t>wettable powders?</a:t>
            </a:r>
          </a:p>
        </p:txBody>
      </p:sp>
      <p:sp>
        <p:nvSpPr>
          <p:cNvPr id="193539" name="Rectangle 3">
            <a:extLst>
              <a:ext uri="{FF2B5EF4-FFF2-40B4-BE49-F238E27FC236}">
                <a16:creationId xmlns:a16="http://schemas.microsoft.com/office/drawing/2014/main" id="{116194DE-64B4-441E-BC74-2EC5C59BC0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71600" y="2133600"/>
            <a:ext cx="6629400" cy="42672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AutoNum type="alphaLcPeriod" startAt="2"/>
            </a:pPr>
            <a:r>
              <a:rPr lang="en-US" altLang="en-US" sz="4000" b="1" u="sng">
                <a:solidFill>
                  <a:srgbClr val="FF0000"/>
                </a:solidFill>
              </a:rPr>
              <a:t>Difficult to mix and can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4000" b="1">
                <a:solidFill>
                  <a:srgbClr val="FF0000"/>
                </a:solidFill>
              </a:rPr>
              <a:t>     </a:t>
            </a:r>
            <a:r>
              <a:rPr lang="en-US" altLang="en-US" sz="4000" b="1" u="sng">
                <a:solidFill>
                  <a:srgbClr val="FF0000"/>
                </a:solidFill>
              </a:rPr>
              <a:t>be breathed-in while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4000" b="1">
                <a:solidFill>
                  <a:srgbClr val="FF0000"/>
                </a:solidFill>
              </a:rPr>
              <a:t>     </a:t>
            </a:r>
            <a:r>
              <a:rPr lang="en-US" altLang="en-US" sz="4000" b="1" u="sng">
                <a:solidFill>
                  <a:srgbClr val="FF0000"/>
                </a:solidFill>
              </a:rPr>
              <a:t>being mixed without the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4000" b="1">
                <a:solidFill>
                  <a:srgbClr val="FF0000"/>
                </a:solidFill>
              </a:rPr>
              <a:t>     </a:t>
            </a:r>
            <a:r>
              <a:rPr lang="en-US" altLang="en-US" sz="4000" b="1" u="sng">
                <a:solidFill>
                  <a:srgbClr val="FF0000"/>
                </a:solidFill>
              </a:rPr>
              <a:t>use of a respirator</a:t>
            </a:r>
          </a:p>
          <a:p>
            <a:pPr marL="609600" indent="-609600" eaLnBrk="1" hangingPunct="1">
              <a:buFontTx/>
              <a:buNone/>
            </a:pPr>
            <a:endParaRPr lang="en-US" altLang="en-US" sz="4000" b="1" u="sng"/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>
            <a:extLst>
              <a:ext uri="{FF2B5EF4-FFF2-40B4-BE49-F238E27FC236}">
                <a16:creationId xmlns:a16="http://schemas.microsoft.com/office/drawing/2014/main" id="{9A02912A-AA8A-474A-A9E9-719CB9BE59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86 – 89.  Match the following modes of </a:t>
            </a:r>
            <a:br>
              <a:rPr lang="en-US" altLang="en-US" sz="3200" b="1"/>
            </a:br>
            <a:r>
              <a:rPr lang="en-US" altLang="en-US" sz="3200" b="1"/>
              <a:t>               action of pesticides on insects.</a:t>
            </a:r>
          </a:p>
        </p:txBody>
      </p:sp>
      <p:sp>
        <p:nvSpPr>
          <p:cNvPr id="194563" name="Rectangle 3">
            <a:extLst>
              <a:ext uri="{FF2B5EF4-FFF2-40B4-BE49-F238E27FC236}">
                <a16:creationId xmlns:a16="http://schemas.microsoft.com/office/drawing/2014/main" id="{1A6EA98B-7257-43BE-A9AE-14FD1902F1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86.  </a:t>
            </a:r>
            <a:r>
              <a:rPr lang="en-US" altLang="en-US" b="1" u="sng"/>
              <a:t>Contact</a:t>
            </a:r>
            <a:r>
              <a:rPr lang="en-US" altLang="en-US" b="1"/>
              <a:t>          a.  Phostoxin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87.  Stomach         b.  Silica aerogel</a:t>
            </a:r>
          </a:p>
          <a:p>
            <a:pPr marL="609600" indent="-609600" eaLnBrk="1" hangingPunct="1">
              <a:buFontTx/>
              <a:buAutoNum type="arabicPeriod" startAt="88"/>
            </a:pPr>
            <a:r>
              <a:rPr lang="en-US" altLang="en-US" b="1"/>
              <a:t> Fumigant       c.  Demand CS</a:t>
            </a:r>
          </a:p>
          <a:p>
            <a:pPr marL="609600" indent="-609600" eaLnBrk="1" hangingPunct="1">
              <a:buFontTx/>
              <a:buAutoNum type="arabicPeriod" startAt="88"/>
            </a:pPr>
            <a:r>
              <a:rPr lang="en-US" altLang="en-US" b="1"/>
              <a:t> Dessicant        d.  Avert gel</a:t>
            </a:r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>
            <a:extLst>
              <a:ext uri="{FF2B5EF4-FFF2-40B4-BE49-F238E27FC236}">
                <a16:creationId xmlns:a16="http://schemas.microsoft.com/office/drawing/2014/main" id="{5036872F-30BB-4B31-A156-7AAA296E90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86 – 89.  Match the following modes of </a:t>
            </a:r>
            <a:br>
              <a:rPr lang="en-US" altLang="en-US" sz="3200" b="1"/>
            </a:br>
            <a:r>
              <a:rPr lang="en-US" altLang="en-US" sz="3200" b="1"/>
              <a:t>               action of pesticides on insects.</a:t>
            </a:r>
          </a:p>
        </p:txBody>
      </p:sp>
      <p:sp>
        <p:nvSpPr>
          <p:cNvPr id="195587" name="Rectangle 3">
            <a:extLst>
              <a:ext uri="{FF2B5EF4-FFF2-40B4-BE49-F238E27FC236}">
                <a16:creationId xmlns:a16="http://schemas.microsoft.com/office/drawing/2014/main" id="{95F6B16C-B39A-4AF6-ADD3-9674982602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86.  </a:t>
            </a:r>
            <a:r>
              <a:rPr lang="en-US" altLang="en-US" b="1" u="sng"/>
              <a:t>Contact</a:t>
            </a:r>
            <a:r>
              <a:rPr lang="en-US" altLang="en-US" b="1"/>
              <a:t>          a.  Phostoxin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87.  Stomach         b.  Silica aerogel</a:t>
            </a:r>
          </a:p>
          <a:p>
            <a:pPr marL="609600" indent="-609600" eaLnBrk="1" hangingPunct="1">
              <a:buFontTx/>
              <a:buAutoNum type="arabicPeriod" startAt="88"/>
            </a:pPr>
            <a:r>
              <a:rPr lang="en-US" altLang="en-US" b="1"/>
              <a:t> Fumigant       c.  </a:t>
            </a:r>
            <a:r>
              <a:rPr lang="en-US" altLang="en-US" b="1" u="sng">
                <a:solidFill>
                  <a:srgbClr val="FF0000"/>
                </a:solidFill>
              </a:rPr>
              <a:t>Demand CS</a:t>
            </a:r>
          </a:p>
          <a:p>
            <a:pPr marL="609600" indent="-609600" eaLnBrk="1" hangingPunct="1">
              <a:buFontTx/>
              <a:buAutoNum type="arabicPeriod" startAt="88"/>
            </a:pPr>
            <a:r>
              <a:rPr lang="en-US" altLang="en-US" b="1"/>
              <a:t> Dessicant        d.  Avert gel</a:t>
            </a:r>
          </a:p>
        </p:txBody>
      </p:sp>
      <p:sp>
        <p:nvSpPr>
          <p:cNvPr id="195588" name="Line 4">
            <a:extLst>
              <a:ext uri="{FF2B5EF4-FFF2-40B4-BE49-F238E27FC236}">
                <a16:creationId xmlns:a16="http://schemas.microsoft.com/office/drawing/2014/main" id="{8E05F1AF-9D84-4A10-99D2-12F1162F618D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2895600"/>
            <a:ext cx="990600" cy="1066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>
            <a:extLst>
              <a:ext uri="{FF2B5EF4-FFF2-40B4-BE49-F238E27FC236}">
                <a16:creationId xmlns:a16="http://schemas.microsoft.com/office/drawing/2014/main" id="{1B45B03F-9B53-4E50-A177-7176FB4CB6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86 – 89.  Match the following modes of </a:t>
            </a:r>
            <a:br>
              <a:rPr lang="en-US" altLang="en-US" sz="3200" b="1"/>
            </a:br>
            <a:r>
              <a:rPr lang="en-US" altLang="en-US" sz="3200" b="1"/>
              <a:t>               action of pesticides on insects.</a:t>
            </a:r>
          </a:p>
        </p:txBody>
      </p:sp>
      <p:sp>
        <p:nvSpPr>
          <p:cNvPr id="196611" name="Rectangle 3">
            <a:extLst>
              <a:ext uri="{FF2B5EF4-FFF2-40B4-BE49-F238E27FC236}">
                <a16:creationId xmlns:a16="http://schemas.microsoft.com/office/drawing/2014/main" id="{2A9791A6-7998-4C39-B7BC-452E66CF63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86.  Contact          a.  Phostoxin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87.  </a:t>
            </a:r>
            <a:r>
              <a:rPr lang="en-US" altLang="en-US" b="1" u="sng"/>
              <a:t>Stomach</a:t>
            </a:r>
            <a:r>
              <a:rPr lang="en-US" altLang="en-US" b="1"/>
              <a:t>         b.  Silica aerogel</a:t>
            </a:r>
          </a:p>
          <a:p>
            <a:pPr marL="609600" indent="-609600" eaLnBrk="1" hangingPunct="1">
              <a:buFontTx/>
              <a:buAutoNum type="arabicPeriod" startAt="88"/>
            </a:pPr>
            <a:r>
              <a:rPr lang="en-US" altLang="en-US" b="1"/>
              <a:t> Fumigant       c.  Demand CS</a:t>
            </a:r>
          </a:p>
          <a:p>
            <a:pPr marL="609600" indent="-609600" eaLnBrk="1" hangingPunct="1">
              <a:buFontTx/>
              <a:buAutoNum type="arabicPeriod" startAt="88"/>
            </a:pPr>
            <a:r>
              <a:rPr lang="en-US" altLang="en-US" b="1"/>
              <a:t> Dessicant        d.  Avert gel</a:t>
            </a:r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>
            <a:extLst>
              <a:ext uri="{FF2B5EF4-FFF2-40B4-BE49-F238E27FC236}">
                <a16:creationId xmlns:a16="http://schemas.microsoft.com/office/drawing/2014/main" id="{F7E7266C-35E3-4B5E-BF61-32DEDDDB0A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86 – 89.  Match the following modes of </a:t>
            </a:r>
            <a:br>
              <a:rPr lang="en-US" altLang="en-US" sz="3200" b="1"/>
            </a:br>
            <a:r>
              <a:rPr lang="en-US" altLang="en-US" sz="3200" b="1"/>
              <a:t>               action of pesticides on insects.</a:t>
            </a:r>
          </a:p>
        </p:txBody>
      </p:sp>
      <p:sp>
        <p:nvSpPr>
          <p:cNvPr id="197635" name="Rectangle 3">
            <a:extLst>
              <a:ext uri="{FF2B5EF4-FFF2-40B4-BE49-F238E27FC236}">
                <a16:creationId xmlns:a16="http://schemas.microsoft.com/office/drawing/2014/main" id="{10D23FF7-8BA0-438C-980F-F5DF927CC5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86.  Contact          a.  Phostoxin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87.  </a:t>
            </a:r>
            <a:r>
              <a:rPr lang="en-US" altLang="en-US" b="1" u="sng"/>
              <a:t>Stomach</a:t>
            </a:r>
            <a:r>
              <a:rPr lang="en-US" altLang="en-US" b="1"/>
              <a:t>         b.  Silica aerogel</a:t>
            </a:r>
          </a:p>
          <a:p>
            <a:pPr marL="609600" indent="-609600" eaLnBrk="1" hangingPunct="1">
              <a:buFontTx/>
              <a:buAutoNum type="arabicPeriod" startAt="88"/>
            </a:pPr>
            <a:r>
              <a:rPr lang="en-US" altLang="en-US" b="1"/>
              <a:t> Fumigant       c.  Demand CS</a:t>
            </a:r>
          </a:p>
          <a:p>
            <a:pPr marL="609600" indent="-609600" eaLnBrk="1" hangingPunct="1">
              <a:buFontTx/>
              <a:buAutoNum type="arabicPeriod" startAt="88"/>
            </a:pPr>
            <a:r>
              <a:rPr lang="en-US" altLang="en-US" b="1"/>
              <a:t> Dessicant        d.  </a:t>
            </a:r>
            <a:r>
              <a:rPr lang="en-US" altLang="en-US" b="1" u="sng">
                <a:solidFill>
                  <a:srgbClr val="FF0000"/>
                </a:solidFill>
              </a:rPr>
              <a:t>Avert gel</a:t>
            </a:r>
          </a:p>
        </p:txBody>
      </p:sp>
      <p:sp>
        <p:nvSpPr>
          <p:cNvPr id="197636" name="Line 4">
            <a:extLst>
              <a:ext uri="{FF2B5EF4-FFF2-40B4-BE49-F238E27FC236}">
                <a16:creationId xmlns:a16="http://schemas.microsoft.com/office/drawing/2014/main" id="{15D92564-E57A-42F5-ABCA-4E2CE8138235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0" y="3505200"/>
            <a:ext cx="838200" cy="1066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>
            <a:extLst>
              <a:ext uri="{FF2B5EF4-FFF2-40B4-BE49-F238E27FC236}">
                <a16:creationId xmlns:a16="http://schemas.microsoft.com/office/drawing/2014/main" id="{3B802A47-D589-4F0D-AE60-C438263766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86 – 89.  Match the following modes of </a:t>
            </a:r>
            <a:br>
              <a:rPr lang="en-US" altLang="en-US" sz="3200" b="1"/>
            </a:br>
            <a:r>
              <a:rPr lang="en-US" altLang="en-US" sz="3200" b="1"/>
              <a:t>               action of pesticides on insects.</a:t>
            </a:r>
          </a:p>
        </p:txBody>
      </p:sp>
      <p:sp>
        <p:nvSpPr>
          <p:cNvPr id="198659" name="Rectangle 3">
            <a:extLst>
              <a:ext uri="{FF2B5EF4-FFF2-40B4-BE49-F238E27FC236}">
                <a16:creationId xmlns:a16="http://schemas.microsoft.com/office/drawing/2014/main" id="{7FB3D59E-C0EE-4B91-B9B1-B20870F6FA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86.  Contact          a.  Phostoxin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87.  Stomach         b.  Silica aerogel</a:t>
            </a:r>
          </a:p>
          <a:p>
            <a:pPr marL="609600" indent="-609600" eaLnBrk="1" hangingPunct="1">
              <a:buFontTx/>
              <a:buAutoNum type="arabicPeriod" startAt="88"/>
            </a:pPr>
            <a:r>
              <a:rPr lang="en-US" altLang="en-US" b="1"/>
              <a:t> </a:t>
            </a:r>
            <a:r>
              <a:rPr lang="en-US" altLang="en-US" b="1" u="sng"/>
              <a:t>Fumigant</a:t>
            </a:r>
            <a:r>
              <a:rPr lang="en-US" altLang="en-US" b="1"/>
              <a:t>       c.  Demand CS</a:t>
            </a:r>
          </a:p>
          <a:p>
            <a:pPr marL="609600" indent="-609600" eaLnBrk="1" hangingPunct="1">
              <a:buFontTx/>
              <a:buAutoNum type="arabicPeriod" startAt="88"/>
            </a:pPr>
            <a:r>
              <a:rPr lang="en-US" altLang="en-US" b="1"/>
              <a:t> Dessicant        d.  Avert gel</a:t>
            </a:r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>
            <a:extLst>
              <a:ext uri="{FF2B5EF4-FFF2-40B4-BE49-F238E27FC236}">
                <a16:creationId xmlns:a16="http://schemas.microsoft.com/office/drawing/2014/main" id="{E81E425E-4EB9-4632-8E2D-CCC131F273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86 – 89.  Match the following modes of </a:t>
            </a:r>
            <a:br>
              <a:rPr lang="en-US" altLang="en-US" sz="3200" b="1"/>
            </a:br>
            <a:r>
              <a:rPr lang="en-US" altLang="en-US" sz="3200" b="1"/>
              <a:t>               action of pesticides on insects.</a:t>
            </a:r>
          </a:p>
        </p:txBody>
      </p:sp>
      <p:sp>
        <p:nvSpPr>
          <p:cNvPr id="199683" name="Rectangle 3">
            <a:extLst>
              <a:ext uri="{FF2B5EF4-FFF2-40B4-BE49-F238E27FC236}">
                <a16:creationId xmlns:a16="http://schemas.microsoft.com/office/drawing/2014/main" id="{86CE7F73-D7EF-456E-A842-B9C03ADB1A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86.  Contact          a.  </a:t>
            </a:r>
            <a:r>
              <a:rPr lang="en-US" altLang="en-US" b="1" u="sng">
                <a:solidFill>
                  <a:srgbClr val="FF0000"/>
                </a:solidFill>
              </a:rPr>
              <a:t>Phostoxin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87.  Stomach         b.  Silica aerogel</a:t>
            </a:r>
          </a:p>
          <a:p>
            <a:pPr marL="609600" indent="-609600" eaLnBrk="1" hangingPunct="1">
              <a:buFontTx/>
              <a:buAutoNum type="arabicPeriod" startAt="88"/>
            </a:pPr>
            <a:r>
              <a:rPr lang="en-US" altLang="en-US" b="1"/>
              <a:t> </a:t>
            </a:r>
            <a:r>
              <a:rPr lang="en-US" altLang="en-US" b="1" u="sng"/>
              <a:t>Fumigant </a:t>
            </a:r>
            <a:r>
              <a:rPr lang="en-US" altLang="en-US" b="1"/>
              <a:t>      c.  Demand CS</a:t>
            </a:r>
          </a:p>
          <a:p>
            <a:pPr marL="609600" indent="-609600" eaLnBrk="1" hangingPunct="1">
              <a:buFontTx/>
              <a:buAutoNum type="arabicPeriod" startAt="88"/>
            </a:pPr>
            <a:r>
              <a:rPr lang="en-US" altLang="en-US" b="1"/>
              <a:t> Dessicant        d.  Avert gel</a:t>
            </a:r>
          </a:p>
        </p:txBody>
      </p:sp>
      <p:sp>
        <p:nvSpPr>
          <p:cNvPr id="199684" name="Line 4">
            <a:extLst>
              <a:ext uri="{FF2B5EF4-FFF2-40B4-BE49-F238E27FC236}">
                <a16:creationId xmlns:a16="http://schemas.microsoft.com/office/drawing/2014/main" id="{6D19E1CB-4143-4E5B-9CC0-5EE1AA46589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00400" y="2971800"/>
            <a:ext cx="685800" cy="1066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>
            <a:extLst>
              <a:ext uri="{FF2B5EF4-FFF2-40B4-BE49-F238E27FC236}">
                <a16:creationId xmlns:a16="http://schemas.microsoft.com/office/drawing/2014/main" id="{63F38FF1-382F-489A-8EE7-5D9FD92237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86 – 89.  Match the following modes of </a:t>
            </a:r>
            <a:br>
              <a:rPr lang="en-US" altLang="en-US" sz="3200" b="1"/>
            </a:br>
            <a:r>
              <a:rPr lang="en-US" altLang="en-US" sz="3200" b="1"/>
              <a:t>               action of pesticides on insects.</a:t>
            </a:r>
          </a:p>
        </p:txBody>
      </p:sp>
      <p:sp>
        <p:nvSpPr>
          <p:cNvPr id="200707" name="Rectangle 3">
            <a:extLst>
              <a:ext uri="{FF2B5EF4-FFF2-40B4-BE49-F238E27FC236}">
                <a16:creationId xmlns:a16="http://schemas.microsoft.com/office/drawing/2014/main" id="{5ECA31A2-FCFE-45FF-B8F6-8E7ABA9AB6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86.  Contact          a.  Phostoxin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87.  Stomach         b.  Silica aerogel</a:t>
            </a:r>
          </a:p>
          <a:p>
            <a:pPr marL="609600" indent="-609600" eaLnBrk="1" hangingPunct="1">
              <a:buFontTx/>
              <a:buAutoNum type="arabicPeriod" startAt="88"/>
            </a:pPr>
            <a:r>
              <a:rPr lang="en-US" altLang="en-US" b="1"/>
              <a:t> Fumigant       c.  Demand CS</a:t>
            </a:r>
          </a:p>
          <a:p>
            <a:pPr marL="609600" indent="-609600" eaLnBrk="1" hangingPunct="1">
              <a:buFontTx/>
              <a:buAutoNum type="arabicPeriod" startAt="88"/>
            </a:pPr>
            <a:r>
              <a:rPr lang="en-US" altLang="en-US" b="1"/>
              <a:t> </a:t>
            </a:r>
            <a:r>
              <a:rPr lang="en-US" altLang="en-US" b="1" u="sng"/>
              <a:t>Dessicant</a:t>
            </a:r>
            <a:r>
              <a:rPr lang="en-US" altLang="en-US" b="1"/>
              <a:t>        d.  Avert gel</a:t>
            </a:r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>
            <a:extLst>
              <a:ext uri="{FF2B5EF4-FFF2-40B4-BE49-F238E27FC236}">
                <a16:creationId xmlns:a16="http://schemas.microsoft.com/office/drawing/2014/main" id="{CB9D220C-EFF7-4547-81D9-1F8B3C6649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86 – 89.  Match the following modes of </a:t>
            </a:r>
            <a:br>
              <a:rPr lang="en-US" altLang="en-US" sz="3200" b="1"/>
            </a:br>
            <a:r>
              <a:rPr lang="en-US" altLang="en-US" sz="3200" b="1"/>
              <a:t>               action of pesticides on insects.</a:t>
            </a:r>
          </a:p>
        </p:txBody>
      </p:sp>
      <p:sp>
        <p:nvSpPr>
          <p:cNvPr id="201731" name="Rectangle 3">
            <a:extLst>
              <a:ext uri="{FF2B5EF4-FFF2-40B4-BE49-F238E27FC236}">
                <a16:creationId xmlns:a16="http://schemas.microsoft.com/office/drawing/2014/main" id="{0EABA038-B033-440F-8BED-103A7C3F31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86.  Contact          a.  Phostoxin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87.  Stomach         b.  </a:t>
            </a:r>
            <a:r>
              <a:rPr lang="en-US" altLang="en-US" b="1" u="sng">
                <a:solidFill>
                  <a:srgbClr val="FF0000"/>
                </a:solidFill>
              </a:rPr>
              <a:t>Silica aerogel</a:t>
            </a:r>
          </a:p>
          <a:p>
            <a:pPr marL="609600" indent="-609600" eaLnBrk="1" hangingPunct="1">
              <a:buFontTx/>
              <a:buAutoNum type="arabicPeriod" startAt="88"/>
            </a:pPr>
            <a:r>
              <a:rPr lang="en-US" altLang="en-US" b="1"/>
              <a:t> Fumigant       c.  Demand CS</a:t>
            </a:r>
          </a:p>
          <a:p>
            <a:pPr marL="609600" indent="-609600" eaLnBrk="1" hangingPunct="1">
              <a:buFontTx/>
              <a:buAutoNum type="arabicPeriod" startAt="88"/>
            </a:pPr>
            <a:r>
              <a:rPr lang="en-US" altLang="en-US" b="1"/>
              <a:t> </a:t>
            </a:r>
            <a:r>
              <a:rPr lang="en-US" altLang="en-US" b="1" u="sng"/>
              <a:t>Dessicant</a:t>
            </a:r>
            <a:r>
              <a:rPr lang="en-US" altLang="en-US" b="1"/>
              <a:t>        d.  Avert gel</a:t>
            </a:r>
          </a:p>
        </p:txBody>
      </p:sp>
      <p:sp>
        <p:nvSpPr>
          <p:cNvPr id="201732" name="Line 5">
            <a:extLst>
              <a:ext uri="{FF2B5EF4-FFF2-40B4-BE49-F238E27FC236}">
                <a16:creationId xmlns:a16="http://schemas.microsoft.com/office/drawing/2014/main" id="{CF3866E7-0388-41CD-9800-69FF0D94ED3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24200" y="3505200"/>
            <a:ext cx="762000" cy="1143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>
            <a:extLst>
              <a:ext uri="{FF2B5EF4-FFF2-40B4-BE49-F238E27FC236}">
                <a16:creationId xmlns:a16="http://schemas.microsoft.com/office/drawing/2014/main" id="{DFAA4A3D-CB27-4DE4-99A5-146A39F192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305800" cy="11430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90 – 100.  How much does it cost…</a:t>
            </a:r>
            <a:br>
              <a:rPr lang="en-US" altLang="en-US" sz="3200" b="1"/>
            </a:br>
            <a:r>
              <a:rPr lang="en-US" altLang="en-US" sz="3200" b="1"/>
              <a:t>  </a:t>
            </a:r>
            <a:r>
              <a:rPr lang="en-US" altLang="en-US" sz="2400" b="1"/>
              <a:t>a. $10   b. $15   c. $20   d. $25   e. $45  f. $50   g. $70   h. $100   </a:t>
            </a:r>
            <a:endParaRPr lang="en-US" altLang="en-US" sz="3200" b="1"/>
          </a:p>
        </p:txBody>
      </p:sp>
      <p:sp>
        <p:nvSpPr>
          <p:cNvPr id="202755" name="Rectangle 3">
            <a:extLst>
              <a:ext uri="{FF2B5EF4-FFF2-40B4-BE49-F238E27FC236}">
                <a16:creationId xmlns:a16="http://schemas.microsoft.com/office/drawing/2014/main" id="{4F21C439-D6CA-44D3-A943-99CF108187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 u="sng"/>
              <a:t>To apply to take the Employee Registration exam?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for an Employee Registration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Certified Applicator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office License?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sub-office license?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take the Certification exam per category?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Employee Registration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replace a lost Employee Registration card or to change an Employee Registration card from another company to Terminix?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become Certified once you pass the exam?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Employee Registration Card on July 2, 2009?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For the Research Fee for each office license?</a:t>
            </a:r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>
            <a:extLst>
              <a:ext uri="{FF2B5EF4-FFF2-40B4-BE49-F238E27FC236}">
                <a16:creationId xmlns:a16="http://schemas.microsoft.com/office/drawing/2014/main" id="{D07C9F38-E45F-400C-984B-7E9159030A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382000" cy="11430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90 – 100.  How much does it cost…</a:t>
            </a:r>
            <a:br>
              <a:rPr lang="en-US" altLang="en-US" sz="3200" b="1"/>
            </a:br>
            <a:r>
              <a:rPr lang="en-US" altLang="en-US" sz="3200" b="1"/>
              <a:t>  </a:t>
            </a:r>
            <a:r>
              <a:rPr lang="en-US" altLang="en-US" sz="2400" b="1"/>
              <a:t>a. $10   b. $15   c. $20   d. $25   e. $45  f. $50   g. $70   h. $100</a:t>
            </a:r>
          </a:p>
        </p:txBody>
      </p:sp>
      <p:sp>
        <p:nvSpPr>
          <p:cNvPr id="203779" name="Rectangle 3">
            <a:extLst>
              <a:ext uri="{FF2B5EF4-FFF2-40B4-BE49-F238E27FC236}">
                <a16:creationId xmlns:a16="http://schemas.microsoft.com/office/drawing/2014/main" id="{6EC70357-93DC-41E0-98A4-3B894E31CD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 u="sng"/>
              <a:t>To apply to take the Employee Registration exam?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for an Employee Registration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Certified Applicator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office License?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sub-office license?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take the Certification exam per category?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Employee Registration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replace a lost Employee Registration card or to change an Employee Registration card from another company to Terminix?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become Certified once you pass the exam?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Employee Registration Card on July 2, 2009?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For the Research Fee for each office license?</a:t>
            </a:r>
          </a:p>
        </p:txBody>
      </p:sp>
      <p:sp>
        <p:nvSpPr>
          <p:cNvPr id="203780" name="Text Box 4">
            <a:extLst>
              <a:ext uri="{FF2B5EF4-FFF2-40B4-BE49-F238E27FC236}">
                <a16:creationId xmlns:a16="http://schemas.microsoft.com/office/drawing/2014/main" id="{3CEA1749-731E-4759-9E37-229CF80B9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1981200"/>
            <a:ext cx="609600" cy="3762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$45</a:t>
            </a:r>
          </a:p>
        </p:txBody>
      </p:sp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3">
            <a:extLst>
              <a:ext uri="{FF2B5EF4-FFF2-40B4-BE49-F238E27FC236}">
                <a16:creationId xmlns:a16="http://schemas.microsoft.com/office/drawing/2014/main" id="{E2AC245D-028D-474F-B617-60A41B86E5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take the Employee Registration exam?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 u="sng"/>
              <a:t>To apply for an Employee Registration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Certified Applicator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office License?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sub-office license?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take the Certification exam per category?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Employee Registration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replace a lost Employee Registration card or to change an Employee Registration card from another company to Terminix?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become Certified once you pass the exam?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Employee Registration Card on July 2, 2009?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For the Research Fee for each office license?</a:t>
            </a:r>
          </a:p>
        </p:txBody>
      </p:sp>
      <p:sp>
        <p:nvSpPr>
          <p:cNvPr id="204803" name="Rectangle 4">
            <a:extLst>
              <a:ext uri="{FF2B5EF4-FFF2-40B4-BE49-F238E27FC236}">
                <a16:creationId xmlns:a16="http://schemas.microsoft.com/office/drawing/2014/main" id="{8ED02A47-3B3A-46BC-ABCA-93C51B8915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305800" cy="11430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90 – 100.  How much does it cost…</a:t>
            </a:r>
            <a:br>
              <a:rPr lang="en-US" altLang="en-US" sz="3200" b="1"/>
            </a:br>
            <a:r>
              <a:rPr lang="en-US" altLang="en-US" sz="3200" b="1"/>
              <a:t>  </a:t>
            </a:r>
            <a:r>
              <a:rPr lang="en-US" altLang="en-US" sz="2400" b="1"/>
              <a:t>a. $10   b. $15   c. $20   d. $25   e. $45  f. $50   g. $70   h. $100</a:t>
            </a:r>
          </a:p>
        </p:txBody>
      </p:sp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3">
            <a:extLst>
              <a:ext uri="{FF2B5EF4-FFF2-40B4-BE49-F238E27FC236}">
                <a16:creationId xmlns:a16="http://schemas.microsoft.com/office/drawing/2014/main" id="{86C3713F-94DD-45BE-A7CC-B7632B00F0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take the Employee Registration exam?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 u="sng"/>
              <a:t>To apply for an Employee Registration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Certified Applicator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office License?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sub-office license?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take the Certification exam per category?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Employee Registration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replace a lost Employee Registration card or to change an Employee Registration card from another company to Terminix?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become Certified once you pass the exam?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Employee Registration Card on July 2, 2009?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For the Research Fee for each office license?</a:t>
            </a:r>
          </a:p>
        </p:txBody>
      </p:sp>
      <p:sp>
        <p:nvSpPr>
          <p:cNvPr id="205827" name="Text Box 4">
            <a:extLst>
              <a:ext uri="{FF2B5EF4-FFF2-40B4-BE49-F238E27FC236}">
                <a16:creationId xmlns:a16="http://schemas.microsoft.com/office/drawing/2014/main" id="{51B74865-A65D-4640-B971-2DCF76AEF8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2362200"/>
            <a:ext cx="609600" cy="3762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$10</a:t>
            </a:r>
          </a:p>
        </p:txBody>
      </p:sp>
      <p:sp>
        <p:nvSpPr>
          <p:cNvPr id="205828" name="Rectangle 5">
            <a:extLst>
              <a:ext uri="{FF2B5EF4-FFF2-40B4-BE49-F238E27FC236}">
                <a16:creationId xmlns:a16="http://schemas.microsoft.com/office/drawing/2014/main" id="{AC63DB36-195C-472A-BA29-8C35C33A0B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153400" cy="11430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90 – 100.  How much does it cost…</a:t>
            </a:r>
            <a:br>
              <a:rPr lang="en-US" altLang="en-US" sz="3200" b="1"/>
            </a:br>
            <a:r>
              <a:rPr lang="en-US" altLang="en-US" sz="3200" b="1"/>
              <a:t>  </a:t>
            </a:r>
            <a:r>
              <a:rPr lang="en-US" altLang="en-US" sz="2400" b="1"/>
              <a:t>a. $10   b. $15   c. $20   d. $25   e. $45  f. $50   g. $70   h. $100</a:t>
            </a:r>
          </a:p>
        </p:txBody>
      </p:sp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3">
            <a:extLst>
              <a:ext uri="{FF2B5EF4-FFF2-40B4-BE49-F238E27FC236}">
                <a16:creationId xmlns:a16="http://schemas.microsoft.com/office/drawing/2014/main" id="{79354F8A-3A12-4EC0-B3AA-BDAD966F11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take the Employee Registration exam?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for an Employee Registration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 u="sng"/>
              <a:t>To renew your Certified Applicator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office License?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sub-office license?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take the Certification exam per category?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Employee Registration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replace a lost Employee Registration card or to change an Employee Registration card from another company to Terminix?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become Certified once you pass the exam?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Employee Registration Card on July 2, 2009?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For the Research Fee for each office license?</a:t>
            </a:r>
          </a:p>
        </p:txBody>
      </p:sp>
      <p:sp>
        <p:nvSpPr>
          <p:cNvPr id="206851" name="Rectangle 4">
            <a:extLst>
              <a:ext uri="{FF2B5EF4-FFF2-40B4-BE49-F238E27FC236}">
                <a16:creationId xmlns:a16="http://schemas.microsoft.com/office/drawing/2014/main" id="{B6CBD9EA-53FD-4302-AC23-5ED352B96E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382000" cy="11430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90 – 100.  How much does it cost…</a:t>
            </a:r>
            <a:br>
              <a:rPr lang="en-US" altLang="en-US" sz="3200" b="1"/>
            </a:br>
            <a:r>
              <a:rPr lang="en-US" altLang="en-US" sz="3200" b="1"/>
              <a:t>  </a:t>
            </a:r>
            <a:r>
              <a:rPr lang="en-US" altLang="en-US" sz="2400" b="1"/>
              <a:t>a. $10   b. $15   c. $20   d. $25   e. $45  f. $50   g. $70   h. $100</a:t>
            </a:r>
          </a:p>
        </p:txBody>
      </p:sp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3">
            <a:extLst>
              <a:ext uri="{FF2B5EF4-FFF2-40B4-BE49-F238E27FC236}">
                <a16:creationId xmlns:a16="http://schemas.microsoft.com/office/drawing/2014/main" id="{DB0622C9-4D7E-4144-8F1C-99B98A5FEF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take the Employee Registration exam?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for an Employee Registration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 u="sng"/>
              <a:t>To renew your Certified Applicator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office License?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sub-office license?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take the Certification exam per category?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Employee Registration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replace a lost Employee Registration card or to change an Employee Registration card from another company to Terminix?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become Certified once you pass the exam?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Employee Registration Card on July 2, 2009?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For the Research Fee for each office license?</a:t>
            </a:r>
          </a:p>
        </p:txBody>
      </p:sp>
      <p:sp>
        <p:nvSpPr>
          <p:cNvPr id="207875" name="Text Box 4">
            <a:extLst>
              <a:ext uri="{FF2B5EF4-FFF2-40B4-BE49-F238E27FC236}">
                <a16:creationId xmlns:a16="http://schemas.microsoft.com/office/drawing/2014/main" id="{EC028214-B928-4A8D-B400-9E14BF93AD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3925" y="2628900"/>
            <a:ext cx="650875" cy="3762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$100</a:t>
            </a:r>
          </a:p>
        </p:txBody>
      </p:sp>
      <p:sp>
        <p:nvSpPr>
          <p:cNvPr id="207876" name="Rectangle 5">
            <a:extLst>
              <a:ext uri="{FF2B5EF4-FFF2-40B4-BE49-F238E27FC236}">
                <a16:creationId xmlns:a16="http://schemas.microsoft.com/office/drawing/2014/main" id="{4D44AFBF-5886-443B-8755-B47DA4385B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458200" cy="11430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90 – 100.  How much does it cost…</a:t>
            </a:r>
            <a:br>
              <a:rPr lang="en-US" altLang="en-US" sz="3200" b="1"/>
            </a:br>
            <a:r>
              <a:rPr lang="en-US" altLang="en-US" sz="3200" b="1"/>
              <a:t>  </a:t>
            </a:r>
            <a:r>
              <a:rPr lang="en-US" altLang="en-US" sz="2400" b="1"/>
              <a:t>a. $10   b. $15   c. $20   d. $25   e. $45  f. $50   g. $70   h. $100</a:t>
            </a:r>
          </a:p>
        </p:txBody>
      </p:sp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3">
            <a:extLst>
              <a:ext uri="{FF2B5EF4-FFF2-40B4-BE49-F238E27FC236}">
                <a16:creationId xmlns:a16="http://schemas.microsoft.com/office/drawing/2014/main" id="{D4A6340E-3C77-415B-A2BF-C81142E44E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take the Employee Registration exam?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for an Employee Registration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Certified Applicator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 u="sng"/>
              <a:t>To renew your office License?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sub-office license?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take the Certification exam per category?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Employee Registration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replace a lost Employee Registration card or to change an Employee Registration card from another company to Terminix?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become Certified once you pass the exam?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Employee Registration Card on July 2, 2009?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For the Research Fee for each office license?</a:t>
            </a:r>
          </a:p>
        </p:txBody>
      </p:sp>
      <p:sp>
        <p:nvSpPr>
          <p:cNvPr id="208899" name="Rectangle 4">
            <a:extLst>
              <a:ext uri="{FF2B5EF4-FFF2-40B4-BE49-F238E27FC236}">
                <a16:creationId xmlns:a16="http://schemas.microsoft.com/office/drawing/2014/main" id="{C4B048F3-B6C4-4A03-86DD-107010D040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305800" cy="11430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90 – 100.  How much does it cost…</a:t>
            </a:r>
            <a:br>
              <a:rPr lang="en-US" altLang="en-US" sz="3200" b="1"/>
            </a:br>
            <a:r>
              <a:rPr lang="en-US" altLang="en-US" sz="3200" b="1"/>
              <a:t>  </a:t>
            </a:r>
            <a:r>
              <a:rPr lang="en-US" altLang="en-US" sz="2400" b="1"/>
              <a:t>a. $10   b. $15   c. $20   d. $25   e. $45  f. $50   g. $70   h. $100</a:t>
            </a:r>
          </a:p>
        </p:txBody>
      </p:sp>
    </p:spTree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3">
            <a:extLst>
              <a:ext uri="{FF2B5EF4-FFF2-40B4-BE49-F238E27FC236}">
                <a16:creationId xmlns:a16="http://schemas.microsoft.com/office/drawing/2014/main" id="{35246374-225D-4578-9781-F60FA53F0E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take the Employee Registration exam?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for an Employee Registration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Certified Applicator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 u="sng"/>
              <a:t>To renew your office License?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sub-office license?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take the Certification exam per category?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Employee Registration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replace a lost Employee Registration card or to change an Employee Registration card from another company to Terminix?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become Certified once you pass the exam?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Employee Registration Card on July 2, 2009?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For the Research Fee for each office license?</a:t>
            </a:r>
          </a:p>
        </p:txBody>
      </p:sp>
      <p:sp>
        <p:nvSpPr>
          <p:cNvPr id="209923" name="Text Box 4">
            <a:extLst>
              <a:ext uri="{FF2B5EF4-FFF2-40B4-BE49-F238E27FC236}">
                <a16:creationId xmlns:a16="http://schemas.microsoft.com/office/drawing/2014/main" id="{E78EB145-DE77-409E-A29C-49162B766F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2971800"/>
            <a:ext cx="685800" cy="3762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$100</a:t>
            </a:r>
          </a:p>
        </p:txBody>
      </p:sp>
      <p:sp>
        <p:nvSpPr>
          <p:cNvPr id="209924" name="Rectangle 5">
            <a:extLst>
              <a:ext uri="{FF2B5EF4-FFF2-40B4-BE49-F238E27FC236}">
                <a16:creationId xmlns:a16="http://schemas.microsoft.com/office/drawing/2014/main" id="{88FC2DB9-892E-4533-AC61-B2CB250AEA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382000" cy="11430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90 – 100.  How much does it cost…</a:t>
            </a:r>
            <a:br>
              <a:rPr lang="en-US" altLang="en-US" sz="3200" b="1"/>
            </a:br>
            <a:r>
              <a:rPr lang="en-US" altLang="en-US" sz="3200" b="1"/>
              <a:t>  </a:t>
            </a:r>
            <a:r>
              <a:rPr lang="en-US" altLang="en-US" sz="2400" b="1"/>
              <a:t>a. $10   b. $15   c. $20   d. $25   e. $45  f. $50   g. $70   h. $100</a:t>
            </a:r>
          </a:p>
        </p:txBody>
      </p:sp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3">
            <a:extLst>
              <a:ext uri="{FF2B5EF4-FFF2-40B4-BE49-F238E27FC236}">
                <a16:creationId xmlns:a16="http://schemas.microsoft.com/office/drawing/2014/main" id="{F3355DAC-A984-414C-95EA-7ACC389DDB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take the Employee Registration exam?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for an Employee Registration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Certified Applicator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office License?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 u="sng"/>
              <a:t>To renew your sub-office license?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take the Certification exam per category?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Employee Registration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replace a lost Employee Registration card or to change an Employee Registration card from another company to Terminix?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become Certified once you pass the exam?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Employee Registration Card on July 2, 2009?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For the Research Fee for each office license?</a:t>
            </a:r>
          </a:p>
        </p:txBody>
      </p:sp>
      <p:sp>
        <p:nvSpPr>
          <p:cNvPr id="210947" name="Rectangle 4">
            <a:extLst>
              <a:ext uri="{FF2B5EF4-FFF2-40B4-BE49-F238E27FC236}">
                <a16:creationId xmlns:a16="http://schemas.microsoft.com/office/drawing/2014/main" id="{15B64F1B-DDB5-4B50-BE83-00DF39B2F4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382000" cy="11430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90 – 100.  How much does it cost…</a:t>
            </a:r>
            <a:br>
              <a:rPr lang="en-US" altLang="en-US" sz="3200" b="1"/>
            </a:br>
            <a:r>
              <a:rPr lang="en-US" altLang="en-US" sz="3200" b="1"/>
              <a:t>  </a:t>
            </a:r>
            <a:r>
              <a:rPr lang="en-US" altLang="en-US" sz="2400" b="1"/>
              <a:t>a. $10   b. $15   c. $20   d. $25   e. $45  f. $50   g. $70   h. $100</a:t>
            </a:r>
          </a:p>
        </p:txBody>
      </p:sp>
    </p:spTree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3">
            <a:extLst>
              <a:ext uri="{FF2B5EF4-FFF2-40B4-BE49-F238E27FC236}">
                <a16:creationId xmlns:a16="http://schemas.microsoft.com/office/drawing/2014/main" id="{56317630-B24E-44AF-AF6B-87EB3893DA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take the Employee Registration exam?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for an Employee Registration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Certified Applicator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office License?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 u="sng"/>
              <a:t>To renew your sub-office license?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take the Certification exam per category?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Employee Registration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replace a lost Employee Registration card or to change an Employee Registration card from another company to Terminix?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become Certified once you pass the exam?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Employee Registration Card on July 2, 2009?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For the Research Fee for each office license?</a:t>
            </a:r>
          </a:p>
        </p:txBody>
      </p:sp>
      <p:sp>
        <p:nvSpPr>
          <p:cNvPr id="211971" name="Text Box 5">
            <a:extLst>
              <a:ext uri="{FF2B5EF4-FFF2-40B4-BE49-F238E27FC236}">
                <a16:creationId xmlns:a16="http://schemas.microsoft.com/office/drawing/2014/main" id="{41FC8BEB-3882-4AD5-943F-0B999AD572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3352800"/>
            <a:ext cx="609600" cy="3762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$10</a:t>
            </a:r>
          </a:p>
        </p:txBody>
      </p:sp>
      <p:sp>
        <p:nvSpPr>
          <p:cNvPr id="211972" name="Rectangle 7">
            <a:extLst>
              <a:ext uri="{FF2B5EF4-FFF2-40B4-BE49-F238E27FC236}">
                <a16:creationId xmlns:a16="http://schemas.microsoft.com/office/drawing/2014/main" id="{2B79AE58-BE5A-43AE-B9F3-BE7517EEB1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988" y="381000"/>
            <a:ext cx="8075612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2"/>
                </a:solidFill>
              </a:rPr>
              <a:t>90 – 100.  How much does it cost…</a:t>
            </a:r>
            <a:br>
              <a:rPr lang="en-US" altLang="en-US">
                <a:solidFill>
                  <a:schemeClr val="tx2"/>
                </a:solidFill>
              </a:rPr>
            </a:br>
            <a:r>
              <a:rPr lang="en-US" altLang="en-US">
                <a:solidFill>
                  <a:schemeClr val="tx2"/>
                </a:solidFill>
              </a:rPr>
              <a:t>  a. $10   b. $15   c. $20   d. $25   e. $45  f. $50   g. $70   h. $100</a:t>
            </a:r>
          </a:p>
        </p:txBody>
      </p:sp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3">
            <a:extLst>
              <a:ext uri="{FF2B5EF4-FFF2-40B4-BE49-F238E27FC236}">
                <a16:creationId xmlns:a16="http://schemas.microsoft.com/office/drawing/2014/main" id="{4960FFF6-8098-4139-A6BE-7757A6C8DD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take the Employee Registration exam?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for an Employee Registration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Certified Applicator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office License?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sub-office license?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 u="sng"/>
              <a:t>To apply to take the Certification exam per category?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Employee Registration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replace a lost Employee Registration card or to change an Employee Registration card from another company to Terminix?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become Certified once you pass the exam?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Employee Registration Card on July 2, 2009?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For the Research Fee for each office license?</a:t>
            </a:r>
          </a:p>
        </p:txBody>
      </p:sp>
      <p:sp>
        <p:nvSpPr>
          <p:cNvPr id="212995" name="Rectangle 4">
            <a:extLst>
              <a:ext uri="{FF2B5EF4-FFF2-40B4-BE49-F238E27FC236}">
                <a16:creationId xmlns:a16="http://schemas.microsoft.com/office/drawing/2014/main" id="{F0A205A6-E3EE-4E1E-9D4E-5074B1B1E9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382000" cy="11430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90 – 100.  How much does it cost…</a:t>
            </a:r>
            <a:br>
              <a:rPr lang="en-US" altLang="en-US" sz="3200" b="1"/>
            </a:br>
            <a:r>
              <a:rPr lang="en-US" altLang="en-US" sz="3200" b="1"/>
              <a:t>  </a:t>
            </a:r>
            <a:r>
              <a:rPr lang="en-US" altLang="en-US" sz="2400" b="1"/>
              <a:t>a. $10   b. $15   c. $20   d. $25   e. $45  f. $50   g. $70   h. $100</a:t>
            </a:r>
          </a:p>
        </p:txBody>
      </p:sp>
    </p:spTree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3">
            <a:extLst>
              <a:ext uri="{FF2B5EF4-FFF2-40B4-BE49-F238E27FC236}">
                <a16:creationId xmlns:a16="http://schemas.microsoft.com/office/drawing/2014/main" id="{7693C021-4DC2-4537-AD48-8899669980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take the Employee Registration exam?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for an Employee Registration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Certified Applicator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office License?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sub-office license?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 u="sng"/>
              <a:t>To apply to take the Certification exam per category?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Employee Registration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replace a lost Employee Registration card or to change an Employee Registration card from another company to Terminix?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become Certified once you pass the exam?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Employee Registration Card on July 2, 2009?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For the Research Fee for each office license?</a:t>
            </a:r>
          </a:p>
        </p:txBody>
      </p:sp>
      <p:sp>
        <p:nvSpPr>
          <p:cNvPr id="214019" name="Text Box 4">
            <a:extLst>
              <a:ext uri="{FF2B5EF4-FFF2-40B4-BE49-F238E27FC236}">
                <a16:creationId xmlns:a16="http://schemas.microsoft.com/office/drawing/2014/main" id="{EAD220E2-A59E-4B59-AF67-22D15C76CF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3125" y="3619500"/>
            <a:ext cx="536575" cy="3762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$45</a:t>
            </a:r>
          </a:p>
        </p:txBody>
      </p:sp>
      <p:sp>
        <p:nvSpPr>
          <p:cNvPr id="214020" name="Rectangle 5">
            <a:extLst>
              <a:ext uri="{FF2B5EF4-FFF2-40B4-BE49-F238E27FC236}">
                <a16:creationId xmlns:a16="http://schemas.microsoft.com/office/drawing/2014/main" id="{ED353DD0-0FF4-42A9-B40C-AAA751D9EF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382000" cy="11430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90 – 100.  How much does it cost…</a:t>
            </a:r>
            <a:br>
              <a:rPr lang="en-US" altLang="en-US" sz="3200" b="1"/>
            </a:br>
            <a:r>
              <a:rPr lang="en-US" altLang="en-US" sz="3200" b="1"/>
              <a:t>  </a:t>
            </a:r>
            <a:r>
              <a:rPr lang="en-US" altLang="en-US" sz="2400" b="1"/>
              <a:t>a. $10   b. $15   c. $20   d. $25   e. $45  f. $50   g. $70   h. $100</a:t>
            </a:r>
          </a:p>
        </p:txBody>
      </p:sp>
    </p:spTree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3">
            <a:extLst>
              <a:ext uri="{FF2B5EF4-FFF2-40B4-BE49-F238E27FC236}">
                <a16:creationId xmlns:a16="http://schemas.microsoft.com/office/drawing/2014/main" id="{A8659139-4391-4263-A43D-F6EE336924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take the Employee Registration exam?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for an Employee Registration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Certified Applicator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office License?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sub-office license?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take the Certification exam per category?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 u="sng"/>
              <a:t>To renew your Employee Registration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replace a lost Employee Registration card or to change an Employee Registration card from another company to Terminix?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become Certified once you pass the exam?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Employee Registration Card on July 2, 2009?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For the Research Fee for each office license?</a:t>
            </a:r>
          </a:p>
        </p:txBody>
      </p:sp>
      <p:sp>
        <p:nvSpPr>
          <p:cNvPr id="215043" name="Rectangle 4">
            <a:extLst>
              <a:ext uri="{FF2B5EF4-FFF2-40B4-BE49-F238E27FC236}">
                <a16:creationId xmlns:a16="http://schemas.microsoft.com/office/drawing/2014/main" id="{79AB00A3-4D80-41B2-A569-43A25B4E03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90 – 100.  How much does it cost…</a:t>
            </a:r>
            <a:br>
              <a:rPr lang="en-US" altLang="en-US" sz="3200" b="1"/>
            </a:br>
            <a:r>
              <a:rPr lang="en-US" altLang="en-US" sz="3200" b="1"/>
              <a:t>  </a:t>
            </a:r>
            <a:r>
              <a:rPr lang="en-US" altLang="en-US" sz="2400" b="1"/>
              <a:t>a. $10   b. $15   c. $20   d. $25   e. $45  f. $50   g. $70   h. $100</a:t>
            </a:r>
          </a:p>
        </p:txBody>
      </p:sp>
    </p:spTree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3">
            <a:extLst>
              <a:ext uri="{FF2B5EF4-FFF2-40B4-BE49-F238E27FC236}">
                <a16:creationId xmlns:a16="http://schemas.microsoft.com/office/drawing/2014/main" id="{39EF4450-786F-46F8-BCD9-06F3F87105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take the Employee Registration exam?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for an Employee Registration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Certified Applicator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office License?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sub-office license?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take the Certification exam per category?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 u="sng"/>
              <a:t>To renew your Employee Registration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replace a lost Employee Registration card or to change an Employee Registration card from another company to Terminix?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become Certified once you pass the exam?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Employee Registration Card on July 2, 2009?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For the Research Fee for each office license?</a:t>
            </a:r>
          </a:p>
        </p:txBody>
      </p:sp>
      <p:sp>
        <p:nvSpPr>
          <p:cNvPr id="216067" name="Text Box 4">
            <a:extLst>
              <a:ext uri="{FF2B5EF4-FFF2-40B4-BE49-F238E27FC236}">
                <a16:creationId xmlns:a16="http://schemas.microsoft.com/office/drawing/2014/main" id="{273CBCCC-FA21-4CED-BEB4-472F06267A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2525" y="4000500"/>
            <a:ext cx="536575" cy="3762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$10</a:t>
            </a:r>
          </a:p>
        </p:txBody>
      </p:sp>
      <p:sp>
        <p:nvSpPr>
          <p:cNvPr id="216068" name="Rectangle 5">
            <a:extLst>
              <a:ext uri="{FF2B5EF4-FFF2-40B4-BE49-F238E27FC236}">
                <a16:creationId xmlns:a16="http://schemas.microsoft.com/office/drawing/2014/main" id="{734E475F-6E7E-4BAD-A654-9C0AD76A9E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8305800" cy="11430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90 – 100.  How much does it cost…</a:t>
            </a:r>
            <a:br>
              <a:rPr lang="en-US" altLang="en-US" sz="3200" b="1"/>
            </a:br>
            <a:r>
              <a:rPr lang="en-US" altLang="en-US" sz="3200" b="1"/>
              <a:t>  </a:t>
            </a:r>
            <a:r>
              <a:rPr lang="en-US" altLang="en-US" sz="2400" b="1"/>
              <a:t>a. $10   b. $15   c. $20   d. $25   e. $45  f. $50   g. $70   h. $100</a:t>
            </a:r>
          </a:p>
        </p:txBody>
      </p:sp>
    </p:spTree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3">
            <a:extLst>
              <a:ext uri="{FF2B5EF4-FFF2-40B4-BE49-F238E27FC236}">
                <a16:creationId xmlns:a16="http://schemas.microsoft.com/office/drawing/2014/main" id="{F880B342-C393-4510-A731-10901655CF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take the Employee Registration exam?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for an Employee Registration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Certified Applicator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office License?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sub-office license?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take the Certification exam per category?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Employee Registration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 u="sng"/>
              <a:t>To replace a lost Employee Registration card or to change an Employee Registration card from another company to Terminix?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become Certified once you pass the exam?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Employee Registration Card on July 2, 2009?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For the Research Fee for each office license?</a:t>
            </a:r>
          </a:p>
        </p:txBody>
      </p:sp>
      <p:sp>
        <p:nvSpPr>
          <p:cNvPr id="217091" name="Rectangle 4">
            <a:extLst>
              <a:ext uri="{FF2B5EF4-FFF2-40B4-BE49-F238E27FC236}">
                <a16:creationId xmlns:a16="http://schemas.microsoft.com/office/drawing/2014/main" id="{2957AC6A-EBED-4C80-8801-8E0199395E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382000" cy="11430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90 – 100.  How much does it cost…</a:t>
            </a:r>
            <a:br>
              <a:rPr lang="en-US" altLang="en-US" sz="3200" b="1"/>
            </a:br>
            <a:r>
              <a:rPr lang="en-US" altLang="en-US" sz="3200" b="1"/>
              <a:t>  </a:t>
            </a:r>
            <a:r>
              <a:rPr lang="en-US" altLang="en-US" sz="2400" b="1"/>
              <a:t>a. $10   b. $15   c. $20   d. $25   e. $45  f. $50   g. $70   h. $100</a:t>
            </a:r>
          </a:p>
        </p:txBody>
      </p:sp>
    </p:spTree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3">
            <a:extLst>
              <a:ext uri="{FF2B5EF4-FFF2-40B4-BE49-F238E27FC236}">
                <a16:creationId xmlns:a16="http://schemas.microsoft.com/office/drawing/2014/main" id="{8D55F0EE-F1BE-4343-94C1-8373FCE266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take the Employee Registration exam?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for an Employee Registration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Certified Applicator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office License?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sub-office license?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take the Certification exam per category?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Employee Registration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 u="sng"/>
              <a:t>To replace a lost Employee Registration card or to change an Employee Registration card from another company to Terminix?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become Certified once you pass the exam?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Employee Registration Card on July 2, 2009?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For the Research Fee for each office license?</a:t>
            </a:r>
          </a:p>
        </p:txBody>
      </p:sp>
      <p:sp>
        <p:nvSpPr>
          <p:cNvPr id="218115" name="Text Box 4">
            <a:extLst>
              <a:ext uri="{FF2B5EF4-FFF2-40B4-BE49-F238E27FC236}">
                <a16:creationId xmlns:a16="http://schemas.microsoft.com/office/drawing/2014/main" id="{EF3FDCD1-B27D-4BF8-9CB9-CCAFFEADD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4953000"/>
            <a:ext cx="625475" cy="3762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$10</a:t>
            </a:r>
          </a:p>
        </p:txBody>
      </p:sp>
      <p:sp>
        <p:nvSpPr>
          <p:cNvPr id="218116" name="Rectangle 5">
            <a:extLst>
              <a:ext uri="{FF2B5EF4-FFF2-40B4-BE49-F238E27FC236}">
                <a16:creationId xmlns:a16="http://schemas.microsoft.com/office/drawing/2014/main" id="{B49D3CD2-D284-4CB9-8599-04429F5CAD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382000" cy="11430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90 – 100.  How much does it cost…</a:t>
            </a:r>
            <a:br>
              <a:rPr lang="en-US" altLang="en-US" sz="3200" b="1"/>
            </a:br>
            <a:r>
              <a:rPr lang="en-US" altLang="en-US" sz="3200" b="1"/>
              <a:t>  </a:t>
            </a:r>
            <a:r>
              <a:rPr lang="en-US" altLang="en-US" sz="2400" b="1"/>
              <a:t>a. $10   b. $15   c. $20   d. $25   e. $45  f. $50   g. $70   h. $100</a:t>
            </a:r>
          </a:p>
        </p:txBody>
      </p:sp>
    </p:spTree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3">
            <a:extLst>
              <a:ext uri="{FF2B5EF4-FFF2-40B4-BE49-F238E27FC236}">
                <a16:creationId xmlns:a16="http://schemas.microsoft.com/office/drawing/2014/main" id="{2B1C97B9-407D-4703-B3E1-40A34A1E89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take the Employee Registration exam?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for an Employee Registration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Certified Applicator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office License?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sub-office license?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take the Certification exam per category?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Employee Registration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replace a lost Employee Registration card or to change an Employee Registration card from another company to Terminix?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 u="sng"/>
              <a:t>To apply to become Certified once you pass the exam?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Employee Registration Card on July 2, 2009?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For the Research Fee for each office license?</a:t>
            </a:r>
          </a:p>
        </p:txBody>
      </p:sp>
      <p:sp>
        <p:nvSpPr>
          <p:cNvPr id="219139" name="Rectangle 4">
            <a:extLst>
              <a:ext uri="{FF2B5EF4-FFF2-40B4-BE49-F238E27FC236}">
                <a16:creationId xmlns:a16="http://schemas.microsoft.com/office/drawing/2014/main" id="{5904BF93-1ABC-4540-B792-5F1E2D1BEC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382000" cy="11430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90 – 100.  How much does it cost…</a:t>
            </a:r>
            <a:br>
              <a:rPr lang="en-US" altLang="en-US" sz="3200" b="1"/>
            </a:br>
            <a:r>
              <a:rPr lang="en-US" altLang="en-US" sz="3200" b="1"/>
              <a:t>  </a:t>
            </a:r>
            <a:r>
              <a:rPr lang="en-US" altLang="en-US" sz="2400" b="1"/>
              <a:t>a. $10   b. $15   c. $20   d. $25   e. $45  f. $50   g. $70   h. $100</a:t>
            </a:r>
          </a:p>
        </p:txBody>
      </p:sp>
    </p:spTree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3">
            <a:extLst>
              <a:ext uri="{FF2B5EF4-FFF2-40B4-BE49-F238E27FC236}">
                <a16:creationId xmlns:a16="http://schemas.microsoft.com/office/drawing/2014/main" id="{360CABB0-C4DD-4264-ADBC-E872F4E867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take the Employee Registration exam?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for an Employee Registration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Certified Applicator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office License?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sub-office license?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take the Certification exam per category?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Employee Registration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replace a lost Employee Registration card or to change an Employee Registration card from another company to Terminix?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 u="sng"/>
              <a:t>To apply to become Certified once you pass the exam?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Employee Registration Card on July 2, 2009?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For the Research Fee for each office license?</a:t>
            </a:r>
          </a:p>
        </p:txBody>
      </p:sp>
      <p:sp>
        <p:nvSpPr>
          <p:cNvPr id="220163" name="Text Box 4">
            <a:extLst>
              <a:ext uri="{FF2B5EF4-FFF2-40B4-BE49-F238E27FC236}">
                <a16:creationId xmlns:a16="http://schemas.microsoft.com/office/drawing/2014/main" id="{12ED9CEC-9B65-4A38-B98E-8BB8C2E8DA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9325" y="5143500"/>
            <a:ext cx="650875" cy="3762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$100</a:t>
            </a:r>
          </a:p>
        </p:txBody>
      </p:sp>
      <p:sp>
        <p:nvSpPr>
          <p:cNvPr id="220164" name="Rectangle 5">
            <a:extLst>
              <a:ext uri="{FF2B5EF4-FFF2-40B4-BE49-F238E27FC236}">
                <a16:creationId xmlns:a16="http://schemas.microsoft.com/office/drawing/2014/main" id="{FFA3E585-B74E-42C5-B7AA-C1A0D30900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382000" cy="11430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90 – 100.  How much does it cost…</a:t>
            </a:r>
            <a:br>
              <a:rPr lang="en-US" altLang="en-US" sz="3200" b="1"/>
            </a:br>
            <a:r>
              <a:rPr lang="en-US" altLang="en-US" sz="3200" b="1"/>
              <a:t>  </a:t>
            </a:r>
            <a:r>
              <a:rPr lang="en-US" altLang="en-US" sz="2400" b="1"/>
              <a:t>a. $10   b. $15   c. $20   d. $25   e. $45  f. $50   g. $70   h. $100</a:t>
            </a:r>
          </a:p>
        </p:txBody>
      </p:sp>
    </p:spTree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3">
            <a:extLst>
              <a:ext uri="{FF2B5EF4-FFF2-40B4-BE49-F238E27FC236}">
                <a16:creationId xmlns:a16="http://schemas.microsoft.com/office/drawing/2014/main" id="{67CE7331-EDD9-4A62-816B-203FBC4E36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take the Employee Registration exam?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for an Employee Registration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Certified Applicator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office License?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sub-office license?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take the Certification exam per category?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Employee Registration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replace a lost Employee Registration card or to change an Employee Registration card from another company to Terminix?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become Certified once you pass the exam?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 u="sng"/>
              <a:t>To renew your Employee Registration Card on July 2, 2009?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For the Research Fee for each office license?</a:t>
            </a:r>
          </a:p>
        </p:txBody>
      </p:sp>
      <p:sp>
        <p:nvSpPr>
          <p:cNvPr id="221187" name="Rectangle 4">
            <a:extLst>
              <a:ext uri="{FF2B5EF4-FFF2-40B4-BE49-F238E27FC236}">
                <a16:creationId xmlns:a16="http://schemas.microsoft.com/office/drawing/2014/main" id="{7E844192-BA55-4395-9A4D-0E26952F35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8153400" cy="11430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90 – 100.  How much does it cost…</a:t>
            </a:r>
            <a:br>
              <a:rPr lang="en-US" altLang="en-US" sz="3200" b="1"/>
            </a:br>
            <a:r>
              <a:rPr lang="en-US" altLang="en-US" sz="3200" b="1"/>
              <a:t>  </a:t>
            </a:r>
            <a:r>
              <a:rPr lang="en-US" altLang="en-US" sz="2400" b="1"/>
              <a:t>a. $10   b. $15   c. $20   d. $25   e. $45  f. $50   g. $70   h. $100</a:t>
            </a:r>
          </a:p>
        </p:txBody>
      </p:sp>
    </p:spTree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3">
            <a:extLst>
              <a:ext uri="{FF2B5EF4-FFF2-40B4-BE49-F238E27FC236}">
                <a16:creationId xmlns:a16="http://schemas.microsoft.com/office/drawing/2014/main" id="{DE071124-1A3A-4ADD-A5A5-6F30203DCD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take the Employee Registration exam?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for an Employee Registration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Certified Applicator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office License?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sub-office license?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take the Certification exam per category?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Employee Registration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replace a lost Employee Registration card or to change an Employee Registration card from another company to Terminix?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become Certified once you pass the exam?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 u="sng"/>
              <a:t>To renew your Employee Registration Card on July 2, 2009?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For the Research Fee for each office license?</a:t>
            </a:r>
          </a:p>
        </p:txBody>
      </p:sp>
      <p:sp>
        <p:nvSpPr>
          <p:cNvPr id="222211" name="Text Box 4">
            <a:extLst>
              <a:ext uri="{FF2B5EF4-FFF2-40B4-BE49-F238E27FC236}">
                <a16:creationId xmlns:a16="http://schemas.microsoft.com/office/drawing/2014/main" id="{F29E5729-0F45-4F8A-8D03-5C10F3FA78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1325" y="5524500"/>
            <a:ext cx="536575" cy="3762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$20</a:t>
            </a:r>
          </a:p>
        </p:txBody>
      </p:sp>
      <p:sp>
        <p:nvSpPr>
          <p:cNvPr id="222212" name="Rectangle 5">
            <a:extLst>
              <a:ext uri="{FF2B5EF4-FFF2-40B4-BE49-F238E27FC236}">
                <a16:creationId xmlns:a16="http://schemas.microsoft.com/office/drawing/2014/main" id="{BF88AC40-9C48-4374-9B73-785AE21B26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382000" cy="11430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90 – 100.  How much does it cost…</a:t>
            </a:r>
            <a:br>
              <a:rPr lang="en-US" altLang="en-US" sz="3200" b="1"/>
            </a:br>
            <a:r>
              <a:rPr lang="en-US" altLang="en-US" sz="3200" b="1"/>
              <a:t>  </a:t>
            </a:r>
            <a:r>
              <a:rPr lang="en-US" altLang="en-US" sz="2400" b="1"/>
              <a:t>a. $10   b. $15   c. $20   d. $25   e. $45  f. $50   g. $70   h. $100</a:t>
            </a:r>
          </a:p>
        </p:txBody>
      </p:sp>
    </p:spTree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3">
            <a:extLst>
              <a:ext uri="{FF2B5EF4-FFF2-40B4-BE49-F238E27FC236}">
                <a16:creationId xmlns:a16="http://schemas.microsoft.com/office/drawing/2014/main" id="{0ADAC6D4-3E33-4598-BC13-57042438B5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take the Employee Registration exam?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for an Employee Registration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Certified Applicator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office License?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sub-office license?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take the Certification exam per category?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Employee Registration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replace a lost Employee Registration card or to change an Employee Registration card from another company to Terminix?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become Certified once you pass the exam?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Employee Registration Card on July 2, 2009?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 u="sng"/>
              <a:t>For the Research Fee for each office license?</a:t>
            </a:r>
          </a:p>
        </p:txBody>
      </p:sp>
      <p:sp>
        <p:nvSpPr>
          <p:cNvPr id="223235" name="Rectangle 4">
            <a:extLst>
              <a:ext uri="{FF2B5EF4-FFF2-40B4-BE49-F238E27FC236}">
                <a16:creationId xmlns:a16="http://schemas.microsoft.com/office/drawing/2014/main" id="{BF92E261-69AE-47B8-8908-64950D06EE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458200" cy="11430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90 – 100.  How much does it cost…</a:t>
            </a:r>
            <a:br>
              <a:rPr lang="en-US" altLang="en-US" sz="3200" b="1"/>
            </a:br>
            <a:r>
              <a:rPr lang="en-US" altLang="en-US" sz="3200" b="1"/>
              <a:t>  </a:t>
            </a:r>
            <a:r>
              <a:rPr lang="en-US" altLang="en-US" sz="2400" b="1"/>
              <a:t>a. $10   b. $15   c. $20   d. $25   e. $45  f. $50   g. $70   h. $100</a:t>
            </a:r>
          </a:p>
        </p:txBody>
      </p:sp>
    </p:spTree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3">
            <a:extLst>
              <a:ext uri="{FF2B5EF4-FFF2-40B4-BE49-F238E27FC236}">
                <a16:creationId xmlns:a16="http://schemas.microsoft.com/office/drawing/2014/main" id="{7E5F162F-B1CC-4C47-B558-26B3464ECA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take the Employee Registration exam?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for an Employee Registration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Certified Applicator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office License?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sub-office license?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take the Certification exam per category?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Employee Registration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replace a lost Employee Registration card or to change an Employee Registration card from another company to Terminix?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become Certified once you pass the exam?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Employee Registration Card on July 2, 2009?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 u="sng"/>
              <a:t>For the Research Fee for each office license?</a:t>
            </a:r>
          </a:p>
        </p:txBody>
      </p:sp>
      <p:sp>
        <p:nvSpPr>
          <p:cNvPr id="224259" name="Text Box 4">
            <a:extLst>
              <a:ext uri="{FF2B5EF4-FFF2-40B4-BE49-F238E27FC236}">
                <a16:creationId xmlns:a16="http://schemas.microsoft.com/office/drawing/2014/main" id="{163DBA59-8C43-4A2D-AAF7-C4D2509316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8725" y="5905500"/>
            <a:ext cx="536575" cy="3762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$70</a:t>
            </a:r>
          </a:p>
        </p:txBody>
      </p:sp>
      <p:sp>
        <p:nvSpPr>
          <p:cNvPr id="224260" name="Rectangle 5">
            <a:extLst>
              <a:ext uri="{FF2B5EF4-FFF2-40B4-BE49-F238E27FC236}">
                <a16:creationId xmlns:a16="http://schemas.microsoft.com/office/drawing/2014/main" id="{F3874004-6336-455B-8ADB-4447F7F9AE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458200" cy="11430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90 – 100.  How much does it cost…</a:t>
            </a:r>
            <a:br>
              <a:rPr lang="en-US" altLang="en-US" sz="3200" b="1"/>
            </a:br>
            <a:r>
              <a:rPr lang="en-US" altLang="en-US" sz="3200" b="1"/>
              <a:t>  </a:t>
            </a:r>
            <a:r>
              <a:rPr lang="en-US" altLang="en-US" sz="2400" b="1"/>
              <a:t>a. $10   b. $15   c. $20   d. $25   e. $45  f. $50   g. $70   h. $100</a:t>
            </a:r>
          </a:p>
        </p:txBody>
      </p:sp>
    </p:spTree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3">
            <a:extLst>
              <a:ext uri="{FF2B5EF4-FFF2-40B4-BE49-F238E27FC236}">
                <a16:creationId xmlns:a16="http://schemas.microsoft.com/office/drawing/2014/main" id="{8D3E81D7-3AD3-480F-91A3-FC837CB668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take the Employee Registration exam?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for an Employee Registration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Certified Applicator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office License?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sub-office license?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take the Certification exam per category?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Employee Registration card?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replace a lost Employee Registration card or to change an Employee Registration card from another company to Terminix?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apply to become Certified once you pass the exam?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To renew your Employee Registration Card on July 2, 2009?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90"/>
            </a:pPr>
            <a:r>
              <a:rPr lang="en-US" altLang="en-US" sz="2000" b="1"/>
              <a:t>For the Research Fee for each office license?</a:t>
            </a:r>
          </a:p>
        </p:txBody>
      </p:sp>
      <p:sp>
        <p:nvSpPr>
          <p:cNvPr id="225283" name="Text Box 4">
            <a:extLst>
              <a:ext uri="{FF2B5EF4-FFF2-40B4-BE49-F238E27FC236}">
                <a16:creationId xmlns:a16="http://schemas.microsoft.com/office/drawing/2014/main" id="{D33F8F3B-F0E1-4C76-8F7E-E1B1B13109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1981200"/>
            <a:ext cx="609600" cy="3762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$45</a:t>
            </a:r>
          </a:p>
        </p:txBody>
      </p:sp>
      <p:sp>
        <p:nvSpPr>
          <p:cNvPr id="225284" name="Text Box 5">
            <a:extLst>
              <a:ext uri="{FF2B5EF4-FFF2-40B4-BE49-F238E27FC236}">
                <a16:creationId xmlns:a16="http://schemas.microsoft.com/office/drawing/2014/main" id="{F038B072-8445-46C6-9419-DF09664FB2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2362200"/>
            <a:ext cx="609600" cy="3762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$10</a:t>
            </a:r>
          </a:p>
        </p:txBody>
      </p:sp>
      <p:sp>
        <p:nvSpPr>
          <p:cNvPr id="225285" name="Text Box 6">
            <a:extLst>
              <a:ext uri="{FF2B5EF4-FFF2-40B4-BE49-F238E27FC236}">
                <a16:creationId xmlns:a16="http://schemas.microsoft.com/office/drawing/2014/main" id="{B2FC1CD4-F8A1-4137-82FD-177C93F58E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3925" y="2628900"/>
            <a:ext cx="650875" cy="3762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$100</a:t>
            </a:r>
          </a:p>
        </p:txBody>
      </p:sp>
      <p:sp>
        <p:nvSpPr>
          <p:cNvPr id="225286" name="Text Box 7">
            <a:extLst>
              <a:ext uri="{FF2B5EF4-FFF2-40B4-BE49-F238E27FC236}">
                <a16:creationId xmlns:a16="http://schemas.microsoft.com/office/drawing/2014/main" id="{B2796FCE-0036-406E-9304-F5A2519E55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2971800"/>
            <a:ext cx="685800" cy="3762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$100</a:t>
            </a:r>
          </a:p>
        </p:txBody>
      </p:sp>
      <p:sp>
        <p:nvSpPr>
          <p:cNvPr id="225287" name="Text Box 8">
            <a:extLst>
              <a:ext uri="{FF2B5EF4-FFF2-40B4-BE49-F238E27FC236}">
                <a16:creationId xmlns:a16="http://schemas.microsoft.com/office/drawing/2014/main" id="{659753D7-66A7-4FCE-90C3-5EB1726E97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3352800"/>
            <a:ext cx="609600" cy="3762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$10</a:t>
            </a:r>
          </a:p>
        </p:txBody>
      </p:sp>
      <p:sp>
        <p:nvSpPr>
          <p:cNvPr id="225288" name="Text Box 9">
            <a:extLst>
              <a:ext uri="{FF2B5EF4-FFF2-40B4-BE49-F238E27FC236}">
                <a16:creationId xmlns:a16="http://schemas.microsoft.com/office/drawing/2014/main" id="{1E90DA3D-0EED-42FA-8B08-8CEBCCA610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3125" y="3619500"/>
            <a:ext cx="536575" cy="3762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$45</a:t>
            </a:r>
          </a:p>
        </p:txBody>
      </p:sp>
      <p:sp>
        <p:nvSpPr>
          <p:cNvPr id="225289" name="Text Box 11">
            <a:extLst>
              <a:ext uri="{FF2B5EF4-FFF2-40B4-BE49-F238E27FC236}">
                <a16:creationId xmlns:a16="http://schemas.microsoft.com/office/drawing/2014/main" id="{221F2494-2953-4257-AB57-A3C9A7C58D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2525" y="4000500"/>
            <a:ext cx="536575" cy="3762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$10</a:t>
            </a:r>
          </a:p>
        </p:txBody>
      </p:sp>
      <p:sp>
        <p:nvSpPr>
          <p:cNvPr id="225290" name="Text Box 12">
            <a:extLst>
              <a:ext uri="{FF2B5EF4-FFF2-40B4-BE49-F238E27FC236}">
                <a16:creationId xmlns:a16="http://schemas.microsoft.com/office/drawing/2014/main" id="{372A1595-2BF7-47CC-8ACF-2025BCD9D1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4953000"/>
            <a:ext cx="625475" cy="3762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$10</a:t>
            </a:r>
          </a:p>
        </p:txBody>
      </p:sp>
      <p:sp>
        <p:nvSpPr>
          <p:cNvPr id="225291" name="Text Box 13">
            <a:extLst>
              <a:ext uri="{FF2B5EF4-FFF2-40B4-BE49-F238E27FC236}">
                <a16:creationId xmlns:a16="http://schemas.microsoft.com/office/drawing/2014/main" id="{15EAF77C-0EEA-4812-B114-884443B434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9325" y="5143500"/>
            <a:ext cx="650875" cy="3762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$100</a:t>
            </a:r>
          </a:p>
        </p:txBody>
      </p:sp>
      <p:sp>
        <p:nvSpPr>
          <p:cNvPr id="225292" name="Text Box 14">
            <a:extLst>
              <a:ext uri="{FF2B5EF4-FFF2-40B4-BE49-F238E27FC236}">
                <a16:creationId xmlns:a16="http://schemas.microsoft.com/office/drawing/2014/main" id="{90DC203B-AEE9-47D9-8837-6E5AB0F0DA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1325" y="5524500"/>
            <a:ext cx="536575" cy="3762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$20</a:t>
            </a:r>
          </a:p>
        </p:txBody>
      </p:sp>
      <p:sp>
        <p:nvSpPr>
          <p:cNvPr id="225293" name="Text Box 15">
            <a:extLst>
              <a:ext uri="{FF2B5EF4-FFF2-40B4-BE49-F238E27FC236}">
                <a16:creationId xmlns:a16="http://schemas.microsoft.com/office/drawing/2014/main" id="{5B51FAA3-E736-4A41-A665-87EA01AAE5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8725" y="5905500"/>
            <a:ext cx="536575" cy="3762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$70</a:t>
            </a:r>
          </a:p>
        </p:txBody>
      </p:sp>
      <p:sp>
        <p:nvSpPr>
          <p:cNvPr id="225294" name="Rectangle 16">
            <a:extLst>
              <a:ext uri="{FF2B5EF4-FFF2-40B4-BE49-F238E27FC236}">
                <a16:creationId xmlns:a16="http://schemas.microsoft.com/office/drawing/2014/main" id="{7C134097-08EA-4288-8EE4-E13E9DAA20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458200" cy="11430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90 – 100.  How much does it cost…</a:t>
            </a:r>
            <a:br>
              <a:rPr lang="en-US" altLang="en-US" sz="3200" b="1"/>
            </a:br>
            <a:r>
              <a:rPr lang="en-US" altLang="en-US" sz="3200" b="1"/>
              <a:t>  </a:t>
            </a:r>
            <a:r>
              <a:rPr lang="en-US" altLang="en-US" sz="2400" b="1"/>
              <a:t>a. $10   b. $15   c. $20   d. $25   e. $45  f. $50   g. $70   h. $100</a:t>
            </a:r>
          </a:p>
        </p:txBody>
      </p:sp>
    </p:spTree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>
            <a:extLst>
              <a:ext uri="{FF2B5EF4-FFF2-40B4-BE49-F238E27FC236}">
                <a16:creationId xmlns:a16="http://schemas.microsoft.com/office/drawing/2014/main" id="{F8C9C0FA-AFC8-4340-A1BF-5E4AA7B481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  101 –105.  Match the following classes of  </a:t>
            </a:r>
            <a:br>
              <a:rPr lang="en-US" altLang="en-US" sz="3200" b="1"/>
            </a:br>
            <a:r>
              <a:rPr lang="en-US" altLang="en-US" sz="3200" b="1"/>
              <a:t>                    Arthropods:</a:t>
            </a:r>
          </a:p>
        </p:txBody>
      </p:sp>
      <p:sp>
        <p:nvSpPr>
          <p:cNvPr id="226307" name="Rectangle 3">
            <a:extLst>
              <a:ext uri="{FF2B5EF4-FFF2-40B4-BE49-F238E27FC236}">
                <a16:creationId xmlns:a16="http://schemas.microsoft.com/office/drawing/2014/main" id="{8953C9A4-D63C-42AC-8A90-59424C1C8E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362200"/>
            <a:ext cx="7772400" cy="3733800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</a:t>
            </a:r>
            <a:r>
              <a:rPr lang="en-US" altLang="en-US" b="1" u="sng"/>
              <a:t>Chilopoda</a:t>
            </a:r>
            <a:r>
              <a:rPr lang="en-US" altLang="en-US" b="1"/>
              <a:t>           a.  Booklouse</a:t>
            </a:r>
          </a:p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Diplopoda           b.  Centipede</a:t>
            </a:r>
          </a:p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Arachnida           c.  Pillbug</a:t>
            </a:r>
          </a:p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Insecta                 d.  Millipede</a:t>
            </a:r>
          </a:p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Crustacea            e.  Mite</a:t>
            </a:r>
          </a:p>
        </p:txBody>
      </p:sp>
    </p:spTree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>
            <a:extLst>
              <a:ext uri="{FF2B5EF4-FFF2-40B4-BE49-F238E27FC236}">
                <a16:creationId xmlns:a16="http://schemas.microsoft.com/office/drawing/2014/main" id="{7F7D263F-FB24-4C01-8723-D7D64C725D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  101 –105.  Match the following:</a:t>
            </a:r>
          </a:p>
        </p:txBody>
      </p:sp>
      <p:sp>
        <p:nvSpPr>
          <p:cNvPr id="227331" name="Rectangle 3">
            <a:extLst>
              <a:ext uri="{FF2B5EF4-FFF2-40B4-BE49-F238E27FC236}">
                <a16:creationId xmlns:a16="http://schemas.microsoft.com/office/drawing/2014/main" id="{E0FD23DF-79D0-4B6B-8239-2D81DD3508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7772400" cy="3962400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</a:t>
            </a:r>
            <a:r>
              <a:rPr lang="en-US" altLang="en-US" b="1" u="sng"/>
              <a:t>Chilopoda</a:t>
            </a:r>
            <a:r>
              <a:rPr lang="en-US" altLang="en-US" b="1"/>
              <a:t>           a.  Booklouse</a:t>
            </a:r>
          </a:p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Diplopoda           b.  </a:t>
            </a:r>
            <a:r>
              <a:rPr lang="en-US" altLang="en-US" b="1" u="sng">
                <a:solidFill>
                  <a:srgbClr val="FF0000"/>
                </a:solidFill>
              </a:rPr>
              <a:t>Centipede</a:t>
            </a:r>
          </a:p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Arachnida           c.  Pillbug</a:t>
            </a:r>
          </a:p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Insecta                 d.  Millipede</a:t>
            </a:r>
          </a:p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Crustacea            e.  Mite</a:t>
            </a:r>
          </a:p>
        </p:txBody>
      </p:sp>
      <p:sp>
        <p:nvSpPr>
          <p:cNvPr id="227332" name="Line 4">
            <a:extLst>
              <a:ext uri="{FF2B5EF4-FFF2-40B4-BE49-F238E27FC236}">
                <a16:creationId xmlns:a16="http://schemas.microsoft.com/office/drawing/2014/main" id="{E4657791-38AF-420D-98E8-CE73755F196F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2438400"/>
            <a:ext cx="114300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>
            <a:extLst>
              <a:ext uri="{FF2B5EF4-FFF2-40B4-BE49-F238E27FC236}">
                <a16:creationId xmlns:a16="http://schemas.microsoft.com/office/drawing/2014/main" id="{E2BAC0BC-5FD3-4F85-BEA8-AFCB57C190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9906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      </a:t>
            </a:r>
          </a:p>
        </p:txBody>
      </p:sp>
      <p:sp>
        <p:nvSpPr>
          <p:cNvPr id="228355" name="Rectangle 3">
            <a:extLst>
              <a:ext uri="{FF2B5EF4-FFF2-40B4-BE49-F238E27FC236}">
                <a16:creationId xmlns:a16="http://schemas.microsoft.com/office/drawing/2014/main" id="{2C5D324B-0AAC-4DAF-9FFC-E13CA84A57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5867400"/>
            <a:ext cx="7391400" cy="6858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 startAt="101"/>
            </a:pPr>
            <a:r>
              <a:rPr lang="en-US" altLang="en-US" b="1"/>
              <a:t>  </a:t>
            </a:r>
            <a:r>
              <a:rPr lang="en-US" altLang="en-US" sz="4000" b="1" u="sng"/>
              <a:t>Chilopoda</a:t>
            </a:r>
            <a:r>
              <a:rPr lang="en-US" altLang="en-US" sz="4000" b="1"/>
              <a:t> </a:t>
            </a:r>
            <a:r>
              <a:rPr lang="en-US" altLang="en-US" b="1"/>
              <a:t>     b.  </a:t>
            </a:r>
            <a:r>
              <a:rPr lang="en-US" altLang="en-US" sz="4000" b="1" u="sng">
                <a:solidFill>
                  <a:srgbClr val="FF0000"/>
                </a:solidFill>
              </a:rPr>
              <a:t>Centipede</a:t>
            </a:r>
          </a:p>
        </p:txBody>
      </p:sp>
      <p:pic>
        <p:nvPicPr>
          <p:cNvPr id="228356" name="Picture 4" descr="Centuri-3">
            <a:extLst>
              <a:ext uri="{FF2B5EF4-FFF2-40B4-BE49-F238E27FC236}">
                <a16:creationId xmlns:a16="http://schemas.microsoft.com/office/drawing/2014/main" id="{25C43603-83F0-47F6-9B54-E9C937ABAE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57200"/>
            <a:ext cx="7086600" cy="5314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>
            <a:extLst>
              <a:ext uri="{FF2B5EF4-FFF2-40B4-BE49-F238E27FC236}">
                <a16:creationId xmlns:a16="http://schemas.microsoft.com/office/drawing/2014/main" id="{57D4B722-045C-4A9E-8E3D-26FF101824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  101 –105.  Match the following:</a:t>
            </a:r>
          </a:p>
        </p:txBody>
      </p:sp>
      <p:sp>
        <p:nvSpPr>
          <p:cNvPr id="229379" name="Rectangle 3">
            <a:extLst>
              <a:ext uri="{FF2B5EF4-FFF2-40B4-BE49-F238E27FC236}">
                <a16:creationId xmlns:a16="http://schemas.microsoft.com/office/drawing/2014/main" id="{E87A8CFB-CA8B-4C75-ACD9-DE615AB725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7772400" cy="3962400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Chilopoda           a.  Booklouse</a:t>
            </a:r>
          </a:p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</a:t>
            </a:r>
            <a:r>
              <a:rPr lang="en-US" altLang="en-US" b="1" u="sng"/>
              <a:t>Diplopoda</a:t>
            </a:r>
            <a:r>
              <a:rPr lang="en-US" altLang="en-US" b="1"/>
              <a:t>           b.  Centipede</a:t>
            </a:r>
          </a:p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Arachnida           c.  Pillbug</a:t>
            </a:r>
          </a:p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Insecta                 d.  Millipede</a:t>
            </a:r>
          </a:p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Crustacea            e.  Mite</a:t>
            </a:r>
          </a:p>
        </p:txBody>
      </p:sp>
    </p:spTree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>
            <a:extLst>
              <a:ext uri="{FF2B5EF4-FFF2-40B4-BE49-F238E27FC236}">
                <a16:creationId xmlns:a16="http://schemas.microsoft.com/office/drawing/2014/main" id="{7BA6ED8E-AC0B-411E-8EF8-56E700708E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  101 –105.  Match the following:</a:t>
            </a:r>
          </a:p>
        </p:txBody>
      </p:sp>
      <p:sp>
        <p:nvSpPr>
          <p:cNvPr id="230403" name="Rectangle 3">
            <a:extLst>
              <a:ext uri="{FF2B5EF4-FFF2-40B4-BE49-F238E27FC236}">
                <a16:creationId xmlns:a16="http://schemas.microsoft.com/office/drawing/2014/main" id="{C11D3035-4042-41DF-964C-CA7E38C0FD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7772400" cy="3962400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Chilopoda           a.  Booklouse</a:t>
            </a:r>
          </a:p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</a:t>
            </a:r>
            <a:r>
              <a:rPr lang="en-US" altLang="en-US" b="1" u="sng"/>
              <a:t>Diplopoda</a:t>
            </a:r>
            <a:r>
              <a:rPr lang="en-US" altLang="en-US" b="1"/>
              <a:t>           b.  Centipede</a:t>
            </a:r>
          </a:p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Arachnida           c.  Pillbug</a:t>
            </a:r>
          </a:p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Insecta                 d.  </a:t>
            </a:r>
            <a:r>
              <a:rPr lang="en-US" altLang="en-US" b="1" u="sng">
                <a:solidFill>
                  <a:srgbClr val="FF0000"/>
                </a:solidFill>
              </a:rPr>
              <a:t>Millipede</a:t>
            </a:r>
          </a:p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Crustacea            e.  Mite</a:t>
            </a:r>
          </a:p>
        </p:txBody>
      </p:sp>
      <p:sp>
        <p:nvSpPr>
          <p:cNvPr id="230404" name="Line 4">
            <a:extLst>
              <a:ext uri="{FF2B5EF4-FFF2-40B4-BE49-F238E27FC236}">
                <a16:creationId xmlns:a16="http://schemas.microsoft.com/office/drawing/2014/main" id="{2DD5AB9F-E04D-4EE9-BBF0-0BE4E80AF6DE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3048000"/>
            <a:ext cx="1143000" cy="1143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>
            <a:extLst>
              <a:ext uri="{FF2B5EF4-FFF2-40B4-BE49-F238E27FC236}">
                <a16:creationId xmlns:a16="http://schemas.microsoft.com/office/drawing/2014/main" id="{E81F6171-2FB6-416A-8706-A24C2B8123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990600"/>
            <a:ext cx="7772400" cy="13716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 </a:t>
            </a:r>
          </a:p>
        </p:txBody>
      </p:sp>
      <p:sp>
        <p:nvSpPr>
          <p:cNvPr id="231427" name="Rectangle 3">
            <a:extLst>
              <a:ext uri="{FF2B5EF4-FFF2-40B4-BE49-F238E27FC236}">
                <a16:creationId xmlns:a16="http://schemas.microsoft.com/office/drawing/2014/main" id="{1F66A656-1EB0-4C6F-B570-AC5385DB38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267200"/>
            <a:ext cx="7772400" cy="23622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102.  </a:t>
            </a:r>
            <a:r>
              <a:rPr lang="en-US" altLang="en-US" sz="4000" b="1" u="sng"/>
              <a:t>Diplopoda</a:t>
            </a:r>
            <a:r>
              <a:rPr lang="en-US" altLang="en-US" sz="4000" b="1"/>
              <a:t> </a:t>
            </a:r>
            <a:r>
              <a:rPr lang="en-US" altLang="en-US" b="1"/>
              <a:t>      d.  </a:t>
            </a:r>
            <a:r>
              <a:rPr lang="en-US" altLang="en-US" sz="4000" b="1" u="sng">
                <a:solidFill>
                  <a:srgbClr val="FF0000"/>
                </a:solidFill>
              </a:rPr>
              <a:t>Millipede</a:t>
            </a:r>
          </a:p>
          <a:p>
            <a:pPr marL="609600" indent="-609600" eaLnBrk="1" hangingPunct="1">
              <a:buFontTx/>
              <a:buNone/>
            </a:pPr>
            <a:endParaRPr lang="en-US" altLang="en-US" sz="4000" b="1"/>
          </a:p>
        </p:txBody>
      </p:sp>
      <p:pic>
        <p:nvPicPr>
          <p:cNvPr id="231428" name="Picture 4" descr="Millipede">
            <a:extLst>
              <a:ext uri="{FF2B5EF4-FFF2-40B4-BE49-F238E27FC236}">
                <a16:creationId xmlns:a16="http://schemas.microsoft.com/office/drawing/2014/main" id="{1F86E728-BA8E-47D3-8CBD-8345FA11E5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362200"/>
            <a:ext cx="8001000" cy="119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>
            <a:extLst>
              <a:ext uri="{FF2B5EF4-FFF2-40B4-BE49-F238E27FC236}">
                <a16:creationId xmlns:a16="http://schemas.microsoft.com/office/drawing/2014/main" id="{36543C98-D6EB-468D-AA34-E58F7DA474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  101 –105.  Match the following:</a:t>
            </a:r>
          </a:p>
        </p:txBody>
      </p:sp>
      <p:sp>
        <p:nvSpPr>
          <p:cNvPr id="232451" name="Rectangle 3">
            <a:extLst>
              <a:ext uri="{FF2B5EF4-FFF2-40B4-BE49-F238E27FC236}">
                <a16:creationId xmlns:a16="http://schemas.microsoft.com/office/drawing/2014/main" id="{158DD967-3411-42D2-897C-8C718081CC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7772400" cy="3962400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Chilopoda           a.  Booklouse</a:t>
            </a:r>
          </a:p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Diplopoda           b.  Centipede</a:t>
            </a:r>
          </a:p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</a:t>
            </a:r>
            <a:r>
              <a:rPr lang="en-US" altLang="en-US" b="1" u="sng"/>
              <a:t>Arachnida</a:t>
            </a:r>
            <a:r>
              <a:rPr lang="en-US" altLang="en-US" b="1"/>
              <a:t>           c.  Pillbug</a:t>
            </a:r>
          </a:p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Insecta                 d.  Millipede</a:t>
            </a:r>
          </a:p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Crustacea            e.  Mite</a:t>
            </a:r>
          </a:p>
        </p:txBody>
      </p:sp>
    </p:spTree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>
            <a:extLst>
              <a:ext uri="{FF2B5EF4-FFF2-40B4-BE49-F238E27FC236}">
                <a16:creationId xmlns:a16="http://schemas.microsoft.com/office/drawing/2014/main" id="{4DD74F4D-A815-4079-B78A-2E7A304968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  101 –105.  Match the following:</a:t>
            </a:r>
          </a:p>
        </p:txBody>
      </p:sp>
      <p:sp>
        <p:nvSpPr>
          <p:cNvPr id="233475" name="Rectangle 3">
            <a:extLst>
              <a:ext uri="{FF2B5EF4-FFF2-40B4-BE49-F238E27FC236}">
                <a16:creationId xmlns:a16="http://schemas.microsoft.com/office/drawing/2014/main" id="{C7B119F7-6421-42EF-8B0F-B761145C12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7772400" cy="3962400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Chilopoda           a.  Booklouse</a:t>
            </a:r>
          </a:p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Diplopoda           b.  Centipede</a:t>
            </a:r>
          </a:p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</a:t>
            </a:r>
            <a:r>
              <a:rPr lang="en-US" altLang="en-US" b="1" u="sng"/>
              <a:t>Arachnida</a:t>
            </a:r>
            <a:r>
              <a:rPr lang="en-US" altLang="en-US" b="1"/>
              <a:t>           c.  Pillbug</a:t>
            </a:r>
          </a:p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Insecta                 d.  Millipede</a:t>
            </a:r>
          </a:p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Crustacea            e.  </a:t>
            </a:r>
            <a:r>
              <a:rPr lang="en-US" altLang="en-US" b="1" u="sng">
                <a:solidFill>
                  <a:srgbClr val="FF0000"/>
                </a:solidFill>
              </a:rPr>
              <a:t>Mite</a:t>
            </a:r>
          </a:p>
        </p:txBody>
      </p:sp>
      <p:sp>
        <p:nvSpPr>
          <p:cNvPr id="233476" name="Line 4">
            <a:extLst>
              <a:ext uri="{FF2B5EF4-FFF2-40B4-BE49-F238E27FC236}">
                <a16:creationId xmlns:a16="http://schemas.microsoft.com/office/drawing/2014/main" id="{D9D86D81-698B-423C-9B79-FB920572CF58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3657600"/>
            <a:ext cx="1066800" cy="1143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>
            <a:extLst>
              <a:ext uri="{FF2B5EF4-FFF2-40B4-BE49-F238E27FC236}">
                <a16:creationId xmlns:a16="http://schemas.microsoft.com/office/drawing/2014/main" id="{93C6C9C9-BA2F-4222-BBBD-86866C7FC5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066800"/>
          </a:xfrm>
        </p:spPr>
        <p:txBody>
          <a:bodyPr/>
          <a:lstStyle/>
          <a:p>
            <a:pPr algn="l" eaLnBrk="1" hangingPunct="1"/>
            <a:endParaRPr lang="en-US" altLang="en-US" sz="3200" b="1"/>
          </a:p>
        </p:txBody>
      </p:sp>
      <p:sp>
        <p:nvSpPr>
          <p:cNvPr id="234499" name="Rectangle 3">
            <a:extLst>
              <a:ext uri="{FF2B5EF4-FFF2-40B4-BE49-F238E27FC236}">
                <a16:creationId xmlns:a16="http://schemas.microsoft.com/office/drawing/2014/main" id="{E28CEEE4-07A2-4B85-9447-66E61BAD36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5257800"/>
            <a:ext cx="7543800" cy="12954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b="1"/>
              <a:t>    103.  </a:t>
            </a:r>
            <a:r>
              <a:rPr lang="en-US" altLang="en-US" sz="4000" b="1" u="sng"/>
              <a:t>Arachnida</a:t>
            </a:r>
            <a:r>
              <a:rPr lang="en-US" altLang="en-US" sz="4000" b="1"/>
              <a:t>    </a:t>
            </a:r>
            <a:r>
              <a:rPr lang="en-US" altLang="en-US" b="1"/>
              <a:t>e.  </a:t>
            </a:r>
            <a:r>
              <a:rPr lang="en-US" altLang="en-US" sz="4000" b="1" u="sng">
                <a:solidFill>
                  <a:srgbClr val="FF0000"/>
                </a:solidFill>
              </a:rPr>
              <a:t>Mite</a:t>
            </a:r>
          </a:p>
        </p:txBody>
      </p:sp>
      <p:pic>
        <p:nvPicPr>
          <p:cNvPr id="234500" name="Picture 4" descr="INVADER - Clover Mite">
            <a:extLst>
              <a:ext uri="{FF2B5EF4-FFF2-40B4-BE49-F238E27FC236}">
                <a16:creationId xmlns:a16="http://schemas.microsoft.com/office/drawing/2014/main" id="{F7EAD539-8876-4719-8951-D9CEFAD298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533400"/>
            <a:ext cx="6858000" cy="516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4501" name="Text Box 5">
            <a:extLst>
              <a:ext uri="{FF2B5EF4-FFF2-40B4-BE49-F238E27FC236}">
                <a16:creationId xmlns:a16="http://schemas.microsoft.com/office/drawing/2014/main" id="{4C5DE4C8-6909-4B23-9AAB-6A452927AA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5867400"/>
            <a:ext cx="1524000" cy="711200"/>
          </a:xfrm>
          <a:prstGeom prst="rect">
            <a:avLst/>
          </a:prstGeom>
          <a:solidFill>
            <a:srgbClr val="FD91A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000"/>
              <a:t>Which mite</a:t>
            </a:r>
          </a:p>
          <a:p>
            <a:pPr eaLnBrk="1" hangingPunct="1"/>
            <a:r>
              <a:rPr lang="en-US" altLang="en-US" sz="2000"/>
              <a:t>     is this?</a:t>
            </a:r>
          </a:p>
        </p:txBody>
      </p:sp>
    </p:spTree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>
            <a:extLst>
              <a:ext uri="{FF2B5EF4-FFF2-40B4-BE49-F238E27FC236}">
                <a16:creationId xmlns:a16="http://schemas.microsoft.com/office/drawing/2014/main" id="{94F83C9B-DBF3-44B0-8CE2-3DF35D953D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  101 –105.  Match the following:</a:t>
            </a:r>
          </a:p>
        </p:txBody>
      </p:sp>
      <p:sp>
        <p:nvSpPr>
          <p:cNvPr id="235523" name="Rectangle 3">
            <a:extLst>
              <a:ext uri="{FF2B5EF4-FFF2-40B4-BE49-F238E27FC236}">
                <a16:creationId xmlns:a16="http://schemas.microsoft.com/office/drawing/2014/main" id="{65F84398-B1D5-4E36-828F-A2E3EC9FC6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7772400" cy="3962400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Chilopoda           a.  Booklouse</a:t>
            </a:r>
          </a:p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Diplopoda           b.  Centipede</a:t>
            </a:r>
          </a:p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Arachnida           c.  Pillbug</a:t>
            </a:r>
          </a:p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</a:t>
            </a:r>
            <a:r>
              <a:rPr lang="en-US" altLang="en-US" b="1" u="sng"/>
              <a:t>Insecta</a:t>
            </a:r>
            <a:r>
              <a:rPr lang="en-US" altLang="en-US" b="1"/>
              <a:t>                 d.  Millipede</a:t>
            </a:r>
          </a:p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Crustacea            e.  Mite</a:t>
            </a:r>
          </a:p>
        </p:txBody>
      </p:sp>
    </p:spTree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>
            <a:extLst>
              <a:ext uri="{FF2B5EF4-FFF2-40B4-BE49-F238E27FC236}">
                <a16:creationId xmlns:a16="http://schemas.microsoft.com/office/drawing/2014/main" id="{BF4EF83B-43ED-4ABB-A62C-D4367C9883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  101 –105.  Match the following:</a:t>
            </a:r>
          </a:p>
        </p:txBody>
      </p:sp>
      <p:sp>
        <p:nvSpPr>
          <p:cNvPr id="236547" name="Rectangle 3">
            <a:extLst>
              <a:ext uri="{FF2B5EF4-FFF2-40B4-BE49-F238E27FC236}">
                <a16:creationId xmlns:a16="http://schemas.microsoft.com/office/drawing/2014/main" id="{F7BEF547-D62C-46D5-95CC-2DC1D13916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7772400" cy="3962400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Chilopoda           a.  </a:t>
            </a:r>
            <a:r>
              <a:rPr lang="en-US" altLang="en-US" b="1" u="sng">
                <a:solidFill>
                  <a:srgbClr val="FF0000"/>
                </a:solidFill>
              </a:rPr>
              <a:t>Booklouse</a:t>
            </a:r>
          </a:p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Diplopoda           b.  Centipede</a:t>
            </a:r>
          </a:p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Arachnida           c.  Pillbug</a:t>
            </a:r>
          </a:p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</a:t>
            </a:r>
            <a:r>
              <a:rPr lang="en-US" altLang="en-US" b="1" u="sng"/>
              <a:t>Insecta</a:t>
            </a:r>
            <a:r>
              <a:rPr lang="en-US" altLang="en-US" b="1"/>
              <a:t>                 d.  Millipede</a:t>
            </a:r>
          </a:p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Crustacea            e.  Mite</a:t>
            </a:r>
          </a:p>
        </p:txBody>
      </p:sp>
      <p:sp>
        <p:nvSpPr>
          <p:cNvPr id="236548" name="Line 4">
            <a:extLst>
              <a:ext uri="{FF2B5EF4-FFF2-40B4-BE49-F238E27FC236}">
                <a16:creationId xmlns:a16="http://schemas.microsoft.com/office/drawing/2014/main" id="{6E094B16-0FA9-438A-8B80-BD291691BF3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71800" y="2514600"/>
            <a:ext cx="1600200" cy="1676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>
            <a:extLst>
              <a:ext uri="{FF2B5EF4-FFF2-40B4-BE49-F238E27FC236}">
                <a16:creationId xmlns:a16="http://schemas.microsoft.com/office/drawing/2014/main" id="{F4B8C4E8-1E69-4F40-AF4B-AA8E400C4B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  </a:t>
            </a:r>
          </a:p>
        </p:txBody>
      </p:sp>
      <p:sp>
        <p:nvSpPr>
          <p:cNvPr id="237571" name="Rectangle 3">
            <a:extLst>
              <a:ext uri="{FF2B5EF4-FFF2-40B4-BE49-F238E27FC236}">
                <a16:creationId xmlns:a16="http://schemas.microsoft.com/office/drawing/2014/main" id="{8DCD7FF4-DD6B-4511-88BF-E5573E1D17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5029200"/>
            <a:ext cx="8153400" cy="14478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104.  </a:t>
            </a:r>
            <a:r>
              <a:rPr lang="en-US" altLang="en-US" sz="4000" b="1" u="sng"/>
              <a:t>Insecta</a:t>
            </a:r>
            <a:r>
              <a:rPr lang="en-US" altLang="en-US" sz="4000" b="1"/>
              <a:t> </a:t>
            </a:r>
            <a:r>
              <a:rPr lang="en-US" altLang="en-US" b="1"/>
              <a:t>           a.  </a:t>
            </a:r>
            <a:r>
              <a:rPr lang="en-US" altLang="en-US" sz="4000" b="1" u="sng">
                <a:solidFill>
                  <a:srgbClr val="FF0000"/>
                </a:solidFill>
              </a:rPr>
              <a:t>Booklouse</a:t>
            </a:r>
          </a:p>
          <a:p>
            <a:pPr marL="609600" indent="-609600" eaLnBrk="1" hangingPunct="1">
              <a:buFontTx/>
              <a:buNone/>
            </a:pPr>
            <a:endParaRPr lang="en-US" altLang="en-US" b="1">
              <a:solidFill>
                <a:srgbClr val="FF0000"/>
              </a:solidFill>
            </a:endParaRPr>
          </a:p>
        </p:txBody>
      </p:sp>
      <p:pic>
        <p:nvPicPr>
          <p:cNvPr id="237572" name="Picture 4">
            <a:extLst>
              <a:ext uri="{FF2B5EF4-FFF2-40B4-BE49-F238E27FC236}">
                <a16:creationId xmlns:a16="http://schemas.microsoft.com/office/drawing/2014/main" id="{664D3366-0FF6-4608-AD2D-1D458F55FF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33400"/>
            <a:ext cx="8229600" cy="48021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>
            <a:extLst>
              <a:ext uri="{FF2B5EF4-FFF2-40B4-BE49-F238E27FC236}">
                <a16:creationId xmlns:a16="http://schemas.microsoft.com/office/drawing/2014/main" id="{36C1C238-61E4-4619-9C3B-79B1D00127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  101 –105.  Match the following:</a:t>
            </a:r>
          </a:p>
        </p:txBody>
      </p:sp>
      <p:sp>
        <p:nvSpPr>
          <p:cNvPr id="238595" name="Rectangle 3">
            <a:extLst>
              <a:ext uri="{FF2B5EF4-FFF2-40B4-BE49-F238E27FC236}">
                <a16:creationId xmlns:a16="http://schemas.microsoft.com/office/drawing/2014/main" id="{CF7C54F4-012A-406E-91E3-DDAECBD5C2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7772400" cy="3962400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Chilopoda           a.  Booklouse</a:t>
            </a:r>
          </a:p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Diplopoda           b.  Centipede</a:t>
            </a:r>
          </a:p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Arachnida           c.  Pillbug</a:t>
            </a:r>
          </a:p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Insecta                 d.  Millipede</a:t>
            </a:r>
          </a:p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</a:t>
            </a:r>
            <a:r>
              <a:rPr lang="en-US" altLang="en-US" b="1" u="sng"/>
              <a:t>Crustacea</a:t>
            </a:r>
            <a:r>
              <a:rPr lang="en-US" altLang="en-US" b="1"/>
              <a:t>            e.  Mite</a:t>
            </a:r>
          </a:p>
        </p:txBody>
      </p:sp>
    </p:spTree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>
            <a:extLst>
              <a:ext uri="{FF2B5EF4-FFF2-40B4-BE49-F238E27FC236}">
                <a16:creationId xmlns:a16="http://schemas.microsoft.com/office/drawing/2014/main" id="{6465D86E-42DD-4ABF-A556-CF56410A37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  101 –105.  Match the following:</a:t>
            </a:r>
          </a:p>
        </p:txBody>
      </p:sp>
      <p:sp>
        <p:nvSpPr>
          <p:cNvPr id="239619" name="Rectangle 3">
            <a:extLst>
              <a:ext uri="{FF2B5EF4-FFF2-40B4-BE49-F238E27FC236}">
                <a16:creationId xmlns:a16="http://schemas.microsoft.com/office/drawing/2014/main" id="{1291A95B-89CF-4B94-9706-99EE8EAA2F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7772400" cy="3962400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Chilopoda           a.  Booklouse</a:t>
            </a:r>
          </a:p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Diplopoda           b.  Centipede</a:t>
            </a:r>
          </a:p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Arachnida           c.  </a:t>
            </a:r>
            <a:r>
              <a:rPr lang="en-US" altLang="en-US" b="1" u="sng">
                <a:solidFill>
                  <a:srgbClr val="FF0000"/>
                </a:solidFill>
              </a:rPr>
              <a:t>Pillbug</a:t>
            </a:r>
          </a:p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Insecta                 d.  Millipede</a:t>
            </a:r>
          </a:p>
          <a:p>
            <a:pPr marL="609600" indent="-609600" eaLnBrk="1" hangingPunct="1">
              <a:buFontTx/>
              <a:buAutoNum type="arabicPeriod" startAt="101"/>
            </a:pPr>
            <a:r>
              <a:rPr lang="en-US" altLang="en-US" b="1"/>
              <a:t>  </a:t>
            </a:r>
            <a:r>
              <a:rPr lang="en-US" altLang="en-US" b="1" u="sng"/>
              <a:t>Crustacea</a:t>
            </a:r>
            <a:r>
              <a:rPr lang="en-US" altLang="en-US" b="1"/>
              <a:t>            e.  Mite</a:t>
            </a:r>
          </a:p>
        </p:txBody>
      </p:sp>
      <p:sp>
        <p:nvSpPr>
          <p:cNvPr id="239620" name="Line 4">
            <a:extLst>
              <a:ext uri="{FF2B5EF4-FFF2-40B4-BE49-F238E27FC236}">
                <a16:creationId xmlns:a16="http://schemas.microsoft.com/office/drawing/2014/main" id="{F5F52928-953F-4FA9-B4B6-274EF477B61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05200" y="3657600"/>
            <a:ext cx="1143000" cy="1143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>
            <a:extLst>
              <a:ext uri="{FF2B5EF4-FFF2-40B4-BE49-F238E27FC236}">
                <a16:creationId xmlns:a16="http://schemas.microsoft.com/office/drawing/2014/main" id="{B2826B55-ED37-4CCC-8C71-52A914268B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endParaRPr lang="en-US" altLang="en-US" sz="3200" b="1"/>
          </a:p>
        </p:txBody>
      </p:sp>
      <p:sp>
        <p:nvSpPr>
          <p:cNvPr id="240643" name="Rectangle 3">
            <a:extLst>
              <a:ext uri="{FF2B5EF4-FFF2-40B4-BE49-F238E27FC236}">
                <a16:creationId xmlns:a16="http://schemas.microsoft.com/office/drawing/2014/main" id="{9B301CDC-1082-469E-97DE-EE9BAA3ACA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5029200"/>
            <a:ext cx="7772400" cy="18288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 sz="2400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105.  </a:t>
            </a:r>
            <a:r>
              <a:rPr lang="en-US" altLang="en-US" sz="4000" b="1" u="sng"/>
              <a:t>Crustacea</a:t>
            </a:r>
            <a:r>
              <a:rPr lang="en-US" altLang="en-US" sz="4000" b="1"/>
              <a:t> </a:t>
            </a:r>
            <a:r>
              <a:rPr lang="en-US" altLang="en-US" b="1"/>
              <a:t>      c. </a:t>
            </a:r>
            <a:r>
              <a:rPr lang="en-US" altLang="en-US" sz="4000" b="1" u="sng">
                <a:solidFill>
                  <a:srgbClr val="FF0000"/>
                </a:solidFill>
              </a:rPr>
              <a:t>Pillbug</a:t>
            </a:r>
          </a:p>
        </p:txBody>
      </p:sp>
      <p:pic>
        <p:nvPicPr>
          <p:cNvPr id="240644" name="Picture 6" descr="pillbug">
            <a:extLst>
              <a:ext uri="{FF2B5EF4-FFF2-40B4-BE49-F238E27FC236}">
                <a16:creationId xmlns:a16="http://schemas.microsoft.com/office/drawing/2014/main" id="{2E33B2BE-1392-4FE3-AA97-67574361E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089025"/>
            <a:ext cx="6324600" cy="39385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>
            <a:extLst>
              <a:ext uri="{FF2B5EF4-FFF2-40B4-BE49-F238E27FC236}">
                <a16:creationId xmlns:a16="http://schemas.microsoft.com/office/drawing/2014/main" id="{AE77BFD2-409E-44F9-A103-92BBDF02E1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41667" name="Rectangle 3">
            <a:extLst>
              <a:ext uri="{FF2B5EF4-FFF2-40B4-BE49-F238E27FC236}">
                <a16:creationId xmlns:a16="http://schemas.microsoft.com/office/drawing/2014/main" id="{33E9247E-5A11-4E00-AF4E-14AC92AED9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 startAt="106"/>
            </a:pPr>
            <a:r>
              <a:rPr lang="en-US" altLang="en-US" b="1"/>
              <a:t>   The Order of Beetles is:</a:t>
            </a:r>
          </a:p>
          <a:p>
            <a:pPr marL="609600" indent="-609600" eaLnBrk="1" hangingPunct="1">
              <a:buFontTx/>
              <a:buNone/>
            </a:pPr>
            <a:endParaRPr lang="en-US" altLang="en-US" sz="1000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 a.  Hymenoptera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 b.  Coleoptera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 c.  Lepidoptera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 d.  Orthoptera</a:t>
            </a:r>
          </a:p>
        </p:txBody>
      </p:sp>
    </p:spTree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>
            <a:extLst>
              <a:ext uri="{FF2B5EF4-FFF2-40B4-BE49-F238E27FC236}">
                <a16:creationId xmlns:a16="http://schemas.microsoft.com/office/drawing/2014/main" id="{E745B361-9065-4920-B22E-749D06693F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b="1"/>
              <a:t>Order </a:t>
            </a:r>
            <a:r>
              <a:rPr lang="en-US" altLang="en-US" sz="3200" b="1">
                <a:solidFill>
                  <a:srgbClr val="FF0000"/>
                </a:solidFill>
              </a:rPr>
              <a:t>Coleoptera</a:t>
            </a:r>
            <a:r>
              <a:rPr lang="en-US" altLang="en-US" sz="3200" b="1"/>
              <a:t> = Cleopatra (beetles)</a:t>
            </a:r>
          </a:p>
        </p:txBody>
      </p:sp>
      <p:sp>
        <p:nvSpPr>
          <p:cNvPr id="242691" name="Rectangle 3">
            <a:extLst>
              <a:ext uri="{FF2B5EF4-FFF2-40B4-BE49-F238E27FC236}">
                <a16:creationId xmlns:a16="http://schemas.microsoft.com/office/drawing/2014/main" id="{401DB5D0-1342-4488-B4B0-E06274867E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242692" name="Picture 5" descr="Ancient Egyptian scene depicting a scarab beetle">
            <a:hlinkClick r:id="rId2" tooltip="Ancient Egyptian scene depicting a scarab beetle"/>
            <a:extLst>
              <a:ext uri="{FF2B5EF4-FFF2-40B4-BE49-F238E27FC236}">
                <a16:creationId xmlns:a16="http://schemas.microsoft.com/office/drawing/2014/main" id="{889FADCC-113A-4A06-A25A-5FCECFD0D4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057400"/>
            <a:ext cx="4038600" cy="403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2693" name="Line 6">
            <a:extLst>
              <a:ext uri="{FF2B5EF4-FFF2-40B4-BE49-F238E27FC236}">
                <a16:creationId xmlns:a16="http://schemas.microsoft.com/office/drawing/2014/main" id="{AE60AEF2-0BC6-4E82-AD57-B3D4A5F8618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95800" y="3810000"/>
            <a:ext cx="2590800" cy="381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2694" name="Text Box 7">
            <a:extLst>
              <a:ext uri="{FF2B5EF4-FFF2-40B4-BE49-F238E27FC236}">
                <a16:creationId xmlns:a16="http://schemas.microsoft.com/office/drawing/2014/main" id="{C1E7F1FC-C968-48B0-B041-3B194BC36A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9325" y="3352800"/>
            <a:ext cx="1174750" cy="83185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Scarab </a:t>
            </a:r>
          </a:p>
          <a:p>
            <a:pPr eaLnBrk="1" hangingPunct="1"/>
            <a:r>
              <a:rPr lang="en-US" altLang="en-US"/>
              <a:t>beetle</a:t>
            </a:r>
          </a:p>
        </p:txBody>
      </p:sp>
    </p:spTree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>
            <a:extLst>
              <a:ext uri="{FF2B5EF4-FFF2-40B4-BE49-F238E27FC236}">
                <a16:creationId xmlns:a16="http://schemas.microsoft.com/office/drawing/2014/main" id="{D5BE6C8B-0CB2-4B4E-B846-30BD533010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295400"/>
          </a:xfrm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43715" name="Rectangle 3">
            <a:extLst>
              <a:ext uri="{FF2B5EF4-FFF2-40B4-BE49-F238E27FC236}">
                <a16:creationId xmlns:a16="http://schemas.microsoft.com/office/drawing/2014/main" id="{BDFE5138-8D4F-4A5F-8E81-77E3667D4D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52600" y="457200"/>
            <a:ext cx="6705600" cy="6858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106"/>
            </a:pPr>
            <a:r>
              <a:rPr lang="en-US" altLang="en-US" b="1"/>
              <a:t>   The Order of Beetles is: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 </a:t>
            </a:r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sz="3600" b="1"/>
          </a:p>
          <a:p>
            <a:pPr marL="609600" indent="-609600" eaLnBrk="1" hangingPunct="1">
              <a:buFontTx/>
              <a:buNone/>
            </a:pPr>
            <a:endParaRPr lang="en-US" altLang="en-US" sz="2000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b.  </a:t>
            </a:r>
            <a:r>
              <a:rPr lang="en-US" altLang="en-US" sz="4400" b="1" u="sng">
                <a:solidFill>
                  <a:srgbClr val="FF0000"/>
                </a:solidFill>
              </a:rPr>
              <a:t>Coleoptera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>
                <a:solidFill>
                  <a:srgbClr val="FF0000"/>
                </a:solidFill>
              </a:rPr>
              <a:t>           </a:t>
            </a:r>
          </a:p>
        </p:txBody>
      </p:sp>
      <p:pic>
        <p:nvPicPr>
          <p:cNvPr id="243716" name="Picture 4">
            <a:extLst>
              <a:ext uri="{FF2B5EF4-FFF2-40B4-BE49-F238E27FC236}">
                <a16:creationId xmlns:a16="http://schemas.microsoft.com/office/drawing/2014/main" id="{14EF4F70-6267-4561-B176-1762AD6B01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752600"/>
            <a:ext cx="2657475" cy="3581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3717" name="Picture 5">
            <a:extLst>
              <a:ext uri="{FF2B5EF4-FFF2-40B4-BE49-F238E27FC236}">
                <a16:creationId xmlns:a16="http://schemas.microsoft.com/office/drawing/2014/main" id="{6EA8A9E7-443C-4D25-9511-E213FB3C08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752600"/>
            <a:ext cx="2289175" cy="35607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>
            <a:extLst>
              <a:ext uri="{FF2B5EF4-FFF2-40B4-BE49-F238E27FC236}">
                <a16:creationId xmlns:a16="http://schemas.microsoft.com/office/drawing/2014/main" id="{F5D24F32-4397-4557-AD20-A4E80E5128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44739" name="Rectangle 3">
            <a:extLst>
              <a:ext uri="{FF2B5EF4-FFF2-40B4-BE49-F238E27FC236}">
                <a16:creationId xmlns:a16="http://schemas.microsoft.com/office/drawing/2014/main" id="{056FABEB-B312-477B-A15F-496F0A6D6C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648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     </a:t>
            </a:r>
            <a:r>
              <a:rPr lang="en-US" altLang="en-US" b="1"/>
              <a:t>107.  Which type of metamorphosis do</a:t>
            </a:r>
          </a:p>
          <a:p>
            <a:pPr eaLnBrk="1" hangingPunct="1">
              <a:buFontTx/>
              <a:buNone/>
            </a:pPr>
            <a:r>
              <a:rPr lang="en-US" altLang="en-US" b="1"/>
              <a:t>               butterflies and moths have?</a:t>
            </a:r>
          </a:p>
          <a:p>
            <a:pPr eaLnBrk="1" hangingPunct="1">
              <a:buFontTx/>
              <a:buNone/>
            </a:pPr>
            <a:endParaRPr lang="en-US" altLang="en-US" sz="2000" b="1"/>
          </a:p>
          <a:p>
            <a:pPr eaLnBrk="1" hangingPunct="1">
              <a:buFontTx/>
              <a:buNone/>
            </a:pPr>
            <a:r>
              <a:rPr lang="en-US" altLang="en-US" b="1"/>
              <a:t>               a.  No metamorphosis</a:t>
            </a:r>
          </a:p>
          <a:p>
            <a:pPr eaLnBrk="1" hangingPunct="1">
              <a:buFontTx/>
              <a:buNone/>
            </a:pPr>
            <a:r>
              <a:rPr lang="en-US" altLang="en-US" b="1"/>
              <a:t>               b.  Gradual metamorphosis</a:t>
            </a:r>
          </a:p>
          <a:p>
            <a:pPr eaLnBrk="1" hangingPunct="1">
              <a:buFontTx/>
              <a:buNone/>
            </a:pPr>
            <a:r>
              <a:rPr lang="en-US" altLang="en-US" b="1"/>
              <a:t>               c.  Incomplete metamorphosis</a:t>
            </a:r>
          </a:p>
          <a:p>
            <a:pPr eaLnBrk="1" hangingPunct="1">
              <a:buFontTx/>
              <a:buNone/>
            </a:pPr>
            <a:r>
              <a:rPr lang="en-US" altLang="en-US" b="1"/>
              <a:t>               d.  Complete metamorphosis</a:t>
            </a:r>
            <a:endParaRPr lang="en-US" altLang="en-US"/>
          </a:p>
        </p:txBody>
      </p:sp>
    </p:spTree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>
            <a:extLst>
              <a:ext uri="{FF2B5EF4-FFF2-40B4-BE49-F238E27FC236}">
                <a16:creationId xmlns:a16="http://schemas.microsoft.com/office/drawing/2014/main" id="{6AB012AB-5CDE-4117-B036-91E2520A99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45763" name="Rectangle 3">
            <a:extLst>
              <a:ext uri="{FF2B5EF4-FFF2-40B4-BE49-F238E27FC236}">
                <a16:creationId xmlns:a16="http://schemas.microsoft.com/office/drawing/2014/main" id="{2C555575-8AD2-42E7-9E4E-44AC46C076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57200"/>
            <a:ext cx="7772400" cy="6096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     </a:t>
            </a:r>
            <a:r>
              <a:rPr lang="en-US" altLang="en-US" b="1"/>
              <a:t>107.  Which type of metamorphosis do</a:t>
            </a:r>
          </a:p>
          <a:p>
            <a:pPr eaLnBrk="1" hangingPunct="1">
              <a:buFontTx/>
              <a:buNone/>
            </a:pPr>
            <a:r>
              <a:rPr lang="en-US" altLang="en-US" b="1"/>
              <a:t>               butterflies and moths have?</a:t>
            </a:r>
          </a:p>
          <a:p>
            <a:pPr eaLnBrk="1" hangingPunct="1">
              <a:buFontTx/>
              <a:buNone/>
            </a:pPr>
            <a:endParaRPr lang="en-US" altLang="en-US" sz="2000" b="1"/>
          </a:p>
          <a:p>
            <a:pPr eaLnBrk="1" hangingPunct="1">
              <a:buFontTx/>
              <a:buNone/>
            </a:pPr>
            <a:endParaRPr lang="en-US" altLang="en-US" sz="2000" b="1"/>
          </a:p>
          <a:p>
            <a:pPr eaLnBrk="1" hangingPunct="1">
              <a:buFontTx/>
              <a:buNone/>
            </a:pPr>
            <a:endParaRPr lang="en-US" altLang="en-US" sz="2000" b="1"/>
          </a:p>
          <a:p>
            <a:pPr eaLnBrk="1" hangingPunct="1">
              <a:buFontTx/>
              <a:buNone/>
            </a:pPr>
            <a:r>
              <a:rPr lang="en-US" altLang="en-US" b="1"/>
              <a:t>              </a:t>
            </a:r>
          </a:p>
          <a:p>
            <a:pPr eaLnBrk="1" hangingPunct="1">
              <a:buFontTx/>
              <a:buNone/>
            </a:pPr>
            <a:endParaRPr lang="en-US" altLang="en-US" b="1"/>
          </a:p>
          <a:p>
            <a:pPr eaLnBrk="1" hangingPunct="1">
              <a:buFontTx/>
              <a:buNone/>
            </a:pPr>
            <a:endParaRPr lang="en-US" altLang="en-US" b="1"/>
          </a:p>
          <a:p>
            <a:pPr eaLnBrk="1" hangingPunct="1">
              <a:buFontTx/>
              <a:buNone/>
            </a:pPr>
            <a:endParaRPr lang="en-US" altLang="en-US" b="1"/>
          </a:p>
          <a:p>
            <a:pPr eaLnBrk="1" hangingPunct="1">
              <a:buFontTx/>
              <a:buNone/>
            </a:pPr>
            <a:endParaRPr lang="en-US" altLang="en-US" b="1"/>
          </a:p>
          <a:p>
            <a:pPr eaLnBrk="1" hangingPunct="1">
              <a:buFontTx/>
              <a:buNone/>
            </a:pPr>
            <a:r>
              <a:rPr lang="en-US" altLang="en-US" b="1"/>
              <a:t>        d.  </a:t>
            </a:r>
            <a:r>
              <a:rPr lang="en-US" altLang="en-US" sz="4000" b="1" u="sng">
                <a:solidFill>
                  <a:srgbClr val="FF0000"/>
                </a:solidFill>
              </a:rPr>
              <a:t>Complete metamorphosis</a:t>
            </a:r>
            <a:endParaRPr lang="en-US" altLang="en-US" sz="4000" u="sng">
              <a:solidFill>
                <a:srgbClr val="FF0000"/>
              </a:solidFill>
            </a:endParaRPr>
          </a:p>
        </p:txBody>
      </p:sp>
      <p:pic>
        <p:nvPicPr>
          <p:cNvPr id="245764" name="Picture 4" descr="Tiger Swallowtail-7">
            <a:extLst>
              <a:ext uri="{FF2B5EF4-FFF2-40B4-BE49-F238E27FC236}">
                <a16:creationId xmlns:a16="http://schemas.microsoft.com/office/drawing/2014/main" id="{8797E9A5-9D33-4DC9-A701-7DC7786AA7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6104" r="17857" b="9525"/>
          <a:stretch>
            <a:fillRect/>
          </a:stretch>
        </p:blipFill>
        <p:spPr bwMode="auto">
          <a:xfrm>
            <a:off x="381000" y="2590800"/>
            <a:ext cx="2286000" cy="2078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765" name="Picture 5" descr="indianmeal">
            <a:extLst>
              <a:ext uri="{FF2B5EF4-FFF2-40B4-BE49-F238E27FC236}">
                <a16:creationId xmlns:a16="http://schemas.microsoft.com/office/drawing/2014/main" id="{FDC7ACB2-EB38-499B-8738-FD93D5B7A1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590800"/>
            <a:ext cx="2105025" cy="2133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766" name="Picture 6" descr="complete metamorphosis">
            <a:extLst>
              <a:ext uri="{FF2B5EF4-FFF2-40B4-BE49-F238E27FC236}">
                <a16:creationId xmlns:a16="http://schemas.microsoft.com/office/drawing/2014/main" id="{A6B3ADEF-4C62-4572-A171-1D0FB1FF8E6F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828800"/>
            <a:ext cx="4384675" cy="3630613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>
            <a:extLst>
              <a:ext uri="{FF2B5EF4-FFF2-40B4-BE49-F238E27FC236}">
                <a16:creationId xmlns:a16="http://schemas.microsoft.com/office/drawing/2014/main" id="{AC602CE4-9BB7-48EC-A506-2F0F1B7541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46787" name="Rectangle 3">
            <a:extLst>
              <a:ext uri="{FF2B5EF4-FFF2-40B4-BE49-F238E27FC236}">
                <a16:creationId xmlns:a16="http://schemas.microsoft.com/office/drawing/2014/main" id="{34C0B0A5-7B38-405B-87FE-9BB45E4060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495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     </a:t>
            </a:r>
            <a:r>
              <a:rPr lang="en-US" altLang="en-US" b="1"/>
              <a:t>108.  Which type of metamorphosis do</a:t>
            </a:r>
          </a:p>
          <a:p>
            <a:pPr eaLnBrk="1" hangingPunct="1">
              <a:buFontTx/>
              <a:buNone/>
            </a:pPr>
            <a:r>
              <a:rPr lang="en-US" altLang="en-US" b="1"/>
              <a:t>               Cave Crickets have?</a:t>
            </a:r>
          </a:p>
          <a:p>
            <a:pPr eaLnBrk="1" hangingPunct="1">
              <a:buFontTx/>
              <a:buNone/>
            </a:pPr>
            <a:endParaRPr lang="en-US" altLang="en-US" sz="2000" b="1"/>
          </a:p>
          <a:p>
            <a:pPr eaLnBrk="1" hangingPunct="1">
              <a:buFontTx/>
              <a:buNone/>
            </a:pPr>
            <a:r>
              <a:rPr lang="en-US" altLang="en-US" b="1"/>
              <a:t>               a.  No metamorphosis</a:t>
            </a:r>
          </a:p>
          <a:p>
            <a:pPr eaLnBrk="1" hangingPunct="1">
              <a:buFontTx/>
              <a:buNone/>
            </a:pPr>
            <a:r>
              <a:rPr lang="en-US" altLang="en-US" b="1"/>
              <a:t>               b.  Gradual metamorphosis</a:t>
            </a:r>
          </a:p>
          <a:p>
            <a:pPr eaLnBrk="1" hangingPunct="1">
              <a:buFontTx/>
              <a:buNone/>
            </a:pPr>
            <a:r>
              <a:rPr lang="en-US" altLang="en-US" b="1"/>
              <a:t>               c.  Incomplete metamorphosis</a:t>
            </a:r>
          </a:p>
          <a:p>
            <a:pPr eaLnBrk="1" hangingPunct="1">
              <a:buFontTx/>
              <a:buNone/>
            </a:pPr>
            <a:r>
              <a:rPr lang="en-US" altLang="en-US" b="1"/>
              <a:t>               d.  Complete metamorphosis</a:t>
            </a:r>
            <a:endParaRPr lang="en-US" altLang="en-US"/>
          </a:p>
        </p:txBody>
      </p:sp>
    </p:spTree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>
            <a:extLst>
              <a:ext uri="{FF2B5EF4-FFF2-40B4-BE49-F238E27FC236}">
                <a16:creationId xmlns:a16="http://schemas.microsoft.com/office/drawing/2014/main" id="{E3C2FF22-052F-4DA8-B1AA-C45B2520CC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47811" name="Rectangle 3">
            <a:extLst>
              <a:ext uri="{FF2B5EF4-FFF2-40B4-BE49-F238E27FC236}">
                <a16:creationId xmlns:a16="http://schemas.microsoft.com/office/drawing/2014/main" id="{F8F5FC09-9D01-4A6C-BB02-C52869B29B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381000"/>
            <a:ext cx="7772400" cy="7162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/>
              <a:t>     </a:t>
            </a:r>
            <a:r>
              <a:rPr lang="en-US" altLang="en-US" b="1"/>
              <a:t>108.  Which type of metamorphosis do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b="1"/>
              <a:t>               Cave Crickets have?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000" b="1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b="1"/>
              <a:t>            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b="1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b="1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b="1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b="1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b="1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b="1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800" b="1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b="1"/>
              <a:t>         b.  </a:t>
            </a:r>
            <a:r>
              <a:rPr lang="en-US" altLang="en-US" sz="4000" b="1" u="sng">
                <a:solidFill>
                  <a:srgbClr val="FF0000"/>
                </a:solidFill>
              </a:rPr>
              <a:t>Gradual metamorphosis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b="1"/>
              <a:t>               </a:t>
            </a:r>
            <a:endParaRPr lang="en-US" altLang="en-US"/>
          </a:p>
        </p:txBody>
      </p:sp>
      <p:pic>
        <p:nvPicPr>
          <p:cNvPr id="247812" name="Picture 4" descr="INVADER - Camel Cricket">
            <a:extLst>
              <a:ext uri="{FF2B5EF4-FFF2-40B4-BE49-F238E27FC236}">
                <a16:creationId xmlns:a16="http://schemas.microsoft.com/office/drawing/2014/main" id="{98618FF3-03FD-4FA4-BFE1-B8E73A0CFE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676400"/>
            <a:ext cx="6781800" cy="42211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>
            <a:extLst>
              <a:ext uri="{FF2B5EF4-FFF2-40B4-BE49-F238E27FC236}">
                <a16:creationId xmlns:a16="http://schemas.microsoft.com/office/drawing/2014/main" id="{196E5E8A-FA5F-4931-9FC5-E431C5AAC4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48835" name="Rectangle 3">
            <a:extLst>
              <a:ext uri="{FF2B5EF4-FFF2-40B4-BE49-F238E27FC236}">
                <a16:creationId xmlns:a16="http://schemas.microsoft.com/office/drawing/2014/main" id="{0F418D23-8098-429F-BEB8-B20D15C5AD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572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       </a:t>
            </a:r>
            <a:r>
              <a:rPr lang="en-US" altLang="en-US" b="1"/>
              <a:t>109.  What type of metamorphosis do</a:t>
            </a:r>
          </a:p>
          <a:p>
            <a:pPr eaLnBrk="1" hangingPunct="1">
              <a:buFontTx/>
              <a:buNone/>
            </a:pPr>
            <a:r>
              <a:rPr lang="en-US" altLang="en-US" b="1"/>
              <a:t>                 head lice have?</a:t>
            </a:r>
          </a:p>
          <a:p>
            <a:pPr eaLnBrk="1" hangingPunct="1">
              <a:buFontTx/>
              <a:buNone/>
            </a:pPr>
            <a:endParaRPr lang="en-US" altLang="en-US" sz="2000" b="1"/>
          </a:p>
          <a:p>
            <a:pPr eaLnBrk="1" hangingPunct="1">
              <a:buFontTx/>
              <a:buNone/>
            </a:pPr>
            <a:r>
              <a:rPr lang="en-US" altLang="en-US" b="1"/>
              <a:t>                 a.  No metamorphosis</a:t>
            </a:r>
          </a:p>
          <a:p>
            <a:pPr eaLnBrk="1" hangingPunct="1">
              <a:buFontTx/>
              <a:buNone/>
            </a:pPr>
            <a:r>
              <a:rPr lang="en-US" altLang="en-US"/>
              <a:t>                 </a:t>
            </a:r>
            <a:r>
              <a:rPr lang="en-US" altLang="en-US" b="1"/>
              <a:t>b.  Gradual metamorphosis</a:t>
            </a:r>
          </a:p>
          <a:p>
            <a:pPr eaLnBrk="1" hangingPunct="1">
              <a:buFontTx/>
              <a:buNone/>
            </a:pPr>
            <a:r>
              <a:rPr lang="en-US" altLang="en-US" b="1"/>
              <a:t>                 c.   Incomplete metamorphosis</a:t>
            </a:r>
          </a:p>
          <a:p>
            <a:pPr eaLnBrk="1" hangingPunct="1">
              <a:buFontTx/>
              <a:buNone/>
            </a:pPr>
            <a:r>
              <a:rPr lang="en-US" altLang="en-US" b="1"/>
              <a:t>                 d.  Complete metamorphosis</a:t>
            </a:r>
            <a:endParaRPr lang="en-US" altLang="en-US"/>
          </a:p>
        </p:txBody>
      </p:sp>
    </p:spTree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>
            <a:extLst>
              <a:ext uri="{FF2B5EF4-FFF2-40B4-BE49-F238E27FC236}">
                <a16:creationId xmlns:a16="http://schemas.microsoft.com/office/drawing/2014/main" id="{84B0D52F-7797-4B8C-AC31-7DF0E34175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49859" name="Rectangle 3">
            <a:extLst>
              <a:ext uri="{FF2B5EF4-FFF2-40B4-BE49-F238E27FC236}">
                <a16:creationId xmlns:a16="http://schemas.microsoft.com/office/drawing/2014/main" id="{48C58FA4-5A2B-40C1-AC8F-DA5147C9ED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304800"/>
            <a:ext cx="7772400" cy="7315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       </a:t>
            </a:r>
            <a:r>
              <a:rPr lang="en-US" altLang="en-US" b="1"/>
              <a:t>109.  What type of metamorphosis do</a:t>
            </a:r>
          </a:p>
          <a:p>
            <a:pPr eaLnBrk="1" hangingPunct="1">
              <a:buFontTx/>
              <a:buNone/>
            </a:pPr>
            <a:r>
              <a:rPr lang="en-US" altLang="en-US" b="1"/>
              <a:t>                 head lice have?</a:t>
            </a:r>
          </a:p>
          <a:p>
            <a:pPr eaLnBrk="1" hangingPunct="1">
              <a:buFontTx/>
              <a:buNone/>
            </a:pPr>
            <a:endParaRPr lang="en-US" altLang="en-US" sz="2000" b="1"/>
          </a:p>
          <a:p>
            <a:pPr eaLnBrk="1" hangingPunct="1">
              <a:buFontTx/>
              <a:buNone/>
            </a:pPr>
            <a:endParaRPr lang="en-US" altLang="en-US" b="1"/>
          </a:p>
          <a:p>
            <a:pPr eaLnBrk="1" hangingPunct="1">
              <a:buFontTx/>
              <a:buNone/>
            </a:pPr>
            <a:endParaRPr lang="en-US" altLang="en-US" b="1"/>
          </a:p>
          <a:p>
            <a:pPr eaLnBrk="1" hangingPunct="1">
              <a:buFontTx/>
              <a:buNone/>
            </a:pPr>
            <a:endParaRPr lang="en-US" altLang="en-US" b="1"/>
          </a:p>
          <a:p>
            <a:pPr eaLnBrk="1" hangingPunct="1">
              <a:buFontTx/>
              <a:buNone/>
            </a:pPr>
            <a:r>
              <a:rPr lang="en-US" altLang="en-US" b="1"/>
              <a:t>                 </a:t>
            </a:r>
          </a:p>
          <a:p>
            <a:pPr eaLnBrk="1" hangingPunct="1">
              <a:buFontTx/>
              <a:buNone/>
            </a:pPr>
            <a:endParaRPr lang="en-US" altLang="en-US" sz="4000" b="1"/>
          </a:p>
          <a:p>
            <a:pPr eaLnBrk="1" hangingPunct="1">
              <a:buFontTx/>
              <a:buNone/>
            </a:pPr>
            <a:endParaRPr lang="en-US" altLang="en-US" sz="3600" b="1"/>
          </a:p>
          <a:p>
            <a:pPr eaLnBrk="1" hangingPunct="1">
              <a:buFontTx/>
              <a:buNone/>
            </a:pPr>
            <a:r>
              <a:rPr lang="en-US" altLang="en-US"/>
              <a:t>         </a:t>
            </a:r>
            <a:r>
              <a:rPr lang="en-US" altLang="en-US" b="1"/>
              <a:t>b.  </a:t>
            </a:r>
            <a:r>
              <a:rPr lang="en-US" altLang="en-US" sz="4000" b="1" u="sng">
                <a:solidFill>
                  <a:srgbClr val="FF0000"/>
                </a:solidFill>
              </a:rPr>
              <a:t>Gradual metamorphosis</a:t>
            </a:r>
          </a:p>
          <a:p>
            <a:pPr eaLnBrk="1" hangingPunct="1">
              <a:buFontTx/>
              <a:buNone/>
            </a:pPr>
            <a:r>
              <a:rPr lang="en-US" altLang="en-US" b="1">
                <a:solidFill>
                  <a:srgbClr val="FF0000"/>
                </a:solidFill>
              </a:rPr>
              <a:t>                 </a:t>
            </a:r>
            <a:endParaRPr lang="en-US" altLang="en-US">
              <a:solidFill>
                <a:srgbClr val="FF0000"/>
              </a:solidFill>
            </a:endParaRPr>
          </a:p>
        </p:txBody>
      </p:sp>
      <p:pic>
        <p:nvPicPr>
          <p:cNvPr id="249860" name="Picture 5" descr="head louse life cycle">
            <a:extLst>
              <a:ext uri="{FF2B5EF4-FFF2-40B4-BE49-F238E27FC236}">
                <a16:creationId xmlns:a16="http://schemas.microsoft.com/office/drawing/2014/main" id="{A42C053E-487C-4EC4-A556-96317AD0FA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752600"/>
            <a:ext cx="44958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9861" name="Picture 7" descr="Human body lice.">
            <a:extLst>
              <a:ext uri="{FF2B5EF4-FFF2-40B4-BE49-F238E27FC236}">
                <a16:creationId xmlns:a16="http://schemas.microsoft.com/office/drawing/2014/main" id="{B21E5D80-228A-45FB-B3E2-E3E1229BA6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749550"/>
            <a:ext cx="2495550" cy="18145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>
            <a:extLst>
              <a:ext uri="{FF2B5EF4-FFF2-40B4-BE49-F238E27FC236}">
                <a16:creationId xmlns:a16="http://schemas.microsoft.com/office/drawing/2014/main" id="{2FD2D8E1-F38D-4319-BAC7-AFE7811D5D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610600" cy="1143000"/>
          </a:xfrm>
          <a:solidFill>
            <a:srgbClr val="FFFF00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b="1"/>
              <a:t>This is the dreaded “kissing cousin”to the head louse.</a:t>
            </a:r>
            <a:br>
              <a:rPr lang="en-US" altLang="en-US" sz="2800" b="1"/>
            </a:br>
            <a:r>
              <a:rPr lang="en-US" altLang="en-US" sz="2800" b="1"/>
              <a:t>Can you guess what it is called?</a:t>
            </a:r>
          </a:p>
        </p:txBody>
      </p:sp>
      <p:sp>
        <p:nvSpPr>
          <p:cNvPr id="250883" name="Rectangle 3">
            <a:extLst>
              <a:ext uri="{FF2B5EF4-FFF2-40B4-BE49-F238E27FC236}">
                <a16:creationId xmlns:a16="http://schemas.microsoft.com/office/drawing/2014/main" id="{6022AF59-C1BB-464C-B590-BF9DA3AB46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250884" name="Picture 5" descr="A magnified crab louse">
            <a:hlinkClick r:id="rId2" tooltip="A magnified crab louse"/>
            <a:extLst>
              <a:ext uri="{FF2B5EF4-FFF2-40B4-BE49-F238E27FC236}">
                <a16:creationId xmlns:a16="http://schemas.microsoft.com/office/drawing/2014/main" id="{FA8FFFF1-5FDF-40A2-896D-3453C8EB96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76400"/>
            <a:ext cx="6019800" cy="4456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0885" name="Text Box 6">
            <a:extLst>
              <a:ext uri="{FF2B5EF4-FFF2-40B4-BE49-F238E27FC236}">
                <a16:creationId xmlns:a16="http://schemas.microsoft.com/office/drawing/2014/main" id="{0672BE46-420A-4AA4-9D0C-1589E475FB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6362700"/>
            <a:ext cx="3660775" cy="3762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Hint…hint…what does it look like?</a:t>
            </a:r>
          </a:p>
        </p:txBody>
      </p:sp>
    </p:spTree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>
            <a:extLst>
              <a:ext uri="{FF2B5EF4-FFF2-40B4-BE49-F238E27FC236}">
                <a16:creationId xmlns:a16="http://schemas.microsoft.com/office/drawing/2014/main" id="{B8B784C1-0371-4C97-AA74-4AD36FC823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51907" name="Rectangle 3">
            <a:extLst>
              <a:ext uri="{FF2B5EF4-FFF2-40B4-BE49-F238E27FC236}">
                <a16:creationId xmlns:a16="http://schemas.microsoft.com/office/drawing/2014/main" id="{C9FF49A5-9EA6-4FA0-8021-9F0EDCAE32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4724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     </a:t>
            </a:r>
            <a:r>
              <a:rPr lang="en-US" altLang="en-US" b="1"/>
              <a:t>110.  Insects have what type of </a:t>
            </a:r>
          </a:p>
          <a:p>
            <a:pPr eaLnBrk="1" hangingPunct="1">
              <a:buFontTx/>
              <a:buNone/>
            </a:pPr>
            <a:r>
              <a:rPr lang="en-US" altLang="en-US" b="1"/>
              <a:t>              circulatory system?</a:t>
            </a:r>
          </a:p>
          <a:p>
            <a:pPr eaLnBrk="1" hangingPunct="1">
              <a:buFontTx/>
              <a:buNone/>
            </a:pPr>
            <a:endParaRPr lang="en-US" altLang="en-US" sz="2000" b="1"/>
          </a:p>
          <a:p>
            <a:pPr eaLnBrk="1" hangingPunct="1">
              <a:buFontTx/>
              <a:buNone/>
            </a:pPr>
            <a:r>
              <a:rPr lang="en-US" altLang="en-US" b="1"/>
              <a:t>              a.  Open</a:t>
            </a:r>
          </a:p>
          <a:p>
            <a:pPr eaLnBrk="1" hangingPunct="1">
              <a:buFontTx/>
              <a:buNone/>
            </a:pPr>
            <a:r>
              <a:rPr lang="en-US" altLang="en-US" b="1"/>
              <a:t>              b.  Closed</a:t>
            </a:r>
          </a:p>
          <a:p>
            <a:pPr eaLnBrk="1" hangingPunct="1">
              <a:buFontTx/>
              <a:buNone/>
            </a:pPr>
            <a:r>
              <a:rPr lang="en-US" altLang="en-US" b="1"/>
              <a:t>              c.  Arteries &amp; Veins</a:t>
            </a:r>
          </a:p>
          <a:p>
            <a:pPr eaLnBrk="1" hangingPunct="1">
              <a:buFontTx/>
              <a:buNone/>
            </a:pPr>
            <a:r>
              <a:rPr lang="en-US" altLang="en-US" b="1"/>
              <a:t>              d.  None</a:t>
            </a:r>
            <a:endParaRPr lang="en-US" altLang="en-US"/>
          </a:p>
        </p:txBody>
      </p:sp>
    </p:spTree>
  </p:cSld>
  <p:clrMapOvr>
    <a:masterClrMapping/>
  </p:clrMapOvr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>
            <a:extLst>
              <a:ext uri="{FF2B5EF4-FFF2-40B4-BE49-F238E27FC236}">
                <a16:creationId xmlns:a16="http://schemas.microsoft.com/office/drawing/2014/main" id="{529DE82B-2DFA-4F4C-A25A-91819C1CF1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52931" name="Rectangle 3">
            <a:extLst>
              <a:ext uri="{FF2B5EF4-FFF2-40B4-BE49-F238E27FC236}">
                <a16:creationId xmlns:a16="http://schemas.microsoft.com/office/drawing/2014/main" id="{7624D940-8FC7-4E0E-8E75-BFEDB9C740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609600"/>
            <a:ext cx="7772400" cy="5867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/>
              <a:t>     </a:t>
            </a:r>
            <a:r>
              <a:rPr lang="en-US" altLang="en-US" b="1"/>
              <a:t>110.  Insects have what type of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b="1"/>
              <a:t>              circulatory system?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000" b="1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b="1"/>
              <a:t>           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b="1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b="1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b="1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b="1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b="1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b="1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b="1"/>
              <a:t>                         a.  </a:t>
            </a:r>
            <a:r>
              <a:rPr lang="en-US" altLang="en-US" sz="4000" b="1" u="sng">
                <a:solidFill>
                  <a:srgbClr val="FF0000"/>
                </a:solidFill>
              </a:rPr>
              <a:t>Open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b="1">
                <a:solidFill>
                  <a:srgbClr val="FF0000"/>
                </a:solidFill>
              </a:rPr>
              <a:t>             </a:t>
            </a:r>
            <a:endParaRPr lang="en-US" altLang="en-US">
              <a:solidFill>
                <a:srgbClr val="FF0000"/>
              </a:solidFill>
            </a:endParaRPr>
          </a:p>
        </p:txBody>
      </p:sp>
      <p:pic>
        <p:nvPicPr>
          <p:cNvPr id="252932" name="Picture 5" descr="circsys_1">
            <a:extLst>
              <a:ext uri="{FF2B5EF4-FFF2-40B4-BE49-F238E27FC236}">
                <a16:creationId xmlns:a16="http://schemas.microsoft.com/office/drawing/2014/main" id="{53F855F1-001D-404C-ABFD-594D3E6BE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514600"/>
            <a:ext cx="4572000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2933" name="Rectangle 6">
            <a:extLst>
              <a:ext uri="{FF2B5EF4-FFF2-40B4-BE49-F238E27FC236}">
                <a16:creationId xmlns:a16="http://schemas.microsoft.com/office/drawing/2014/main" id="{7E2BDC33-3D59-4F7A-BD27-08977EA1E1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2286000"/>
            <a:ext cx="685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52934" name="Line 7">
            <a:extLst>
              <a:ext uri="{FF2B5EF4-FFF2-40B4-BE49-F238E27FC236}">
                <a16:creationId xmlns:a16="http://schemas.microsoft.com/office/drawing/2014/main" id="{815E7899-4555-4C3F-8FF0-29CA8E800B6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00400" y="27432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2935" name="Text Box 8">
            <a:extLst>
              <a:ext uri="{FF2B5EF4-FFF2-40B4-BE49-F238E27FC236}">
                <a16:creationId xmlns:a16="http://schemas.microsoft.com/office/drawing/2014/main" id="{258DD4E4-BDE5-40DD-A1E8-70597656AC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9725" y="2362200"/>
            <a:ext cx="14097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Dorsal aorta</a:t>
            </a:r>
          </a:p>
        </p:txBody>
      </p:sp>
      <p:sp>
        <p:nvSpPr>
          <p:cNvPr id="252936" name="Rectangle 9">
            <a:extLst>
              <a:ext uri="{FF2B5EF4-FFF2-40B4-BE49-F238E27FC236}">
                <a16:creationId xmlns:a16="http://schemas.microsoft.com/office/drawing/2014/main" id="{99925C10-CFC3-4A8D-94D3-59EBF425F3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2743200"/>
            <a:ext cx="4572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52937" name="Oval 10">
            <a:extLst>
              <a:ext uri="{FF2B5EF4-FFF2-40B4-BE49-F238E27FC236}">
                <a16:creationId xmlns:a16="http://schemas.microsoft.com/office/drawing/2014/main" id="{571C0BB7-491D-431B-8F21-0A2641FAEE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3200400"/>
            <a:ext cx="381000" cy="3048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52938" name="Oval 11">
            <a:extLst>
              <a:ext uri="{FF2B5EF4-FFF2-40B4-BE49-F238E27FC236}">
                <a16:creationId xmlns:a16="http://schemas.microsoft.com/office/drawing/2014/main" id="{7381BE46-3408-43B6-8E1A-FC10AB59D2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2971800"/>
            <a:ext cx="914400" cy="3048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52939" name="Oval 12">
            <a:extLst>
              <a:ext uri="{FF2B5EF4-FFF2-40B4-BE49-F238E27FC236}">
                <a16:creationId xmlns:a16="http://schemas.microsoft.com/office/drawing/2014/main" id="{C029A339-236E-4C06-B3A2-3F3C4F4515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3276600"/>
            <a:ext cx="228600" cy="3048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52940" name="Line 13">
            <a:extLst>
              <a:ext uri="{FF2B5EF4-FFF2-40B4-BE49-F238E27FC236}">
                <a16:creationId xmlns:a16="http://schemas.microsoft.com/office/drawing/2014/main" id="{877DB0E3-64B1-438A-8F27-F5AE2EC502CE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3276600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>
            <a:extLst>
              <a:ext uri="{FF2B5EF4-FFF2-40B4-BE49-F238E27FC236}">
                <a16:creationId xmlns:a16="http://schemas.microsoft.com/office/drawing/2014/main" id="{60BB0214-3EA8-4381-9B91-0E2E6C57A3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53955" name="Rectangle 3">
            <a:extLst>
              <a:ext uri="{FF2B5EF4-FFF2-40B4-BE49-F238E27FC236}">
                <a16:creationId xmlns:a16="http://schemas.microsoft.com/office/drawing/2014/main" id="{DFBF719F-5C7E-4FCF-9F0B-3CDDD19481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     </a:t>
            </a:r>
            <a:r>
              <a:rPr lang="en-US" altLang="en-US" b="1"/>
              <a:t>111.  What are the valves in the insect</a:t>
            </a:r>
          </a:p>
          <a:p>
            <a:pPr eaLnBrk="1" hangingPunct="1">
              <a:buFontTx/>
              <a:buNone/>
            </a:pPr>
            <a:r>
              <a:rPr lang="en-US" altLang="en-US" b="1"/>
              <a:t>               heart called?</a:t>
            </a:r>
          </a:p>
          <a:p>
            <a:pPr eaLnBrk="1" hangingPunct="1">
              <a:buFontTx/>
              <a:buNone/>
            </a:pPr>
            <a:endParaRPr lang="en-US" altLang="en-US" sz="2000" b="1"/>
          </a:p>
          <a:p>
            <a:pPr eaLnBrk="1" hangingPunct="1">
              <a:buFontTx/>
              <a:buNone/>
            </a:pPr>
            <a:endParaRPr lang="en-US" altLang="en-US" sz="2000" b="1"/>
          </a:p>
          <a:p>
            <a:pPr eaLnBrk="1" hangingPunct="1">
              <a:buFontTx/>
              <a:buNone/>
            </a:pPr>
            <a:r>
              <a:rPr lang="en-US" altLang="en-US" b="1"/>
              <a:t>               a.  Ocelli</a:t>
            </a:r>
          </a:p>
          <a:p>
            <a:pPr eaLnBrk="1" hangingPunct="1">
              <a:buFontTx/>
              <a:buNone/>
            </a:pPr>
            <a:r>
              <a:rPr lang="en-US" altLang="en-US" b="1"/>
              <a:t>               b.  Ostia</a:t>
            </a:r>
          </a:p>
          <a:p>
            <a:pPr eaLnBrk="1" hangingPunct="1">
              <a:buFontTx/>
              <a:buNone/>
            </a:pPr>
            <a:r>
              <a:rPr lang="en-US" altLang="en-US" b="1"/>
              <a:t>               c.  Ommatidia</a:t>
            </a:r>
          </a:p>
          <a:p>
            <a:pPr eaLnBrk="1" hangingPunct="1">
              <a:buFontTx/>
              <a:buNone/>
            </a:pPr>
            <a:r>
              <a:rPr lang="en-US" altLang="en-US" b="1"/>
              <a:t>               d.  Oh…I’m not sure…I forgot</a:t>
            </a:r>
            <a:endParaRPr lang="en-US" altLang="en-US"/>
          </a:p>
        </p:txBody>
      </p:sp>
    </p:spTree>
  </p:cSld>
  <p:clrMapOvr>
    <a:masterClrMapping/>
  </p:clrMapOvr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>
            <a:extLst>
              <a:ext uri="{FF2B5EF4-FFF2-40B4-BE49-F238E27FC236}">
                <a16:creationId xmlns:a16="http://schemas.microsoft.com/office/drawing/2014/main" id="{D3A4640E-0F9A-4600-A26F-4E86F6EC0C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54979" name="Rectangle 3">
            <a:extLst>
              <a:ext uri="{FF2B5EF4-FFF2-40B4-BE49-F238E27FC236}">
                <a16:creationId xmlns:a16="http://schemas.microsoft.com/office/drawing/2014/main" id="{0606B569-0951-4816-BD6F-B420F64808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     </a:t>
            </a:r>
            <a:r>
              <a:rPr lang="en-US" altLang="en-US" b="1"/>
              <a:t>111.  What are the valves in the insect</a:t>
            </a:r>
          </a:p>
          <a:p>
            <a:pPr eaLnBrk="1" hangingPunct="1">
              <a:buFontTx/>
              <a:buNone/>
            </a:pPr>
            <a:r>
              <a:rPr lang="en-US" altLang="en-US" b="1"/>
              <a:t>               heart called? </a:t>
            </a:r>
          </a:p>
          <a:p>
            <a:pPr eaLnBrk="1" hangingPunct="1">
              <a:buFontTx/>
              <a:buNone/>
            </a:pPr>
            <a:endParaRPr lang="en-US" altLang="en-US" sz="2000" b="1"/>
          </a:p>
          <a:p>
            <a:pPr eaLnBrk="1" hangingPunct="1">
              <a:buFontTx/>
              <a:buNone/>
            </a:pPr>
            <a:endParaRPr lang="en-US" altLang="en-US" sz="2000" b="1"/>
          </a:p>
          <a:p>
            <a:pPr eaLnBrk="1" hangingPunct="1">
              <a:buFontTx/>
              <a:buNone/>
            </a:pPr>
            <a:endParaRPr lang="en-US" altLang="en-US" sz="2000" b="1"/>
          </a:p>
          <a:p>
            <a:pPr eaLnBrk="1" hangingPunct="1">
              <a:buFontTx/>
              <a:buNone/>
            </a:pPr>
            <a:endParaRPr lang="en-US" altLang="en-US" sz="2000" b="1"/>
          </a:p>
          <a:p>
            <a:pPr eaLnBrk="1" hangingPunct="1">
              <a:buFontTx/>
              <a:buNone/>
            </a:pPr>
            <a:r>
              <a:rPr lang="en-US" altLang="en-US" b="1"/>
              <a:t>      b.  </a:t>
            </a:r>
            <a:r>
              <a:rPr lang="en-US" altLang="en-US" sz="4000" b="1" u="sng">
                <a:solidFill>
                  <a:srgbClr val="FF0000"/>
                </a:solidFill>
              </a:rPr>
              <a:t>Ostia</a:t>
            </a:r>
          </a:p>
          <a:p>
            <a:pPr eaLnBrk="1" hangingPunct="1">
              <a:buFontTx/>
              <a:buNone/>
            </a:pPr>
            <a:r>
              <a:rPr lang="en-US" altLang="en-US" b="1"/>
              <a:t>       </a:t>
            </a:r>
            <a:endParaRPr lang="en-US" altLang="en-US"/>
          </a:p>
        </p:txBody>
      </p:sp>
      <p:pic>
        <p:nvPicPr>
          <p:cNvPr id="254980" name="Picture 5" descr="circsys_1">
            <a:extLst>
              <a:ext uri="{FF2B5EF4-FFF2-40B4-BE49-F238E27FC236}">
                <a16:creationId xmlns:a16="http://schemas.microsoft.com/office/drawing/2014/main" id="{078DF0E0-C7B1-43B1-AB52-0DD214B0DA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438400"/>
            <a:ext cx="4572000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4981" name="Line 6">
            <a:extLst>
              <a:ext uri="{FF2B5EF4-FFF2-40B4-BE49-F238E27FC236}">
                <a16:creationId xmlns:a16="http://schemas.microsoft.com/office/drawing/2014/main" id="{E700B04A-5DED-4140-8D47-FCF770F140D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638800" y="2743200"/>
            <a:ext cx="76200" cy="762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4982" name="Line 7">
            <a:extLst>
              <a:ext uri="{FF2B5EF4-FFF2-40B4-BE49-F238E27FC236}">
                <a16:creationId xmlns:a16="http://schemas.microsoft.com/office/drawing/2014/main" id="{98FEDAE5-BF5C-4746-99F9-B33B80408882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5000" y="2743200"/>
            <a:ext cx="381000" cy="914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4983" name="Text Box 8">
            <a:extLst>
              <a:ext uri="{FF2B5EF4-FFF2-40B4-BE49-F238E27FC236}">
                <a16:creationId xmlns:a16="http://schemas.microsoft.com/office/drawing/2014/main" id="{82DE51C2-F748-49E4-AB82-BA88041FDD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2362200"/>
            <a:ext cx="990600" cy="3762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1800"/>
              <a:t>Ostia</a:t>
            </a:r>
          </a:p>
        </p:txBody>
      </p:sp>
    </p:spTree>
  </p:cSld>
  <p:clrMapOvr>
    <a:masterClrMapping/>
  </p:clrMapOvr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>
            <a:extLst>
              <a:ext uri="{FF2B5EF4-FFF2-40B4-BE49-F238E27FC236}">
                <a16:creationId xmlns:a16="http://schemas.microsoft.com/office/drawing/2014/main" id="{8460299A-588F-4FB7-9020-7FE73C21FA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56003" name="Rectangle 3">
            <a:extLst>
              <a:ext uri="{FF2B5EF4-FFF2-40B4-BE49-F238E27FC236}">
                <a16:creationId xmlns:a16="http://schemas.microsoft.com/office/drawing/2014/main" id="{B2551FA1-BD07-4ACA-AD0A-FFC706D3E9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495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     </a:t>
            </a:r>
            <a:r>
              <a:rPr lang="en-US" altLang="en-US" b="1"/>
              <a:t>112.  An insect’s blood is:</a:t>
            </a:r>
          </a:p>
          <a:p>
            <a:pPr eaLnBrk="1" hangingPunct="1">
              <a:buFontTx/>
              <a:buNone/>
            </a:pPr>
            <a:endParaRPr lang="en-US" altLang="en-US" b="1"/>
          </a:p>
          <a:p>
            <a:pPr eaLnBrk="1" hangingPunct="1">
              <a:buFontTx/>
              <a:buNone/>
            </a:pPr>
            <a:r>
              <a:rPr lang="en-US" altLang="en-US" b="1"/>
              <a:t>              a.   Yellow</a:t>
            </a:r>
          </a:p>
          <a:p>
            <a:pPr eaLnBrk="1" hangingPunct="1">
              <a:buFontTx/>
              <a:buNone/>
            </a:pPr>
            <a:r>
              <a:rPr lang="en-US" altLang="en-US" b="1"/>
              <a:t>              b.   Green</a:t>
            </a:r>
          </a:p>
          <a:p>
            <a:pPr eaLnBrk="1" hangingPunct="1">
              <a:buFontTx/>
              <a:buNone/>
            </a:pPr>
            <a:r>
              <a:rPr lang="en-US" altLang="en-US" b="1"/>
              <a:t>              c.    Red</a:t>
            </a:r>
          </a:p>
          <a:p>
            <a:pPr eaLnBrk="1" hangingPunct="1">
              <a:buFontTx/>
              <a:buNone/>
            </a:pPr>
            <a:r>
              <a:rPr lang="en-US" altLang="en-US" b="1"/>
              <a:t>              d.   Transparent</a:t>
            </a:r>
            <a:endParaRPr lang="en-US" altLang="en-US"/>
          </a:p>
        </p:txBody>
      </p:sp>
    </p:spTree>
  </p:cSld>
  <p:clrMapOvr>
    <a:masterClrMapping/>
  </p:clrMapOvr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>
            <a:extLst>
              <a:ext uri="{FF2B5EF4-FFF2-40B4-BE49-F238E27FC236}">
                <a16:creationId xmlns:a16="http://schemas.microsoft.com/office/drawing/2014/main" id="{5976F1C7-9BF8-4DC6-B6CC-37AA69C663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111FC713-A2BF-418B-9EBA-B6A1A34C00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495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     </a:t>
            </a:r>
            <a:r>
              <a:rPr lang="en-US" altLang="en-US" b="1"/>
              <a:t>112.  An insect’s blood is:</a:t>
            </a:r>
          </a:p>
          <a:p>
            <a:pPr eaLnBrk="1" hangingPunct="1">
              <a:buFontTx/>
              <a:buNone/>
            </a:pPr>
            <a:endParaRPr lang="en-US" altLang="en-US" b="1"/>
          </a:p>
          <a:p>
            <a:pPr eaLnBrk="1" hangingPunct="1">
              <a:buFontTx/>
              <a:buNone/>
            </a:pPr>
            <a:r>
              <a:rPr lang="en-US" altLang="en-US" b="1"/>
              <a:t>         </a:t>
            </a:r>
          </a:p>
          <a:p>
            <a:pPr eaLnBrk="1" hangingPunct="1">
              <a:buFontTx/>
              <a:buNone/>
            </a:pPr>
            <a:endParaRPr lang="en-US" altLang="en-US" b="1"/>
          </a:p>
          <a:p>
            <a:pPr eaLnBrk="1" hangingPunct="1">
              <a:buFontTx/>
              <a:buNone/>
            </a:pPr>
            <a:r>
              <a:rPr lang="en-US" altLang="en-US" b="1"/>
              <a:t>              d.   </a:t>
            </a:r>
            <a:r>
              <a:rPr lang="en-US" altLang="en-US" sz="4000" b="1" u="sng">
                <a:solidFill>
                  <a:srgbClr val="FF0000"/>
                </a:solidFill>
              </a:rPr>
              <a:t>Transparent</a:t>
            </a:r>
            <a:endParaRPr lang="en-US" altLang="en-US" sz="4000" u="sng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>
            <a:extLst>
              <a:ext uri="{FF2B5EF4-FFF2-40B4-BE49-F238E27FC236}">
                <a16:creationId xmlns:a16="http://schemas.microsoft.com/office/drawing/2014/main" id="{645C1BCA-D1FE-4B4B-BC72-27A9DFC46D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58051" name="Rectangle 3">
            <a:extLst>
              <a:ext uri="{FF2B5EF4-FFF2-40B4-BE49-F238E27FC236}">
                <a16:creationId xmlns:a16="http://schemas.microsoft.com/office/drawing/2014/main" id="{A044C47D-BC8B-4C6E-9B9B-15C41AEF80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648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     </a:t>
            </a:r>
            <a:r>
              <a:rPr lang="en-US" altLang="en-US" b="1"/>
              <a:t>113.  How many pairs of wings do wasps </a:t>
            </a:r>
          </a:p>
          <a:p>
            <a:pPr eaLnBrk="1" hangingPunct="1">
              <a:buFontTx/>
              <a:buNone/>
            </a:pPr>
            <a:r>
              <a:rPr lang="en-US" altLang="en-US" b="1"/>
              <a:t>              have? </a:t>
            </a:r>
          </a:p>
          <a:p>
            <a:pPr eaLnBrk="1" hangingPunct="1">
              <a:buFontTx/>
              <a:buNone/>
            </a:pPr>
            <a:endParaRPr lang="en-US" altLang="en-US" sz="2000" b="1"/>
          </a:p>
          <a:p>
            <a:pPr eaLnBrk="1" hangingPunct="1">
              <a:buFontTx/>
              <a:buNone/>
            </a:pPr>
            <a:r>
              <a:rPr lang="en-US" altLang="en-US" b="1"/>
              <a:t>              a.  One</a:t>
            </a:r>
          </a:p>
          <a:p>
            <a:pPr eaLnBrk="1" hangingPunct="1">
              <a:buFontTx/>
              <a:buNone/>
            </a:pPr>
            <a:r>
              <a:rPr lang="en-US" altLang="en-US" b="1"/>
              <a:t>              b.  Two</a:t>
            </a:r>
          </a:p>
          <a:p>
            <a:pPr eaLnBrk="1" hangingPunct="1">
              <a:buFontTx/>
              <a:buNone/>
            </a:pPr>
            <a:r>
              <a:rPr lang="en-US" altLang="en-US" b="1"/>
              <a:t>              c.  Three</a:t>
            </a:r>
          </a:p>
          <a:p>
            <a:pPr eaLnBrk="1" hangingPunct="1">
              <a:buFontTx/>
              <a:buNone/>
            </a:pPr>
            <a:r>
              <a:rPr lang="en-US" altLang="en-US" b="1"/>
              <a:t>              d.  Four</a:t>
            </a:r>
            <a:endParaRPr lang="en-US" altLang="en-US"/>
          </a:p>
        </p:txBody>
      </p:sp>
    </p:spTree>
  </p:cSld>
  <p:clrMapOvr>
    <a:masterClrMapping/>
  </p:clrMapOvr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>
            <a:extLst>
              <a:ext uri="{FF2B5EF4-FFF2-40B4-BE49-F238E27FC236}">
                <a16:creationId xmlns:a16="http://schemas.microsoft.com/office/drawing/2014/main" id="{806C0DE3-6A02-40B2-8814-AB71E0610D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59075" name="Rectangle 3">
            <a:extLst>
              <a:ext uri="{FF2B5EF4-FFF2-40B4-BE49-F238E27FC236}">
                <a16:creationId xmlns:a16="http://schemas.microsoft.com/office/drawing/2014/main" id="{9437977D-CAAF-4298-AB16-EA55E7901F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57200"/>
            <a:ext cx="7772400" cy="6858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     </a:t>
            </a:r>
            <a:r>
              <a:rPr lang="en-US" altLang="en-US" b="1"/>
              <a:t>113.  How many </a:t>
            </a:r>
            <a:r>
              <a:rPr lang="en-US" altLang="en-US" b="1" u="sng"/>
              <a:t>pairs</a:t>
            </a:r>
            <a:r>
              <a:rPr lang="en-US" altLang="en-US" b="1"/>
              <a:t> of wings do wasps </a:t>
            </a:r>
          </a:p>
          <a:p>
            <a:pPr eaLnBrk="1" hangingPunct="1">
              <a:buFontTx/>
              <a:buNone/>
            </a:pPr>
            <a:r>
              <a:rPr lang="en-US" altLang="en-US" b="1"/>
              <a:t>              have? </a:t>
            </a:r>
          </a:p>
          <a:p>
            <a:pPr eaLnBrk="1" hangingPunct="1">
              <a:buFontTx/>
              <a:buNone/>
            </a:pPr>
            <a:endParaRPr lang="en-US" altLang="en-US" sz="2000" b="1"/>
          </a:p>
          <a:p>
            <a:pPr eaLnBrk="1" hangingPunct="1">
              <a:buFontTx/>
              <a:buNone/>
            </a:pPr>
            <a:r>
              <a:rPr lang="en-US" altLang="en-US" b="1"/>
              <a:t>              </a:t>
            </a:r>
          </a:p>
          <a:p>
            <a:pPr eaLnBrk="1" hangingPunct="1">
              <a:buFontTx/>
              <a:buNone/>
            </a:pPr>
            <a:endParaRPr lang="en-US" altLang="en-US" b="1"/>
          </a:p>
          <a:p>
            <a:pPr eaLnBrk="1" hangingPunct="1">
              <a:buFontTx/>
              <a:buNone/>
            </a:pPr>
            <a:endParaRPr lang="en-US" altLang="en-US" b="1"/>
          </a:p>
          <a:p>
            <a:pPr eaLnBrk="1" hangingPunct="1">
              <a:buFontTx/>
              <a:buNone/>
            </a:pPr>
            <a:endParaRPr lang="en-US" altLang="en-US" b="1"/>
          </a:p>
          <a:p>
            <a:pPr eaLnBrk="1" hangingPunct="1">
              <a:buFontTx/>
              <a:buNone/>
            </a:pPr>
            <a:endParaRPr lang="en-US" altLang="en-US" b="1"/>
          </a:p>
          <a:p>
            <a:pPr eaLnBrk="1" hangingPunct="1">
              <a:buFontTx/>
              <a:buNone/>
            </a:pPr>
            <a:endParaRPr lang="en-US" altLang="en-US" b="1"/>
          </a:p>
          <a:p>
            <a:pPr eaLnBrk="1" hangingPunct="1">
              <a:buFontTx/>
              <a:buNone/>
            </a:pPr>
            <a:r>
              <a:rPr lang="en-US" altLang="en-US" b="1"/>
              <a:t>                          b.  </a:t>
            </a:r>
            <a:r>
              <a:rPr lang="en-US" altLang="en-US" sz="4000" b="1" u="sng">
                <a:solidFill>
                  <a:srgbClr val="FF0000"/>
                </a:solidFill>
              </a:rPr>
              <a:t>Two</a:t>
            </a:r>
          </a:p>
          <a:p>
            <a:pPr eaLnBrk="1" hangingPunct="1">
              <a:buFontTx/>
              <a:buNone/>
            </a:pPr>
            <a:r>
              <a:rPr lang="en-US" altLang="en-US" b="1"/>
              <a:t>             </a:t>
            </a:r>
            <a:endParaRPr lang="en-US" altLang="en-US"/>
          </a:p>
        </p:txBody>
      </p:sp>
      <p:pic>
        <p:nvPicPr>
          <p:cNvPr id="259076" name="Picture 4" descr="AT">
            <a:extLst>
              <a:ext uri="{FF2B5EF4-FFF2-40B4-BE49-F238E27FC236}">
                <a16:creationId xmlns:a16="http://schemas.microsoft.com/office/drawing/2014/main" id="{3D45FD05-BEA5-4F18-875D-412F3AD13B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524000"/>
            <a:ext cx="34544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9077" name="Rectangle 5">
            <a:extLst>
              <a:ext uri="{FF2B5EF4-FFF2-40B4-BE49-F238E27FC236}">
                <a16:creationId xmlns:a16="http://schemas.microsoft.com/office/drawing/2014/main" id="{7CE4CEF8-F0EF-4B5B-A398-1DEE3C6AA2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1524000"/>
            <a:ext cx="3810000" cy="1524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59078" name="Text Box 6">
            <a:extLst>
              <a:ext uri="{FF2B5EF4-FFF2-40B4-BE49-F238E27FC236}">
                <a16:creationId xmlns:a16="http://schemas.microsoft.com/office/drawing/2014/main" id="{37BD959D-AE2E-4153-9F32-1DF292CE62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022475"/>
            <a:ext cx="84359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Ants, bees, wasps, hornets, yellow jackets, and horntails have:</a:t>
            </a:r>
          </a:p>
        </p:txBody>
      </p:sp>
      <p:sp>
        <p:nvSpPr>
          <p:cNvPr id="259079" name="Text Box 7">
            <a:extLst>
              <a:ext uri="{FF2B5EF4-FFF2-40B4-BE49-F238E27FC236}">
                <a16:creationId xmlns:a16="http://schemas.microsoft.com/office/drawing/2014/main" id="{03F6A810-C374-4D6F-8742-73F46E475B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3495675"/>
            <a:ext cx="1524000" cy="9556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800"/>
              <a:t> 2 pairs of wings</a:t>
            </a:r>
          </a:p>
        </p:txBody>
      </p:sp>
      <p:sp>
        <p:nvSpPr>
          <p:cNvPr id="259080" name="Line 8">
            <a:extLst>
              <a:ext uri="{FF2B5EF4-FFF2-40B4-BE49-F238E27FC236}">
                <a16:creationId xmlns:a16="http://schemas.microsoft.com/office/drawing/2014/main" id="{6F0D8B76-9EC4-4237-BA4A-E54F42E8649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562600" y="3657600"/>
            <a:ext cx="1371600" cy="381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9081" name="Line 9">
            <a:extLst>
              <a:ext uri="{FF2B5EF4-FFF2-40B4-BE49-F238E27FC236}">
                <a16:creationId xmlns:a16="http://schemas.microsoft.com/office/drawing/2014/main" id="{F352A400-B306-4D99-8988-7651B827F39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953000" y="3886200"/>
            <a:ext cx="1981200" cy="152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>
            <a:extLst>
              <a:ext uri="{FF2B5EF4-FFF2-40B4-BE49-F238E27FC236}">
                <a16:creationId xmlns:a16="http://schemas.microsoft.com/office/drawing/2014/main" id="{A4F75131-3FE5-48BF-960A-2061AC13A7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60099" name="Rectangle 3">
            <a:extLst>
              <a:ext uri="{FF2B5EF4-FFF2-40B4-BE49-F238E27FC236}">
                <a16:creationId xmlns:a16="http://schemas.microsoft.com/office/drawing/2014/main" id="{1132A8A9-0BB6-4A8A-AC03-AEA02F0476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572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     </a:t>
            </a:r>
            <a:r>
              <a:rPr lang="en-US" altLang="en-US" b="1"/>
              <a:t>114.  How many wings do beetles have?</a:t>
            </a:r>
          </a:p>
          <a:p>
            <a:pPr eaLnBrk="1" hangingPunct="1">
              <a:buFontTx/>
              <a:buNone/>
            </a:pPr>
            <a:endParaRPr lang="en-US" altLang="en-US" sz="2000" b="1"/>
          </a:p>
          <a:p>
            <a:pPr eaLnBrk="1" hangingPunct="1">
              <a:buFontTx/>
              <a:buNone/>
            </a:pPr>
            <a:r>
              <a:rPr lang="en-US" altLang="en-US" b="1"/>
              <a:t>              a.  One</a:t>
            </a:r>
          </a:p>
          <a:p>
            <a:pPr eaLnBrk="1" hangingPunct="1">
              <a:buFontTx/>
              <a:buNone/>
            </a:pPr>
            <a:r>
              <a:rPr lang="en-US" altLang="en-US" b="1"/>
              <a:t>              b.  Two</a:t>
            </a:r>
          </a:p>
          <a:p>
            <a:pPr eaLnBrk="1" hangingPunct="1">
              <a:buFontTx/>
              <a:buNone/>
            </a:pPr>
            <a:r>
              <a:rPr lang="en-US" altLang="en-US" b="1"/>
              <a:t>              c.  Three</a:t>
            </a:r>
          </a:p>
          <a:p>
            <a:pPr eaLnBrk="1" hangingPunct="1">
              <a:buFontTx/>
              <a:buNone/>
            </a:pPr>
            <a:r>
              <a:rPr lang="en-US" altLang="en-US" b="1"/>
              <a:t>              d.  Four</a:t>
            </a:r>
          </a:p>
        </p:txBody>
      </p:sp>
    </p:spTree>
  </p:cSld>
  <p:clrMapOvr>
    <a:masterClrMapping/>
  </p:clrMapOvr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>
            <a:extLst>
              <a:ext uri="{FF2B5EF4-FFF2-40B4-BE49-F238E27FC236}">
                <a16:creationId xmlns:a16="http://schemas.microsoft.com/office/drawing/2014/main" id="{ADDF7DE4-1B55-4E07-A5E9-FF6EBC379E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61123" name="Rectangle 3">
            <a:extLst>
              <a:ext uri="{FF2B5EF4-FFF2-40B4-BE49-F238E27FC236}">
                <a16:creationId xmlns:a16="http://schemas.microsoft.com/office/drawing/2014/main" id="{C18C926F-1195-48ED-B937-FCA43A051A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533400"/>
            <a:ext cx="7772400" cy="6019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     </a:t>
            </a:r>
            <a:r>
              <a:rPr lang="en-US" altLang="en-US" b="1"/>
              <a:t>114.  How many </a:t>
            </a:r>
            <a:r>
              <a:rPr lang="en-US" altLang="en-US" b="1" u="sng"/>
              <a:t>wings</a:t>
            </a:r>
            <a:r>
              <a:rPr lang="en-US" altLang="en-US" b="1"/>
              <a:t> do beetles have?</a:t>
            </a:r>
          </a:p>
          <a:p>
            <a:pPr eaLnBrk="1" hangingPunct="1">
              <a:buFontTx/>
              <a:buNone/>
            </a:pPr>
            <a:endParaRPr lang="en-US" altLang="en-US" sz="2000" b="1"/>
          </a:p>
          <a:p>
            <a:pPr eaLnBrk="1" hangingPunct="1">
              <a:buFontTx/>
              <a:buNone/>
            </a:pPr>
            <a:r>
              <a:rPr lang="en-US" altLang="en-US" b="1"/>
              <a:t>            </a:t>
            </a:r>
          </a:p>
          <a:p>
            <a:pPr eaLnBrk="1" hangingPunct="1">
              <a:buFontTx/>
              <a:buNone/>
            </a:pPr>
            <a:endParaRPr lang="en-US" altLang="en-US" b="1"/>
          </a:p>
          <a:p>
            <a:pPr eaLnBrk="1" hangingPunct="1">
              <a:buFontTx/>
              <a:buNone/>
            </a:pPr>
            <a:endParaRPr lang="en-US" altLang="en-US" b="1"/>
          </a:p>
          <a:p>
            <a:pPr eaLnBrk="1" hangingPunct="1">
              <a:buFontTx/>
              <a:buNone/>
            </a:pPr>
            <a:endParaRPr lang="en-US" altLang="en-US" b="1"/>
          </a:p>
          <a:p>
            <a:pPr eaLnBrk="1" hangingPunct="1">
              <a:buFontTx/>
              <a:buNone/>
            </a:pPr>
            <a:endParaRPr lang="en-US" altLang="en-US" b="1"/>
          </a:p>
          <a:p>
            <a:pPr eaLnBrk="1" hangingPunct="1">
              <a:buFontTx/>
              <a:buNone/>
            </a:pPr>
            <a:r>
              <a:rPr lang="en-US" altLang="en-US" b="1"/>
              <a:t>              </a:t>
            </a:r>
          </a:p>
          <a:p>
            <a:pPr eaLnBrk="1" hangingPunct="1">
              <a:buFontTx/>
              <a:buNone/>
            </a:pPr>
            <a:r>
              <a:rPr lang="en-US" altLang="en-US" b="1"/>
              <a:t>              </a:t>
            </a:r>
          </a:p>
          <a:p>
            <a:pPr eaLnBrk="1" hangingPunct="1">
              <a:buFontTx/>
              <a:buNone/>
            </a:pPr>
            <a:r>
              <a:rPr lang="en-US" altLang="en-US" b="1"/>
              <a:t>       d.  </a:t>
            </a:r>
            <a:r>
              <a:rPr lang="en-US" altLang="en-US" sz="4000" b="1" u="sng">
                <a:solidFill>
                  <a:srgbClr val="FF0000"/>
                </a:solidFill>
              </a:rPr>
              <a:t>Four</a:t>
            </a:r>
          </a:p>
        </p:txBody>
      </p:sp>
      <p:pic>
        <p:nvPicPr>
          <p:cNvPr id="261124" name="Picture 4">
            <a:extLst>
              <a:ext uri="{FF2B5EF4-FFF2-40B4-BE49-F238E27FC236}">
                <a16:creationId xmlns:a16="http://schemas.microsoft.com/office/drawing/2014/main" id="{50D652BB-75BE-4A30-A2D6-52B069498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9" t="6508" r="17542"/>
          <a:stretch>
            <a:fillRect/>
          </a:stretch>
        </p:blipFill>
        <p:spPr bwMode="auto">
          <a:xfrm>
            <a:off x="533400" y="1828800"/>
            <a:ext cx="3886200" cy="32845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1125" name="Text Box 5">
            <a:extLst>
              <a:ext uri="{FF2B5EF4-FFF2-40B4-BE49-F238E27FC236}">
                <a16:creationId xmlns:a16="http://schemas.microsoft.com/office/drawing/2014/main" id="{DBBD1E36-DED2-4E6C-851B-8B83172066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1676400"/>
            <a:ext cx="4441825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The front pair are hard, like</a:t>
            </a:r>
          </a:p>
          <a:p>
            <a:pPr eaLnBrk="1" hangingPunct="1"/>
            <a:r>
              <a:rPr lang="en-US" altLang="en-US"/>
              <a:t>a shell and are called </a:t>
            </a:r>
            <a:r>
              <a:rPr lang="en-US" altLang="en-US" u="sng">
                <a:solidFill>
                  <a:srgbClr val="FF0000"/>
                </a:solidFill>
              </a:rPr>
              <a:t>elytra</a:t>
            </a:r>
            <a:r>
              <a:rPr lang="en-US" altLang="en-US"/>
              <a:t>.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They meet in the middle of</a:t>
            </a:r>
          </a:p>
          <a:p>
            <a:pPr eaLnBrk="1" hangingPunct="1"/>
            <a:r>
              <a:rPr lang="en-US" altLang="en-US"/>
              <a:t>the back where they form a </a:t>
            </a:r>
          </a:p>
          <a:p>
            <a:pPr eaLnBrk="1" hangingPunct="1"/>
            <a:r>
              <a:rPr lang="en-US" altLang="en-US"/>
              <a:t>line down the middle of the back.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The rear pair are membranous</a:t>
            </a:r>
          </a:p>
          <a:p>
            <a:pPr eaLnBrk="1" hangingPunct="1"/>
            <a:r>
              <a:rPr lang="en-US" altLang="en-US"/>
              <a:t>and are folded underneath the</a:t>
            </a:r>
          </a:p>
          <a:p>
            <a:pPr eaLnBrk="1" hangingPunct="1"/>
            <a:r>
              <a:rPr lang="en-US" altLang="en-US"/>
              <a:t>hard front pair of wings </a:t>
            </a:r>
            <a:r>
              <a:rPr lang="en-US" altLang="en-US">
                <a:solidFill>
                  <a:srgbClr val="FF0000"/>
                </a:solidFill>
              </a:rPr>
              <a:t>(elytra)</a:t>
            </a:r>
            <a:r>
              <a:rPr lang="en-US" altLang="en-US"/>
              <a:t>.</a:t>
            </a:r>
          </a:p>
        </p:txBody>
      </p:sp>
      <p:sp>
        <p:nvSpPr>
          <p:cNvPr id="261126" name="Line 6">
            <a:extLst>
              <a:ext uri="{FF2B5EF4-FFF2-40B4-BE49-F238E27FC236}">
                <a16:creationId xmlns:a16="http://schemas.microsoft.com/office/drawing/2014/main" id="{4B357694-0FCD-45F3-88E0-A77D9B958DF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581400" y="3124200"/>
            <a:ext cx="1066800" cy="1524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1127" name="Line 7">
            <a:extLst>
              <a:ext uri="{FF2B5EF4-FFF2-40B4-BE49-F238E27FC236}">
                <a16:creationId xmlns:a16="http://schemas.microsoft.com/office/drawing/2014/main" id="{3D3AA4A8-0BAD-43FE-86CD-FBB19E469B1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19400" y="1905000"/>
            <a:ext cx="1905000" cy="533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1128" name="Line 8">
            <a:extLst>
              <a:ext uri="{FF2B5EF4-FFF2-40B4-BE49-F238E27FC236}">
                <a16:creationId xmlns:a16="http://schemas.microsoft.com/office/drawing/2014/main" id="{4F5D21A2-CACF-4685-A471-66CA620A773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48000" y="1905000"/>
            <a:ext cx="1600200" cy="685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>
            <a:extLst>
              <a:ext uri="{FF2B5EF4-FFF2-40B4-BE49-F238E27FC236}">
                <a16:creationId xmlns:a16="http://schemas.microsoft.com/office/drawing/2014/main" id="{330A79CE-D409-45FF-A23A-F3ADEEB8E1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Which of the following pests are nocturnal?</a:t>
            </a:r>
          </a:p>
        </p:txBody>
      </p:sp>
      <p:sp>
        <p:nvSpPr>
          <p:cNvPr id="262147" name="Rectangle 3">
            <a:extLst>
              <a:ext uri="{FF2B5EF4-FFF2-40B4-BE49-F238E27FC236}">
                <a16:creationId xmlns:a16="http://schemas.microsoft.com/office/drawing/2014/main" id="{395C19FD-F0F0-4080-822B-C99A858B5E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/>
              <a:t>115.   </a:t>
            </a:r>
            <a:r>
              <a:rPr lang="en-US" altLang="en-US" b="1" u="sng"/>
              <a:t>Cockroaches</a:t>
            </a:r>
            <a:r>
              <a:rPr lang="en-US" altLang="en-US" b="1"/>
              <a:t>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116.   Earwigs   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117.   Slugs        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118.   Crickets   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119.   Boxelder bugs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120.   Millipedes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121.   Centipedes            Yes     No</a:t>
            </a:r>
          </a:p>
          <a:p>
            <a:pPr eaLnBrk="1" hangingPunct="1">
              <a:buFontTx/>
              <a:buNone/>
            </a:pPr>
            <a:endParaRPr lang="en-US" altLang="en-US" b="1"/>
          </a:p>
        </p:txBody>
      </p:sp>
    </p:spTree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>
            <a:extLst>
              <a:ext uri="{FF2B5EF4-FFF2-40B4-BE49-F238E27FC236}">
                <a16:creationId xmlns:a16="http://schemas.microsoft.com/office/drawing/2014/main" id="{6D46A9A8-2578-4A8C-9FF8-AFE7FD907C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Which of the following pests are nocturnal?</a:t>
            </a:r>
          </a:p>
        </p:txBody>
      </p:sp>
      <p:sp>
        <p:nvSpPr>
          <p:cNvPr id="263171" name="Rectangle 3">
            <a:extLst>
              <a:ext uri="{FF2B5EF4-FFF2-40B4-BE49-F238E27FC236}">
                <a16:creationId xmlns:a16="http://schemas.microsoft.com/office/drawing/2014/main" id="{1C3138BD-3D0A-4BF4-A74E-1C448E1B1C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/>
              <a:t>115.   </a:t>
            </a:r>
            <a:r>
              <a:rPr lang="en-US" altLang="en-US" b="1" u="sng"/>
              <a:t>Cockroaches</a:t>
            </a:r>
            <a:r>
              <a:rPr lang="en-US" altLang="en-US" b="1"/>
              <a:t>        </a:t>
            </a:r>
            <a:r>
              <a:rPr lang="en-US" altLang="en-US" b="1" u="sng">
                <a:solidFill>
                  <a:srgbClr val="FF0000"/>
                </a:solidFill>
              </a:rPr>
              <a:t>Yes</a:t>
            </a:r>
            <a:r>
              <a:rPr lang="en-US" altLang="en-US" b="1">
                <a:solidFill>
                  <a:srgbClr val="FF0000"/>
                </a:solidFill>
              </a:rPr>
              <a:t> </a:t>
            </a:r>
            <a:r>
              <a:rPr lang="en-US" altLang="en-US" b="1"/>
              <a:t>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116.   Earwigs   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117.   Slugs        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118.   Crickets   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119.   Boxelder bugs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120.   Millipedes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121.   Centipedes            Yes     No</a:t>
            </a:r>
          </a:p>
          <a:p>
            <a:pPr eaLnBrk="1" hangingPunct="1">
              <a:buFontTx/>
              <a:buNone/>
            </a:pPr>
            <a:endParaRPr lang="en-US" altLang="en-US" b="1"/>
          </a:p>
        </p:txBody>
      </p:sp>
    </p:spTree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>
            <a:extLst>
              <a:ext uri="{FF2B5EF4-FFF2-40B4-BE49-F238E27FC236}">
                <a16:creationId xmlns:a16="http://schemas.microsoft.com/office/drawing/2014/main" id="{A2DAD08B-F54B-400E-BB27-BCC2E25E9E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Which of the following pests are nocturnal?</a:t>
            </a:r>
          </a:p>
        </p:txBody>
      </p:sp>
      <p:sp>
        <p:nvSpPr>
          <p:cNvPr id="264195" name="Rectangle 3">
            <a:extLst>
              <a:ext uri="{FF2B5EF4-FFF2-40B4-BE49-F238E27FC236}">
                <a16:creationId xmlns:a16="http://schemas.microsoft.com/office/drawing/2014/main" id="{503C43B5-CF9D-46F2-B0E6-48DE6F4DE4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/>
              <a:t>115.   Cockroaches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116.   </a:t>
            </a:r>
            <a:r>
              <a:rPr lang="en-US" altLang="en-US" b="1" u="sng"/>
              <a:t>Earwigs</a:t>
            </a:r>
            <a:r>
              <a:rPr lang="en-US" altLang="en-US" b="1"/>
              <a:t>   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117.   Slugs        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118.   Crickets   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119.   Boxelder bugs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120.   Millipedes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121.   Centipedes            Yes     No</a:t>
            </a:r>
          </a:p>
          <a:p>
            <a:pPr eaLnBrk="1" hangingPunct="1">
              <a:buFontTx/>
              <a:buNone/>
            </a:pPr>
            <a:endParaRPr lang="en-US" altLang="en-US" b="1"/>
          </a:p>
        </p:txBody>
      </p:sp>
    </p:spTree>
  </p:cSld>
  <p:clrMapOvr>
    <a:masterClrMapping/>
  </p:clrMapOvr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>
            <a:extLst>
              <a:ext uri="{FF2B5EF4-FFF2-40B4-BE49-F238E27FC236}">
                <a16:creationId xmlns:a16="http://schemas.microsoft.com/office/drawing/2014/main" id="{CC5BC8AF-A7F8-4F9B-85AC-CB03A96E2B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Which of the following pests are nocturnal?</a:t>
            </a:r>
          </a:p>
        </p:txBody>
      </p:sp>
      <p:sp>
        <p:nvSpPr>
          <p:cNvPr id="265219" name="Rectangle 3">
            <a:extLst>
              <a:ext uri="{FF2B5EF4-FFF2-40B4-BE49-F238E27FC236}">
                <a16:creationId xmlns:a16="http://schemas.microsoft.com/office/drawing/2014/main" id="{0C1E3B97-F51B-4CBA-AF3F-A807C718AE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/>
              <a:t>115.   Cockroaches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116.   </a:t>
            </a:r>
            <a:r>
              <a:rPr lang="en-US" altLang="en-US" b="1" u="sng"/>
              <a:t>Earwigs</a:t>
            </a:r>
            <a:r>
              <a:rPr lang="en-US" altLang="en-US" b="1"/>
              <a:t>                </a:t>
            </a:r>
            <a:r>
              <a:rPr lang="en-US" altLang="en-US" b="1" u="sng">
                <a:solidFill>
                  <a:srgbClr val="FF0000"/>
                </a:solidFill>
              </a:rPr>
              <a:t>Yes</a:t>
            </a:r>
            <a:r>
              <a:rPr lang="en-US" altLang="en-US" b="1"/>
              <a:t>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117.   Slugs        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118.   Crickets   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119.   Boxelder bugs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120.   Millipedes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121.   Centipedes            Yes     No</a:t>
            </a:r>
          </a:p>
          <a:p>
            <a:pPr eaLnBrk="1" hangingPunct="1">
              <a:buFontTx/>
              <a:buNone/>
            </a:pPr>
            <a:endParaRPr lang="en-US" altLang="en-US" b="1"/>
          </a:p>
        </p:txBody>
      </p:sp>
    </p:spTree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>
            <a:extLst>
              <a:ext uri="{FF2B5EF4-FFF2-40B4-BE49-F238E27FC236}">
                <a16:creationId xmlns:a16="http://schemas.microsoft.com/office/drawing/2014/main" id="{EF6424F0-C498-466D-834C-98D7A5223A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Which of the following pests are nocturnal?</a:t>
            </a:r>
          </a:p>
        </p:txBody>
      </p:sp>
      <p:sp>
        <p:nvSpPr>
          <p:cNvPr id="266243" name="Rectangle 3">
            <a:extLst>
              <a:ext uri="{FF2B5EF4-FFF2-40B4-BE49-F238E27FC236}">
                <a16:creationId xmlns:a16="http://schemas.microsoft.com/office/drawing/2014/main" id="{0AA0250C-48E3-46A6-8AAD-5CD1670EEA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/>
              <a:t>115.   Cockroaches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116.   Earwigs   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117.   </a:t>
            </a:r>
            <a:r>
              <a:rPr lang="en-US" altLang="en-US" b="1" u="sng"/>
              <a:t>Slugs</a:t>
            </a:r>
            <a:r>
              <a:rPr lang="en-US" altLang="en-US" b="1"/>
              <a:t>        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118.   Crickets   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119.   Boxelder bugs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120.   Millipedes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121.   Centipedes            Yes     No</a:t>
            </a:r>
          </a:p>
          <a:p>
            <a:pPr eaLnBrk="1" hangingPunct="1">
              <a:buFontTx/>
              <a:buNone/>
            </a:pPr>
            <a:endParaRPr lang="en-US" altLang="en-US" b="1"/>
          </a:p>
        </p:txBody>
      </p:sp>
    </p:spTree>
  </p:cSld>
  <p:clrMapOvr>
    <a:masterClrMapping/>
  </p:clrMapOvr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>
            <a:extLst>
              <a:ext uri="{FF2B5EF4-FFF2-40B4-BE49-F238E27FC236}">
                <a16:creationId xmlns:a16="http://schemas.microsoft.com/office/drawing/2014/main" id="{7506605B-35D2-465B-B8EE-182ED1E042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Which of the following pests are nocturnal?</a:t>
            </a:r>
          </a:p>
        </p:txBody>
      </p:sp>
      <p:sp>
        <p:nvSpPr>
          <p:cNvPr id="267267" name="Rectangle 3">
            <a:extLst>
              <a:ext uri="{FF2B5EF4-FFF2-40B4-BE49-F238E27FC236}">
                <a16:creationId xmlns:a16="http://schemas.microsoft.com/office/drawing/2014/main" id="{EC1779C7-1EE2-4874-8D0A-1292B85D87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/>
              <a:t>115.   Cockroaches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116.   Earwigs   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117.   </a:t>
            </a:r>
            <a:r>
              <a:rPr lang="en-US" altLang="en-US" b="1" u="sng"/>
              <a:t>Slugs</a:t>
            </a:r>
            <a:r>
              <a:rPr lang="en-US" altLang="en-US" b="1"/>
              <a:t>                     </a:t>
            </a:r>
            <a:r>
              <a:rPr lang="en-US" altLang="en-US" b="1" u="sng">
                <a:solidFill>
                  <a:srgbClr val="FF0000"/>
                </a:solidFill>
              </a:rPr>
              <a:t>Yes</a:t>
            </a:r>
            <a:r>
              <a:rPr lang="en-US" altLang="en-US" b="1"/>
              <a:t>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118.   Crickets   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119.   Boxelder bugs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120.   Millipedes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121.   Centipedes            Yes     No</a:t>
            </a:r>
          </a:p>
          <a:p>
            <a:pPr eaLnBrk="1" hangingPunct="1">
              <a:buFontTx/>
              <a:buNone/>
            </a:pPr>
            <a:endParaRPr lang="en-US" altLang="en-US" b="1"/>
          </a:p>
        </p:txBody>
      </p:sp>
    </p:spTree>
  </p:cSld>
  <p:clrMapOvr>
    <a:masterClrMapping/>
  </p:clrMapOvr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>
            <a:extLst>
              <a:ext uri="{FF2B5EF4-FFF2-40B4-BE49-F238E27FC236}">
                <a16:creationId xmlns:a16="http://schemas.microsoft.com/office/drawing/2014/main" id="{30D93051-A562-45AE-B75C-49939263C5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Which of the following pests are nocturnal?</a:t>
            </a:r>
          </a:p>
        </p:txBody>
      </p:sp>
      <p:sp>
        <p:nvSpPr>
          <p:cNvPr id="268291" name="Rectangle 3">
            <a:extLst>
              <a:ext uri="{FF2B5EF4-FFF2-40B4-BE49-F238E27FC236}">
                <a16:creationId xmlns:a16="http://schemas.microsoft.com/office/drawing/2014/main" id="{F52DF73F-EB0E-4FC7-9079-DB78AD4018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/>
              <a:t>115.   Cockroaches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116.   Earwigs   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117.   Slugs        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118.   </a:t>
            </a:r>
            <a:r>
              <a:rPr lang="en-US" altLang="en-US" b="1" u="sng"/>
              <a:t>Crickets</a:t>
            </a:r>
            <a:r>
              <a:rPr lang="en-US" altLang="en-US" b="1"/>
              <a:t>   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119.   Boxelder bugs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120.   Millipedes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121.   Centipedes            Yes     No</a:t>
            </a:r>
          </a:p>
          <a:p>
            <a:pPr eaLnBrk="1" hangingPunct="1">
              <a:buFontTx/>
              <a:buNone/>
            </a:pPr>
            <a:endParaRPr lang="en-US" altLang="en-US" b="1"/>
          </a:p>
        </p:txBody>
      </p:sp>
    </p:spTree>
  </p:cSld>
  <p:clrMapOvr>
    <a:masterClrMapping/>
  </p:clrMapOvr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>
            <a:extLst>
              <a:ext uri="{FF2B5EF4-FFF2-40B4-BE49-F238E27FC236}">
                <a16:creationId xmlns:a16="http://schemas.microsoft.com/office/drawing/2014/main" id="{457AF463-AD6F-4F53-99BA-2EF33214E6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Which of the following pests are nocturnal?</a:t>
            </a:r>
          </a:p>
        </p:txBody>
      </p:sp>
      <p:sp>
        <p:nvSpPr>
          <p:cNvPr id="269315" name="Rectangle 3">
            <a:extLst>
              <a:ext uri="{FF2B5EF4-FFF2-40B4-BE49-F238E27FC236}">
                <a16:creationId xmlns:a16="http://schemas.microsoft.com/office/drawing/2014/main" id="{FF8A88B6-ADB6-4977-BF15-36ACBBA49D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/>
              <a:t>115.   Cockroaches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116.   Earwigs   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117.   Slugs        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118.   </a:t>
            </a:r>
            <a:r>
              <a:rPr lang="en-US" altLang="en-US" b="1" u="sng"/>
              <a:t>Crickets</a:t>
            </a:r>
            <a:r>
              <a:rPr lang="en-US" altLang="en-US" b="1"/>
              <a:t>                </a:t>
            </a:r>
            <a:r>
              <a:rPr lang="en-US" altLang="en-US" b="1" u="sng">
                <a:solidFill>
                  <a:srgbClr val="FF0000"/>
                </a:solidFill>
              </a:rPr>
              <a:t>Yes</a:t>
            </a:r>
            <a:r>
              <a:rPr lang="en-US" altLang="en-US" b="1"/>
              <a:t>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119.   Boxelder bugs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120.   Millipedes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121.   Centipedes            Yes     No</a:t>
            </a:r>
          </a:p>
          <a:p>
            <a:pPr eaLnBrk="1" hangingPunct="1">
              <a:buFontTx/>
              <a:buNone/>
            </a:pPr>
            <a:endParaRPr lang="en-US" altLang="en-US" b="1"/>
          </a:p>
        </p:txBody>
      </p:sp>
    </p:spTree>
  </p:cSld>
  <p:clrMapOvr>
    <a:masterClrMapping/>
  </p:clrMapOvr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>
            <a:extLst>
              <a:ext uri="{FF2B5EF4-FFF2-40B4-BE49-F238E27FC236}">
                <a16:creationId xmlns:a16="http://schemas.microsoft.com/office/drawing/2014/main" id="{F5D6B679-C377-425D-9265-A6B75D0FA2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Which of the following pests are nocturnal?</a:t>
            </a:r>
          </a:p>
        </p:txBody>
      </p:sp>
      <p:sp>
        <p:nvSpPr>
          <p:cNvPr id="270339" name="Rectangle 3">
            <a:extLst>
              <a:ext uri="{FF2B5EF4-FFF2-40B4-BE49-F238E27FC236}">
                <a16:creationId xmlns:a16="http://schemas.microsoft.com/office/drawing/2014/main" id="{7AB87F5D-CE44-4D35-8A48-1A3B2439C5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/>
              <a:t>115.   Cockroaches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116.   Earwigs   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117.   Slugs        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118.   Crickets   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119.   </a:t>
            </a:r>
            <a:r>
              <a:rPr lang="en-US" altLang="en-US" b="1" u="sng"/>
              <a:t>Boxelder bugs</a:t>
            </a:r>
            <a:r>
              <a:rPr lang="en-US" altLang="en-US" b="1"/>
              <a:t>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120.   Millipedes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121.   Centipedes            Yes     No</a:t>
            </a:r>
          </a:p>
          <a:p>
            <a:pPr eaLnBrk="1" hangingPunct="1">
              <a:buFontTx/>
              <a:buNone/>
            </a:pPr>
            <a:endParaRPr lang="en-US" altLang="en-US" b="1"/>
          </a:p>
        </p:txBody>
      </p:sp>
    </p:spTree>
  </p:cSld>
  <p:clrMapOvr>
    <a:masterClrMapping/>
  </p:clrMapOvr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>
            <a:extLst>
              <a:ext uri="{FF2B5EF4-FFF2-40B4-BE49-F238E27FC236}">
                <a16:creationId xmlns:a16="http://schemas.microsoft.com/office/drawing/2014/main" id="{1AACA1F2-E9A4-4F30-A5A1-E595E2321E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Which of the following pests are nocturnal?</a:t>
            </a:r>
          </a:p>
        </p:txBody>
      </p:sp>
      <p:sp>
        <p:nvSpPr>
          <p:cNvPr id="271363" name="Rectangle 3">
            <a:extLst>
              <a:ext uri="{FF2B5EF4-FFF2-40B4-BE49-F238E27FC236}">
                <a16:creationId xmlns:a16="http://schemas.microsoft.com/office/drawing/2014/main" id="{134D4AAC-2B1F-47B9-AC07-270AEEE432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/>
              <a:t>115.   Cockroaches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116.   Earwigs   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117.   Slugs        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118.   Crickets   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119.   </a:t>
            </a:r>
            <a:r>
              <a:rPr lang="en-US" altLang="en-US" b="1" u="sng"/>
              <a:t>Boxelder bugs</a:t>
            </a:r>
            <a:r>
              <a:rPr lang="en-US" altLang="en-US" b="1"/>
              <a:t>      Yes     </a:t>
            </a:r>
            <a:r>
              <a:rPr lang="en-US" altLang="en-US" b="1" u="sng">
                <a:solidFill>
                  <a:srgbClr val="FF0000"/>
                </a:solidFill>
              </a:rPr>
              <a:t>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120.   Millipedes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121.   Centipedes            Yes     No</a:t>
            </a:r>
          </a:p>
          <a:p>
            <a:pPr eaLnBrk="1" hangingPunct="1">
              <a:buFontTx/>
              <a:buNone/>
            </a:pPr>
            <a:endParaRPr lang="en-US" altLang="en-US" b="1"/>
          </a:p>
        </p:txBody>
      </p:sp>
    </p:spTree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>
            <a:extLst>
              <a:ext uri="{FF2B5EF4-FFF2-40B4-BE49-F238E27FC236}">
                <a16:creationId xmlns:a16="http://schemas.microsoft.com/office/drawing/2014/main" id="{683E2F2A-1B5B-483E-96ED-19A1FE57A7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Which of the following pests are nocturnal?</a:t>
            </a:r>
          </a:p>
        </p:txBody>
      </p:sp>
      <p:sp>
        <p:nvSpPr>
          <p:cNvPr id="272387" name="Rectangle 3">
            <a:extLst>
              <a:ext uri="{FF2B5EF4-FFF2-40B4-BE49-F238E27FC236}">
                <a16:creationId xmlns:a16="http://schemas.microsoft.com/office/drawing/2014/main" id="{0D5742D9-9BA6-458C-AB9C-286256228C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/>
              <a:t>115.   Cockroaches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116.   Earwigs   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117.   Slugs        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118.   Crickets   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119.   Boxelder bugs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120.   </a:t>
            </a:r>
            <a:r>
              <a:rPr lang="en-US" altLang="en-US" b="1" u="sng"/>
              <a:t>Millipedes</a:t>
            </a:r>
            <a:r>
              <a:rPr lang="en-US" altLang="en-US" b="1"/>
              <a:t>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121.   Centipedes            Yes     No</a:t>
            </a:r>
          </a:p>
          <a:p>
            <a:pPr eaLnBrk="1" hangingPunct="1">
              <a:buFontTx/>
              <a:buNone/>
            </a:pPr>
            <a:endParaRPr lang="en-US" altLang="en-US" b="1"/>
          </a:p>
        </p:txBody>
      </p:sp>
    </p:spTree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>
            <a:extLst>
              <a:ext uri="{FF2B5EF4-FFF2-40B4-BE49-F238E27FC236}">
                <a16:creationId xmlns:a16="http://schemas.microsoft.com/office/drawing/2014/main" id="{EF939E96-38FC-4F5E-A523-ACB78A0AEF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Which of the following pests are nocturnal?</a:t>
            </a:r>
          </a:p>
        </p:txBody>
      </p:sp>
      <p:sp>
        <p:nvSpPr>
          <p:cNvPr id="273411" name="Rectangle 3">
            <a:extLst>
              <a:ext uri="{FF2B5EF4-FFF2-40B4-BE49-F238E27FC236}">
                <a16:creationId xmlns:a16="http://schemas.microsoft.com/office/drawing/2014/main" id="{2F581E0C-25BC-4095-A234-A11DE423D8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/>
              <a:t>115.   Cockroaches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116.   Earwigs   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117.   Slugs        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118.   Crickets   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119.   Boxelder bugs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120.   </a:t>
            </a:r>
            <a:r>
              <a:rPr lang="en-US" altLang="en-US" b="1" u="sng"/>
              <a:t>Millipedes</a:t>
            </a:r>
            <a:r>
              <a:rPr lang="en-US" altLang="en-US" b="1"/>
              <a:t>             </a:t>
            </a:r>
            <a:r>
              <a:rPr lang="en-US" altLang="en-US" b="1" u="sng">
                <a:solidFill>
                  <a:srgbClr val="FF0000"/>
                </a:solidFill>
              </a:rPr>
              <a:t>Yes</a:t>
            </a:r>
            <a:r>
              <a:rPr lang="en-US" altLang="en-US" b="1"/>
              <a:t>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121.   Centipedes            Yes     No</a:t>
            </a:r>
          </a:p>
          <a:p>
            <a:pPr eaLnBrk="1" hangingPunct="1">
              <a:buFontTx/>
              <a:buNone/>
            </a:pPr>
            <a:endParaRPr lang="en-US" altLang="en-US" b="1"/>
          </a:p>
        </p:txBody>
      </p:sp>
    </p:spTree>
  </p:cSld>
  <p:clrMapOvr>
    <a:masterClrMapping/>
  </p:clrMapOvr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>
            <a:extLst>
              <a:ext uri="{FF2B5EF4-FFF2-40B4-BE49-F238E27FC236}">
                <a16:creationId xmlns:a16="http://schemas.microsoft.com/office/drawing/2014/main" id="{6CC93428-66E1-486E-9E3E-BD68506427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Which of the following pests are nocturnal?</a:t>
            </a:r>
          </a:p>
        </p:txBody>
      </p:sp>
      <p:sp>
        <p:nvSpPr>
          <p:cNvPr id="274435" name="Rectangle 3">
            <a:extLst>
              <a:ext uri="{FF2B5EF4-FFF2-40B4-BE49-F238E27FC236}">
                <a16:creationId xmlns:a16="http://schemas.microsoft.com/office/drawing/2014/main" id="{F53C35E4-DA23-4209-9B43-4D4E3A8E23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/>
              <a:t>115.   Cockroaches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116.   Earwigs   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117.   Slugs        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118.   Crickets   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119.   Boxelder bugs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120.   Millipedes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121.   </a:t>
            </a:r>
            <a:r>
              <a:rPr lang="en-US" altLang="en-US" b="1" u="sng"/>
              <a:t>Centipedes</a:t>
            </a:r>
            <a:r>
              <a:rPr lang="en-US" altLang="en-US" b="1"/>
              <a:t>            Yes     No</a:t>
            </a:r>
          </a:p>
          <a:p>
            <a:pPr eaLnBrk="1" hangingPunct="1">
              <a:buFontTx/>
              <a:buNone/>
            </a:pPr>
            <a:endParaRPr lang="en-US" altLang="en-US" b="1"/>
          </a:p>
        </p:txBody>
      </p:sp>
    </p:spTree>
  </p:cSld>
  <p:clrMapOvr>
    <a:masterClrMapping/>
  </p:clrMapOvr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2">
            <a:extLst>
              <a:ext uri="{FF2B5EF4-FFF2-40B4-BE49-F238E27FC236}">
                <a16:creationId xmlns:a16="http://schemas.microsoft.com/office/drawing/2014/main" id="{587FE349-817F-40C8-A708-70AD6D353E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Which of the following pests are nocturnal?</a:t>
            </a:r>
          </a:p>
        </p:txBody>
      </p:sp>
      <p:sp>
        <p:nvSpPr>
          <p:cNvPr id="275459" name="Rectangle 3">
            <a:extLst>
              <a:ext uri="{FF2B5EF4-FFF2-40B4-BE49-F238E27FC236}">
                <a16:creationId xmlns:a16="http://schemas.microsoft.com/office/drawing/2014/main" id="{189C654C-9CFC-43C8-954D-EC8FC2D3E3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/>
              <a:t>115.   Cockroaches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116.   Earwigs   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117.   Slugs        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118.   Crickets   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119.   Boxelder bugs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120.   Millipedes             Yes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121.   </a:t>
            </a:r>
            <a:r>
              <a:rPr lang="en-US" altLang="en-US" b="1" u="sng"/>
              <a:t>Centipedes</a:t>
            </a:r>
            <a:r>
              <a:rPr lang="en-US" altLang="en-US" b="1"/>
              <a:t>            </a:t>
            </a:r>
            <a:r>
              <a:rPr lang="en-US" altLang="en-US" b="1" u="sng">
                <a:solidFill>
                  <a:srgbClr val="FF0000"/>
                </a:solidFill>
              </a:rPr>
              <a:t>Yes</a:t>
            </a:r>
            <a:r>
              <a:rPr lang="en-US" altLang="en-US" b="1"/>
              <a:t>     No</a:t>
            </a:r>
          </a:p>
          <a:p>
            <a:pPr eaLnBrk="1" hangingPunct="1">
              <a:buFontTx/>
              <a:buNone/>
            </a:pPr>
            <a:endParaRPr lang="en-US" altLang="en-US" b="1"/>
          </a:p>
        </p:txBody>
      </p:sp>
    </p:spTree>
  </p:cSld>
  <p:clrMapOvr>
    <a:masterClrMapping/>
  </p:clrMapOvr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>
            <a:extLst>
              <a:ext uri="{FF2B5EF4-FFF2-40B4-BE49-F238E27FC236}">
                <a16:creationId xmlns:a16="http://schemas.microsoft.com/office/drawing/2014/main" id="{4EA2C82F-D2DB-42B5-96D5-60BFDB2691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Which of the following pests are nocturnal?</a:t>
            </a:r>
          </a:p>
        </p:txBody>
      </p:sp>
      <p:sp>
        <p:nvSpPr>
          <p:cNvPr id="276483" name="Rectangle 3">
            <a:extLst>
              <a:ext uri="{FF2B5EF4-FFF2-40B4-BE49-F238E27FC236}">
                <a16:creationId xmlns:a16="http://schemas.microsoft.com/office/drawing/2014/main" id="{A2FA606F-3E8C-4110-926A-8F452AEE73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/>
              <a:t>115.   Cockroaches        </a:t>
            </a:r>
            <a:r>
              <a:rPr lang="en-US" altLang="en-US" b="1" u="sng">
                <a:solidFill>
                  <a:srgbClr val="FF0000"/>
                </a:solidFill>
              </a:rPr>
              <a:t>Yes </a:t>
            </a:r>
            <a:r>
              <a:rPr lang="en-US" altLang="en-US" b="1"/>
              <a:t>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116.   Earwigs                </a:t>
            </a:r>
            <a:r>
              <a:rPr lang="en-US" altLang="en-US" b="1" u="sng">
                <a:solidFill>
                  <a:srgbClr val="FF0000"/>
                </a:solidFill>
              </a:rPr>
              <a:t>Yes</a:t>
            </a:r>
            <a:r>
              <a:rPr lang="en-US" altLang="en-US" b="1">
                <a:solidFill>
                  <a:srgbClr val="FF0000"/>
                </a:solidFill>
              </a:rPr>
              <a:t> </a:t>
            </a:r>
            <a:r>
              <a:rPr lang="en-US" altLang="en-US" b="1"/>
              <a:t>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117.   Slugs                     </a:t>
            </a:r>
            <a:r>
              <a:rPr lang="en-US" altLang="en-US" b="1" u="sng">
                <a:solidFill>
                  <a:srgbClr val="FF0000"/>
                </a:solidFill>
              </a:rPr>
              <a:t>Yes</a:t>
            </a:r>
            <a:r>
              <a:rPr lang="en-US" altLang="en-US" b="1"/>
              <a:t>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118.   Crickets                </a:t>
            </a:r>
            <a:r>
              <a:rPr lang="en-US" altLang="en-US" b="1" u="sng">
                <a:solidFill>
                  <a:srgbClr val="FF0000"/>
                </a:solidFill>
              </a:rPr>
              <a:t>Yes</a:t>
            </a:r>
            <a:r>
              <a:rPr lang="en-US" altLang="en-US" b="1">
                <a:solidFill>
                  <a:srgbClr val="FF0000"/>
                </a:solidFill>
              </a:rPr>
              <a:t> </a:t>
            </a:r>
            <a:r>
              <a:rPr lang="en-US" altLang="en-US" b="1"/>
              <a:t>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119.   Boxelder bugs      Yes     </a:t>
            </a:r>
            <a:r>
              <a:rPr lang="en-US" altLang="en-US" b="1" u="sng">
                <a:solidFill>
                  <a:srgbClr val="FF0000"/>
                </a:solidFill>
              </a:rPr>
              <a:t>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120.   Millipedes             </a:t>
            </a:r>
            <a:r>
              <a:rPr lang="en-US" altLang="en-US" b="1" u="sng">
                <a:solidFill>
                  <a:srgbClr val="FF0000"/>
                </a:solidFill>
              </a:rPr>
              <a:t>Yes</a:t>
            </a:r>
            <a:r>
              <a:rPr lang="en-US" altLang="en-US" b="1"/>
              <a:t>     No</a:t>
            </a:r>
          </a:p>
          <a:p>
            <a:pPr eaLnBrk="1" hangingPunct="1">
              <a:buFontTx/>
              <a:buNone/>
            </a:pPr>
            <a:r>
              <a:rPr lang="en-US" altLang="en-US" b="1"/>
              <a:t>121.   Centipedes            </a:t>
            </a:r>
            <a:r>
              <a:rPr lang="en-US" altLang="en-US" b="1" u="sng">
                <a:solidFill>
                  <a:srgbClr val="FF0000"/>
                </a:solidFill>
              </a:rPr>
              <a:t>Yes</a:t>
            </a:r>
            <a:r>
              <a:rPr lang="en-US" altLang="en-US" b="1">
                <a:solidFill>
                  <a:srgbClr val="FF0000"/>
                </a:solidFill>
              </a:rPr>
              <a:t> </a:t>
            </a:r>
            <a:r>
              <a:rPr lang="en-US" altLang="en-US" b="1"/>
              <a:t>    No</a:t>
            </a:r>
          </a:p>
          <a:p>
            <a:pPr eaLnBrk="1" hangingPunct="1">
              <a:buFontTx/>
              <a:buNone/>
            </a:pPr>
            <a:endParaRPr lang="en-US" altLang="en-US" b="1"/>
          </a:p>
        </p:txBody>
      </p:sp>
    </p:spTree>
  </p:cSld>
  <p:clrMapOvr>
    <a:masterClrMapping/>
  </p:clrMapOvr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>
            <a:extLst>
              <a:ext uri="{FF2B5EF4-FFF2-40B4-BE49-F238E27FC236}">
                <a16:creationId xmlns:a16="http://schemas.microsoft.com/office/drawing/2014/main" id="{29675E94-0C8D-4EFC-A434-B8D6DE7CC8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6002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Match with the proper “Time Period”</a:t>
            </a:r>
            <a:br>
              <a:rPr lang="en-US" altLang="en-US" sz="3200" b="1"/>
            </a:br>
            <a:r>
              <a:rPr lang="en-US" altLang="en-US" sz="3200" b="1"/>
              <a:t>A. 10    B. 15    C. 30    D. 45    E. 90</a:t>
            </a:r>
          </a:p>
        </p:txBody>
      </p:sp>
      <p:sp>
        <p:nvSpPr>
          <p:cNvPr id="277507" name="Rectangle 3">
            <a:extLst>
              <a:ext uri="{FF2B5EF4-FFF2-40B4-BE49-F238E27FC236}">
                <a16:creationId xmlns:a16="http://schemas.microsoft.com/office/drawing/2014/main" id="{123EBD80-786F-4F18-BC51-F3A0D5CA6A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382000" cy="4114800"/>
          </a:xfrm>
        </p:spPr>
        <p:txBody>
          <a:bodyPr/>
          <a:lstStyle/>
          <a:p>
            <a:pPr marL="533400" indent="-533400" eaLnBrk="1" hangingPunct="1">
              <a:buFontTx/>
              <a:buAutoNum type="arabicPeriod" startAt="122"/>
            </a:pPr>
            <a:r>
              <a:rPr lang="en-US" altLang="en-US" sz="2800" b="1"/>
              <a:t>  </a:t>
            </a:r>
            <a:r>
              <a:rPr lang="en-US" altLang="en-US" sz="2800" b="1" u="sng"/>
              <a:t>The registration fee must be paid within</a:t>
            </a:r>
            <a:r>
              <a:rPr lang="en-US" altLang="en-US" sz="2800" b="1"/>
              <a:t> ____</a:t>
            </a:r>
          </a:p>
          <a:p>
            <a:pPr marL="533400" indent="-533400" eaLnBrk="1" hangingPunct="1">
              <a:buFontTx/>
              <a:buNone/>
            </a:pPr>
            <a:r>
              <a:rPr lang="en-US" altLang="en-US" sz="2800" b="1"/>
              <a:t>          </a:t>
            </a:r>
            <a:r>
              <a:rPr lang="en-US" altLang="en-US" sz="2800" b="1" u="sng"/>
              <a:t>days of notification of passing the exam</a:t>
            </a:r>
            <a:r>
              <a:rPr lang="en-US" altLang="en-US" sz="2800" b="1"/>
              <a:t>.</a:t>
            </a:r>
          </a:p>
          <a:p>
            <a:pPr marL="533400" indent="-533400" eaLnBrk="1" hangingPunct="1">
              <a:buFontTx/>
              <a:buNone/>
            </a:pPr>
            <a:endParaRPr lang="en-US" altLang="en-US" sz="1200" b="1"/>
          </a:p>
          <a:p>
            <a:pPr marL="533400" indent="-533400" eaLnBrk="1" hangingPunct="1">
              <a:buFontTx/>
              <a:buAutoNum type="arabicPeriod" startAt="123"/>
            </a:pPr>
            <a:r>
              <a:rPr lang="en-US" altLang="en-US" sz="2800" b="1"/>
              <a:t>  An application for certification must be   </a:t>
            </a:r>
          </a:p>
          <a:p>
            <a:pPr marL="533400" indent="-533400" eaLnBrk="1" hangingPunct="1">
              <a:buFontTx/>
              <a:buNone/>
            </a:pPr>
            <a:r>
              <a:rPr lang="en-US" altLang="en-US" sz="2800" b="1"/>
              <a:t>          postmarked at least ____ days before the exam.</a:t>
            </a:r>
          </a:p>
          <a:p>
            <a:pPr marL="533400" indent="-533400" eaLnBrk="1" hangingPunct="1">
              <a:buFontTx/>
              <a:buNone/>
            </a:pPr>
            <a:endParaRPr lang="en-US" altLang="en-US" sz="1200" b="1"/>
          </a:p>
          <a:p>
            <a:pPr marL="533400" indent="-533400" eaLnBrk="1" hangingPunct="1">
              <a:buFontTx/>
              <a:buAutoNum type="arabicPeriod" startAt="124"/>
            </a:pPr>
            <a:r>
              <a:rPr lang="en-US" altLang="en-US" sz="2800" b="1"/>
              <a:t>  The Licensee shall notify the GA DOA of  </a:t>
            </a:r>
          </a:p>
          <a:p>
            <a:pPr marL="533400" indent="-533400" eaLnBrk="1" hangingPunct="1">
              <a:buFontTx/>
              <a:buNone/>
            </a:pPr>
            <a:r>
              <a:rPr lang="en-US" altLang="en-US" sz="2800" b="1"/>
              <a:t>          employees who fail to become registered within</a:t>
            </a:r>
          </a:p>
          <a:p>
            <a:pPr marL="533400" indent="-533400" eaLnBrk="1" hangingPunct="1">
              <a:buFontTx/>
              <a:buNone/>
            </a:pPr>
            <a:r>
              <a:rPr lang="en-US" altLang="en-US" sz="2800" b="1"/>
              <a:t>          ____ days of employment.</a:t>
            </a:r>
          </a:p>
          <a:p>
            <a:pPr marL="533400" indent="-533400" eaLnBrk="1" hangingPunct="1">
              <a:buFontTx/>
              <a:buNone/>
            </a:pPr>
            <a:endParaRPr lang="en-US" altLang="en-US" sz="2800" b="1"/>
          </a:p>
          <a:p>
            <a:pPr marL="533400" indent="-533400" eaLnBrk="1" hangingPunct="1">
              <a:buFontTx/>
              <a:buNone/>
            </a:pPr>
            <a:endParaRPr lang="en-US" altLang="en-US" sz="2800" b="1"/>
          </a:p>
        </p:txBody>
      </p:sp>
    </p:spTree>
  </p:cSld>
  <p:clrMapOvr>
    <a:masterClrMapping/>
  </p:clrMapOvr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2">
            <a:extLst>
              <a:ext uri="{FF2B5EF4-FFF2-40B4-BE49-F238E27FC236}">
                <a16:creationId xmlns:a16="http://schemas.microsoft.com/office/drawing/2014/main" id="{ACEB7C15-F929-4AA1-ABF2-0FEFED5489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6002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Match with the proper “Time Period”</a:t>
            </a:r>
            <a:br>
              <a:rPr lang="en-US" altLang="en-US" sz="3200" b="1"/>
            </a:br>
            <a:r>
              <a:rPr lang="en-US" altLang="en-US" sz="3200" b="1"/>
              <a:t>A. 10    B. 15    C. 30    D. 45    E. 90</a:t>
            </a:r>
          </a:p>
        </p:txBody>
      </p:sp>
      <p:sp>
        <p:nvSpPr>
          <p:cNvPr id="278531" name="Rectangle 3">
            <a:extLst>
              <a:ext uri="{FF2B5EF4-FFF2-40B4-BE49-F238E27FC236}">
                <a16:creationId xmlns:a16="http://schemas.microsoft.com/office/drawing/2014/main" id="{C8F25759-39DD-469E-AFB1-1C17E0AFAF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382000" cy="4114800"/>
          </a:xfrm>
        </p:spPr>
        <p:txBody>
          <a:bodyPr/>
          <a:lstStyle/>
          <a:p>
            <a:pPr marL="533400" indent="-533400" eaLnBrk="1" hangingPunct="1">
              <a:buFontTx/>
              <a:buAutoNum type="arabicPeriod" startAt="122"/>
            </a:pPr>
            <a:r>
              <a:rPr lang="en-US" altLang="en-US" sz="2800" b="1"/>
              <a:t>  </a:t>
            </a:r>
            <a:r>
              <a:rPr lang="en-US" altLang="en-US" sz="2800" b="1" u="sng"/>
              <a:t>The registration fee must be paid within</a:t>
            </a:r>
            <a:r>
              <a:rPr lang="en-US" altLang="en-US" sz="2800" b="1"/>
              <a:t> </a:t>
            </a:r>
            <a:r>
              <a:rPr lang="en-US" altLang="en-US" sz="2800" b="1" u="sng">
                <a:solidFill>
                  <a:srgbClr val="FF0000"/>
                </a:solidFill>
              </a:rPr>
              <a:t>90</a:t>
            </a:r>
            <a:endParaRPr lang="en-US" altLang="en-US" sz="2800" b="1"/>
          </a:p>
          <a:p>
            <a:pPr marL="533400" indent="-533400" eaLnBrk="1" hangingPunct="1">
              <a:buFontTx/>
              <a:buNone/>
            </a:pPr>
            <a:r>
              <a:rPr lang="en-US" altLang="en-US" sz="2800" b="1"/>
              <a:t>          </a:t>
            </a:r>
            <a:r>
              <a:rPr lang="en-US" altLang="en-US" sz="2800" b="1" u="sng"/>
              <a:t>days of notification of passing the exam</a:t>
            </a:r>
            <a:r>
              <a:rPr lang="en-US" altLang="en-US" sz="2800" b="1"/>
              <a:t>.</a:t>
            </a:r>
          </a:p>
          <a:p>
            <a:pPr marL="533400" indent="-533400" eaLnBrk="1" hangingPunct="1">
              <a:buFontTx/>
              <a:buNone/>
            </a:pPr>
            <a:endParaRPr lang="en-US" altLang="en-US" sz="1200" b="1"/>
          </a:p>
          <a:p>
            <a:pPr marL="533400" indent="-533400" eaLnBrk="1" hangingPunct="1">
              <a:buFontTx/>
              <a:buAutoNum type="arabicPeriod" startAt="123"/>
            </a:pPr>
            <a:r>
              <a:rPr lang="en-US" altLang="en-US" sz="2800" b="1"/>
              <a:t>  An application for certification must be   </a:t>
            </a:r>
          </a:p>
          <a:p>
            <a:pPr marL="533400" indent="-533400" eaLnBrk="1" hangingPunct="1">
              <a:buFontTx/>
              <a:buNone/>
            </a:pPr>
            <a:r>
              <a:rPr lang="en-US" altLang="en-US" sz="2800" b="1"/>
              <a:t>          postmarked at least __ days before the exam.</a:t>
            </a:r>
          </a:p>
          <a:p>
            <a:pPr marL="533400" indent="-533400" eaLnBrk="1" hangingPunct="1">
              <a:buFontTx/>
              <a:buNone/>
            </a:pPr>
            <a:endParaRPr lang="en-US" altLang="en-US" sz="1200" b="1"/>
          </a:p>
          <a:p>
            <a:pPr marL="533400" indent="-533400" eaLnBrk="1" hangingPunct="1">
              <a:buFontTx/>
              <a:buAutoNum type="arabicPeriod" startAt="124"/>
            </a:pPr>
            <a:r>
              <a:rPr lang="en-US" altLang="en-US" sz="2800" b="1"/>
              <a:t>  The Licensee shall notify the GA DOA of  </a:t>
            </a:r>
          </a:p>
          <a:p>
            <a:pPr marL="533400" indent="-533400" eaLnBrk="1" hangingPunct="1">
              <a:buFontTx/>
              <a:buNone/>
            </a:pPr>
            <a:r>
              <a:rPr lang="en-US" altLang="en-US" sz="2800" b="1"/>
              <a:t>          employees who fail to become registered within</a:t>
            </a:r>
          </a:p>
          <a:p>
            <a:pPr marL="533400" indent="-533400" eaLnBrk="1" hangingPunct="1">
              <a:buFontTx/>
              <a:buNone/>
            </a:pPr>
            <a:r>
              <a:rPr lang="en-US" altLang="en-US" sz="2800" b="1"/>
              <a:t>          __ days of employment.</a:t>
            </a:r>
          </a:p>
          <a:p>
            <a:pPr marL="533400" indent="-533400" eaLnBrk="1" hangingPunct="1">
              <a:buFontTx/>
              <a:buNone/>
            </a:pPr>
            <a:endParaRPr lang="en-US" altLang="en-US" sz="2800" b="1"/>
          </a:p>
          <a:p>
            <a:pPr marL="533400" indent="-533400" eaLnBrk="1" hangingPunct="1">
              <a:buFontTx/>
              <a:buNone/>
            </a:pPr>
            <a:endParaRPr lang="en-US" altLang="en-US" sz="2800" b="1"/>
          </a:p>
        </p:txBody>
      </p:sp>
    </p:spTree>
  </p:cSld>
  <p:clrMapOvr>
    <a:masterClrMapping/>
  </p:clrMapOvr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>
            <a:extLst>
              <a:ext uri="{FF2B5EF4-FFF2-40B4-BE49-F238E27FC236}">
                <a16:creationId xmlns:a16="http://schemas.microsoft.com/office/drawing/2014/main" id="{E120249F-4DF7-4DF4-BCF5-619C3FB3DB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6002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Match with the proper “Time Period”</a:t>
            </a:r>
            <a:br>
              <a:rPr lang="en-US" altLang="en-US" sz="3200" b="1"/>
            </a:br>
            <a:r>
              <a:rPr lang="en-US" altLang="en-US" sz="3200" b="1"/>
              <a:t>A. 10    B. 15    C. 30    D. 45    E. 90</a:t>
            </a:r>
          </a:p>
        </p:txBody>
      </p:sp>
      <p:sp>
        <p:nvSpPr>
          <p:cNvPr id="279555" name="Rectangle 3">
            <a:extLst>
              <a:ext uri="{FF2B5EF4-FFF2-40B4-BE49-F238E27FC236}">
                <a16:creationId xmlns:a16="http://schemas.microsoft.com/office/drawing/2014/main" id="{1A1088C8-3637-441A-9790-ED25D6866C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382000" cy="4114800"/>
          </a:xfrm>
        </p:spPr>
        <p:txBody>
          <a:bodyPr/>
          <a:lstStyle/>
          <a:p>
            <a:pPr marL="533400" indent="-533400" eaLnBrk="1" hangingPunct="1">
              <a:buFontTx/>
              <a:buAutoNum type="arabicPeriod" startAt="122"/>
            </a:pPr>
            <a:r>
              <a:rPr lang="en-US" altLang="en-US" sz="2800" b="1"/>
              <a:t>  The registration fee must be paid within </a:t>
            </a:r>
            <a:r>
              <a:rPr lang="en-US" altLang="en-US" sz="2800" b="1" u="sng"/>
              <a:t>90</a:t>
            </a:r>
            <a:endParaRPr lang="en-US" altLang="en-US" sz="2800" b="1"/>
          </a:p>
          <a:p>
            <a:pPr marL="533400" indent="-533400" eaLnBrk="1" hangingPunct="1">
              <a:buFontTx/>
              <a:buNone/>
            </a:pPr>
            <a:r>
              <a:rPr lang="en-US" altLang="en-US" sz="2800" b="1"/>
              <a:t>          days of notification of passing the exam.</a:t>
            </a:r>
          </a:p>
          <a:p>
            <a:pPr marL="533400" indent="-533400" eaLnBrk="1" hangingPunct="1">
              <a:buFontTx/>
              <a:buNone/>
            </a:pPr>
            <a:endParaRPr lang="en-US" altLang="en-US" sz="1200" b="1"/>
          </a:p>
          <a:p>
            <a:pPr marL="533400" indent="-533400" eaLnBrk="1" hangingPunct="1">
              <a:buFontTx/>
              <a:buAutoNum type="arabicPeriod" startAt="123"/>
            </a:pPr>
            <a:r>
              <a:rPr lang="en-US" altLang="en-US" sz="2800" b="1"/>
              <a:t>  </a:t>
            </a:r>
            <a:r>
              <a:rPr lang="en-US" altLang="en-US" sz="2800" b="1" u="sng"/>
              <a:t>An application for certification must be</a:t>
            </a:r>
            <a:r>
              <a:rPr lang="en-US" altLang="en-US" sz="2800" b="1"/>
              <a:t>   </a:t>
            </a:r>
          </a:p>
          <a:p>
            <a:pPr marL="533400" indent="-533400" eaLnBrk="1" hangingPunct="1">
              <a:buFontTx/>
              <a:buNone/>
            </a:pPr>
            <a:r>
              <a:rPr lang="en-US" altLang="en-US" sz="2800" b="1"/>
              <a:t>          </a:t>
            </a:r>
            <a:r>
              <a:rPr lang="en-US" altLang="en-US" sz="2800" b="1" u="sng"/>
              <a:t>postmarked at least</a:t>
            </a:r>
            <a:r>
              <a:rPr lang="en-US" altLang="en-US" sz="2800" b="1"/>
              <a:t> __ </a:t>
            </a:r>
            <a:r>
              <a:rPr lang="en-US" altLang="en-US" sz="2800" b="1" u="sng"/>
              <a:t>days before the exam</a:t>
            </a:r>
            <a:r>
              <a:rPr lang="en-US" altLang="en-US" sz="2800" b="1"/>
              <a:t>.</a:t>
            </a:r>
          </a:p>
          <a:p>
            <a:pPr marL="533400" indent="-533400" eaLnBrk="1" hangingPunct="1">
              <a:buFontTx/>
              <a:buNone/>
            </a:pPr>
            <a:endParaRPr lang="en-US" altLang="en-US" sz="1200" b="1"/>
          </a:p>
          <a:p>
            <a:pPr marL="533400" indent="-533400" eaLnBrk="1" hangingPunct="1">
              <a:buFontTx/>
              <a:buAutoNum type="arabicPeriod" startAt="124"/>
            </a:pPr>
            <a:r>
              <a:rPr lang="en-US" altLang="en-US" sz="2800" b="1"/>
              <a:t>  The Licensee shall notify the GA DOA of  </a:t>
            </a:r>
          </a:p>
          <a:p>
            <a:pPr marL="533400" indent="-533400" eaLnBrk="1" hangingPunct="1">
              <a:buFontTx/>
              <a:buNone/>
            </a:pPr>
            <a:r>
              <a:rPr lang="en-US" altLang="en-US" sz="2800" b="1"/>
              <a:t>          employees who fail to become registered within</a:t>
            </a:r>
          </a:p>
          <a:p>
            <a:pPr marL="533400" indent="-533400" eaLnBrk="1" hangingPunct="1">
              <a:buFontTx/>
              <a:buNone/>
            </a:pPr>
            <a:r>
              <a:rPr lang="en-US" altLang="en-US" sz="2800" b="1"/>
              <a:t>          __ days of employment.</a:t>
            </a:r>
          </a:p>
          <a:p>
            <a:pPr marL="533400" indent="-533400" eaLnBrk="1" hangingPunct="1">
              <a:buFontTx/>
              <a:buNone/>
            </a:pPr>
            <a:endParaRPr lang="en-US" altLang="en-US" sz="2800" b="1"/>
          </a:p>
          <a:p>
            <a:pPr marL="533400" indent="-533400" eaLnBrk="1" hangingPunct="1">
              <a:buFontTx/>
              <a:buNone/>
            </a:pPr>
            <a:endParaRPr lang="en-US" altLang="en-US" sz="2800" b="1"/>
          </a:p>
        </p:txBody>
      </p:sp>
    </p:spTree>
  </p:cSld>
  <p:clrMapOvr>
    <a:masterClrMapping/>
  </p:clrMapOvr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>
            <a:extLst>
              <a:ext uri="{FF2B5EF4-FFF2-40B4-BE49-F238E27FC236}">
                <a16:creationId xmlns:a16="http://schemas.microsoft.com/office/drawing/2014/main" id="{285756C8-A0B4-4541-8776-6102FDC34F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6002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Match with the proper “Time Period”</a:t>
            </a:r>
            <a:br>
              <a:rPr lang="en-US" altLang="en-US" sz="3200" b="1"/>
            </a:br>
            <a:r>
              <a:rPr lang="en-US" altLang="en-US" sz="3200" b="1"/>
              <a:t>A. 10    B. 15    C. 30    D. 45    E. 90</a:t>
            </a:r>
          </a:p>
        </p:txBody>
      </p:sp>
      <p:sp>
        <p:nvSpPr>
          <p:cNvPr id="280579" name="Rectangle 3">
            <a:extLst>
              <a:ext uri="{FF2B5EF4-FFF2-40B4-BE49-F238E27FC236}">
                <a16:creationId xmlns:a16="http://schemas.microsoft.com/office/drawing/2014/main" id="{8096ED77-9421-470A-BE6A-22DD9C2B91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382000" cy="4114800"/>
          </a:xfrm>
        </p:spPr>
        <p:txBody>
          <a:bodyPr/>
          <a:lstStyle/>
          <a:p>
            <a:pPr marL="533400" indent="-533400" eaLnBrk="1" hangingPunct="1">
              <a:buFontTx/>
              <a:buAutoNum type="arabicPeriod" startAt="122"/>
            </a:pPr>
            <a:r>
              <a:rPr lang="en-US" altLang="en-US" sz="2800" b="1"/>
              <a:t>  The registration fee must be paid within </a:t>
            </a:r>
            <a:r>
              <a:rPr lang="en-US" altLang="en-US" sz="2800" b="1" u="sng"/>
              <a:t>90</a:t>
            </a:r>
            <a:endParaRPr lang="en-US" altLang="en-US" sz="2800" b="1"/>
          </a:p>
          <a:p>
            <a:pPr marL="533400" indent="-533400" eaLnBrk="1" hangingPunct="1">
              <a:buFontTx/>
              <a:buNone/>
            </a:pPr>
            <a:r>
              <a:rPr lang="en-US" altLang="en-US" sz="2800" b="1"/>
              <a:t>          days of notification of passing the exam.</a:t>
            </a:r>
          </a:p>
          <a:p>
            <a:pPr marL="533400" indent="-533400" eaLnBrk="1" hangingPunct="1">
              <a:buFontTx/>
              <a:buNone/>
            </a:pPr>
            <a:endParaRPr lang="en-US" altLang="en-US" sz="1200" b="1"/>
          </a:p>
          <a:p>
            <a:pPr marL="533400" indent="-533400" eaLnBrk="1" hangingPunct="1">
              <a:buFontTx/>
              <a:buAutoNum type="arabicPeriod" startAt="123"/>
            </a:pPr>
            <a:r>
              <a:rPr lang="en-US" altLang="en-US" sz="2800" b="1"/>
              <a:t>  </a:t>
            </a:r>
            <a:r>
              <a:rPr lang="en-US" altLang="en-US" sz="2800" b="1" u="sng"/>
              <a:t>An application for certification must be</a:t>
            </a:r>
            <a:r>
              <a:rPr lang="en-US" altLang="en-US" sz="2800" b="1"/>
              <a:t>   </a:t>
            </a:r>
          </a:p>
          <a:p>
            <a:pPr marL="533400" indent="-533400" eaLnBrk="1" hangingPunct="1">
              <a:buFontTx/>
              <a:buNone/>
            </a:pPr>
            <a:r>
              <a:rPr lang="en-US" altLang="en-US" sz="2800" b="1"/>
              <a:t>          </a:t>
            </a:r>
            <a:r>
              <a:rPr lang="en-US" altLang="en-US" sz="2800" b="1" u="sng"/>
              <a:t>postmarked at least</a:t>
            </a:r>
            <a:r>
              <a:rPr lang="en-US" altLang="en-US" sz="2800" b="1"/>
              <a:t> </a:t>
            </a:r>
            <a:r>
              <a:rPr lang="en-US" altLang="en-US" sz="2800" b="1" u="sng">
                <a:solidFill>
                  <a:srgbClr val="FF0000"/>
                </a:solidFill>
              </a:rPr>
              <a:t>45</a:t>
            </a:r>
            <a:r>
              <a:rPr lang="en-US" altLang="en-US" sz="2800" b="1"/>
              <a:t> </a:t>
            </a:r>
            <a:r>
              <a:rPr lang="en-US" altLang="en-US" sz="2800" b="1" u="sng"/>
              <a:t>days before the exam</a:t>
            </a:r>
            <a:r>
              <a:rPr lang="en-US" altLang="en-US" sz="2800" b="1"/>
              <a:t>.</a:t>
            </a:r>
          </a:p>
          <a:p>
            <a:pPr marL="533400" indent="-533400" eaLnBrk="1" hangingPunct="1">
              <a:buFontTx/>
              <a:buNone/>
            </a:pPr>
            <a:endParaRPr lang="en-US" altLang="en-US" sz="1200" b="1"/>
          </a:p>
          <a:p>
            <a:pPr marL="533400" indent="-533400" eaLnBrk="1" hangingPunct="1">
              <a:buFontTx/>
              <a:buAutoNum type="arabicPeriod" startAt="124"/>
            </a:pPr>
            <a:r>
              <a:rPr lang="en-US" altLang="en-US" sz="2800" b="1"/>
              <a:t>  The Licensee shall notify the GA DOA of  </a:t>
            </a:r>
          </a:p>
          <a:p>
            <a:pPr marL="533400" indent="-533400" eaLnBrk="1" hangingPunct="1">
              <a:buFontTx/>
              <a:buNone/>
            </a:pPr>
            <a:r>
              <a:rPr lang="en-US" altLang="en-US" sz="2800" b="1"/>
              <a:t>          employees who fail to become registered within</a:t>
            </a:r>
          </a:p>
          <a:p>
            <a:pPr marL="533400" indent="-533400" eaLnBrk="1" hangingPunct="1">
              <a:buFontTx/>
              <a:buNone/>
            </a:pPr>
            <a:r>
              <a:rPr lang="en-US" altLang="en-US" sz="2800" b="1"/>
              <a:t>          __ days of employment.</a:t>
            </a:r>
          </a:p>
          <a:p>
            <a:pPr marL="533400" indent="-533400" eaLnBrk="1" hangingPunct="1">
              <a:buFontTx/>
              <a:buNone/>
            </a:pPr>
            <a:endParaRPr lang="en-US" altLang="en-US" sz="2800" b="1"/>
          </a:p>
          <a:p>
            <a:pPr marL="533400" indent="-533400" eaLnBrk="1" hangingPunct="1">
              <a:buFontTx/>
              <a:buNone/>
            </a:pPr>
            <a:endParaRPr lang="en-US" altLang="en-US" sz="2800" b="1"/>
          </a:p>
        </p:txBody>
      </p:sp>
    </p:spTree>
  </p:cSld>
  <p:clrMapOvr>
    <a:masterClrMapping/>
  </p:clrMapOvr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>
            <a:extLst>
              <a:ext uri="{FF2B5EF4-FFF2-40B4-BE49-F238E27FC236}">
                <a16:creationId xmlns:a16="http://schemas.microsoft.com/office/drawing/2014/main" id="{BF65AF2B-C9B6-456A-9DDE-AABB1C3ECC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6002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Match with the proper “Time Period”</a:t>
            </a:r>
            <a:br>
              <a:rPr lang="en-US" altLang="en-US" sz="3200" b="1"/>
            </a:br>
            <a:r>
              <a:rPr lang="en-US" altLang="en-US" sz="3200" b="1"/>
              <a:t>A. 10    B. 15    C. 30    D. 45    E. 90</a:t>
            </a:r>
          </a:p>
        </p:txBody>
      </p:sp>
      <p:sp>
        <p:nvSpPr>
          <p:cNvPr id="281603" name="Rectangle 3">
            <a:extLst>
              <a:ext uri="{FF2B5EF4-FFF2-40B4-BE49-F238E27FC236}">
                <a16:creationId xmlns:a16="http://schemas.microsoft.com/office/drawing/2014/main" id="{D1184004-1F81-45AD-B5EE-044C0E8137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382000" cy="4114800"/>
          </a:xfrm>
        </p:spPr>
        <p:txBody>
          <a:bodyPr/>
          <a:lstStyle/>
          <a:p>
            <a:pPr marL="533400" indent="-533400" eaLnBrk="1" hangingPunct="1">
              <a:buFontTx/>
              <a:buAutoNum type="arabicPeriod" startAt="122"/>
            </a:pPr>
            <a:r>
              <a:rPr lang="en-US" altLang="en-US" sz="2800" b="1"/>
              <a:t>  The registration fee must be paid within </a:t>
            </a:r>
            <a:r>
              <a:rPr lang="en-US" altLang="en-US" sz="2800" b="1" u="sng"/>
              <a:t>90</a:t>
            </a:r>
            <a:endParaRPr lang="en-US" altLang="en-US" sz="2800" b="1"/>
          </a:p>
          <a:p>
            <a:pPr marL="533400" indent="-533400" eaLnBrk="1" hangingPunct="1">
              <a:buFontTx/>
              <a:buNone/>
            </a:pPr>
            <a:r>
              <a:rPr lang="en-US" altLang="en-US" sz="2800" b="1"/>
              <a:t>          days of notification of passing the exam.</a:t>
            </a:r>
          </a:p>
          <a:p>
            <a:pPr marL="533400" indent="-533400" eaLnBrk="1" hangingPunct="1">
              <a:buFontTx/>
              <a:buNone/>
            </a:pPr>
            <a:endParaRPr lang="en-US" altLang="en-US" sz="1200" b="1"/>
          </a:p>
          <a:p>
            <a:pPr marL="533400" indent="-533400" eaLnBrk="1" hangingPunct="1">
              <a:buFontTx/>
              <a:buAutoNum type="arabicPeriod" startAt="123"/>
            </a:pPr>
            <a:r>
              <a:rPr lang="en-US" altLang="en-US" sz="2800" b="1"/>
              <a:t>  An application for certification must be   </a:t>
            </a:r>
          </a:p>
          <a:p>
            <a:pPr marL="533400" indent="-533400" eaLnBrk="1" hangingPunct="1">
              <a:buFontTx/>
              <a:buNone/>
            </a:pPr>
            <a:r>
              <a:rPr lang="en-US" altLang="en-US" sz="2800" b="1"/>
              <a:t>          postmarked at least </a:t>
            </a:r>
            <a:r>
              <a:rPr lang="en-US" altLang="en-US" sz="2800" b="1" u="sng"/>
              <a:t>45</a:t>
            </a:r>
            <a:r>
              <a:rPr lang="en-US" altLang="en-US" sz="2800" b="1"/>
              <a:t> days before the exam.</a:t>
            </a:r>
          </a:p>
          <a:p>
            <a:pPr marL="533400" indent="-533400" eaLnBrk="1" hangingPunct="1">
              <a:buFontTx/>
              <a:buNone/>
            </a:pPr>
            <a:endParaRPr lang="en-US" altLang="en-US" sz="1200" b="1"/>
          </a:p>
          <a:p>
            <a:pPr marL="533400" indent="-533400" eaLnBrk="1" hangingPunct="1">
              <a:buFontTx/>
              <a:buAutoNum type="arabicPeriod" startAt="124"/>
            </a:pPr>
            <a:r>
              <a:rPr lang="en-US" altLang="en-US" sz="2800" b="1"/>
              <a:t>  </a:t>
            </a:r>
            <a:r>
              <a:rPr lang="en-US" altLang="en-US" sz="2800" b="1" u="sng"/>
              <a:t>The Licensee shall notify the GA DOA of</a:t>
            </a:r>
            <a:r>
              <a:rPr lang="en-US" altLang="en-US" sz="2800" b="1"/>
              <a:t>  </a:t>
            </a:r>
          </a:p>
          <a:p>
            <a:pPr marL="533400" indent="-533400" eaLnBrk="1" hangingPunct="1">
              <a:buFontTx/>
              <a:buNone/>
            </a:pPr>
            <a:r>
              <a:rPr lang="en-US" altLang="en-US" sz="2800" b="1"/>
              <a:t>          </a:t>
            </a:r>
            <a:r>
              <a:rPr lang="en-US" altLang="en-US" sz="2800" b="1" u="sng"/>
              <a:t>employees who fail to become registered within</a:t>
            </a:r>
          </a:p>
          <a:p>
            <a:pPr marL="533400" indent="-533400" eaLnBrk="1" hangingPunct="1">
              <a:buFontTx/>
              <a:buNone/>
            </a:pPr>
            <a:r>
              <a:rPr lang="en-US" altLang="en-US" sz="2800" b="1"/>
              <a:t>          __ </a:t>
            </a:r>
            <a:r>
              <a:rPr lang="en-US" altLang="en-US" sz="2800" b="1" u="sng"/>
              <a:t>days of employment</a:t>
            </a:r>
            <a:r>
              <a:rPr lang="en-US" altLang="en-US" sz="2800" b="1"/>
              <a:t>.</a:t>
            </a:r>
          </a:p>
          <a:p>
            <a:pPr marL="533400" indent="-533400" eaLnBrk="1" hangingPunct="1">
              <a:buFontTx/>
              <a:buNone/>
            </a:pPr>
            <a:endParaRPr lang="en-US" altLang="en-US" sz="2800" b="1"/>
          </a:p>
          <a:p>
            <a:pPr marL="533400" indent="-533400" eaLnBrk="1" hangingPunct="1">
              <a:buFontTx/>
              <a:buNone/>
            </a:pPr>
            <a:endParaRPr lang="en-US" altLang="en-US" sz="2800" b="1"/>
          </a:p>
        </p:txBody>
      </p:sp>
    </p:spTree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>
            <a:extLst>
              <a:ext uri="{FF2B5EF4-FFF2-40B4-BE49-F238E27FC236}">
                <a16:creationId xmlns:a16="http://schemas.microsoft.com/office/drawing/2014/main" id="{F3ED63B6-2791-4844-B8B1-9ECB2C4031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6002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Match with the proper “Time Period”</a:t>
            </a:r>
            <a:br>
              <a:rPr lang="en-US" altLang="en-US" sz="3200" b="1"/>
            </a:br>
            <a:r>
              <a:rPr lang="en-US" altLang="en-US" sz="3200" b="1"/>
              <a:t>A. 10    B. 15    C. 30    D. 45    E. 90</a:t>
            </a:r>
          </a:p>
        </p:txBody>
      </p:sp>
      <p:sp>
        <p:nvSpPr>
          <p:cNvPr id="282627" name="Rectangle 3">
            <a:extLst>
              <a:ext uri="{FF2B5EF4-FFF2-40B4-BE49-F238E27FC236}">
                <a16:creationId xmlns:a16="http://schemas.microsoft.com/office/drawing/2014/main" id="{4E5A5885-7B0F-4B17-AFDE-3B8D452C84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382000" cy="4114800"/>
          </a:xfrm>
        </p:spPr>
        <p:txBody>
          <a:bodyPr/>
          <a:lstStyle/>
          <a:p>
            <a:pPr marL="533400" indent="-533400" eaLnBrk="1" hangingPunct="1">
              <a:buFontTx/>
              <a:buAutoNum type="arabicPeriod" startAt="122"/>
            </a:pPr>
            <a:r>
              <a:rPr lang="en-US" altLang="en-US" sz="2800" b="1"/>
              <a:t>  The registration fee must be paid within </a:t>
            </a:r>
            <a:r>
              <a:rPr lang="en-US" altLang="en-US" sz="2800" b="1" u="sng"/>
              <a:t>90</a:t>
            </a:r>
            <a:endParaRPr lang="en-US" altLang="en-US" sz="2800" b="1"/>
          </a:p>
          <a:p>
            <a:pPr marL="533400" indent="-533400" eaLnBrk="1" hangingPunct="1">
              <a:buFontTx/>
              <a:buNone/>
            </a:pPr>
            <a:r>
              <a:rPr lang="en-US" altLang="en-US" sz="2800" b="1"/>
              <a:t>          days of notification of passing the exam.</a:t>
            </a:r>
          </a:p>
          <a:p>
            <a:pPr marL="533400" indent="-533400" eaLnBrk="1" hangingPunct="1">
              <a:buFontTx/>
              <a:buNone/>
            </a:pPr>
            <a:endParaRPr lang="en-US" altLang="en-US" sz="1200" b="1"/>
          </a:p>
          <a:p>
            <a:pPr marL="533400" indent="-533400" eaLnBrk="1" hangingPunct="1">
              <a:buFontTx/>
              <a:buAutoNum type="arabicPeriod" startAt="123"/>
            </a:pPr>
            <a:r>
              <a:rPr lang="en-US" altLang="en-US" sz="2800" b="1"/>
              <a:t>  An application for certification must be   </a:t>
            </a:r>
          </a:p>
          <a:p>
            <a:pPr marL="533400" indent="-533400" eaLnBrk="1" hangingPunct="1">
              <a:buFontTx/>
              <a:buNone/>
            </a:pPr>
            <a:r>
              <a:rPr lang="en-US" altLang="en-US" sz="2800" b="1"/>
              <a:t>          postmarked at least </a:t>
            </a:r>
            <a:r>
              <a:rPr lang="en-US" altLang="en-US" sz="2800" b="1" u="sng"/>
              <a:t>45</a:t>
            </a:r>
            <a:r>
              <a:rPr lang="en-US" altLang="en-US" sz="2800" b="1"/>
              <a:t> days before the exam.</a:t>
            </a:r>
          </a:p>
          <a:p>
            <a:pPr marL="533400" indent="-533400" eaLnBrk="1" hangingPunct="1">
              <a:buFontTx/>
              <a:buNone/>
            </a:pPr>
            <a:endParaRPr lang="en-US" altLang="en-US" sz="1200" b="1"/>
          </a:p>
          <a:p>
            <a:pPr marL="533400" indent="-533400" eaLnBrk="1" hangingPunct="1">
              <a:buFontTx/>
              <a:buAutoNum type="arabicPeriod" startAt="124"/>
            </a:pPr>
            <a:r>
              <a:rPr lang="en-US" altLang="en-US" sz="2800" b="1"/>
              <a:t>  The Licensee shall notify the GA DOA of  </a:t>
            </a:r>
          </a:p>
          <a:p>
            <a:pPr marL="533400" indent="-533400" eaLnBrk="1" hangingPunct="1">
              <a:buFontTx/>
              <a:buNone/>
            </a:pPr>
            <a:r>
              <a:rPr lang="en-US" altLang="en-US" sz="2800" b="1"/>
              <a:t>          employees who fail to become registered within</a:t>
            </a:r>
          </a:p>
          <a:p>
            <a:pPr marL="533400" indent="-533400" eaLnBrk="1" hangingPunct="1">
              <a:buFontTx/>
              <a:buNone/>
            </a:pPr>
            <a:r>
              <a:rPr lang="en-US" altLang="en-US" sz="2800" b="1"/>
              <a:t>          </a:t>
            </a:r>
            <a:r>
              <a:rPr lang="en-US" altLang="en-US" sz="2800" b="1" u="sng">
                <a:solidFill>
                  <a:srgbClr val="FF0000"/>
                </a:solidFill>
              </a:rPr>
              <a:t>30</a:t>
            </a:r>
            <a:r>
              <a:rPr lang="en-US" altLang="en-US" sz="2800" b="1"/>
              <a:t> days of employment.</a:t>
            </a:r>
          </a:p>
          <a:p>
            <a:pPr marL="533400" indent="-533400" eaLnBrk="1" hangingPunct="1">
              <a:buFontTx/>
              <a:buNone/>
            </a:pPr>
            <a:endParaRPr lang="en-US" altLang="en-US" sz="2800" b="1"/>
          </a:p>
          <a:p>
            <a:pPr marL="533400" indent="-533400" eaLnBrk="1" hangingPunct="1">
              <a:buFontTx/>
              <a:buNone/>
            </a:pPr>
            <a:endParaRPr lang="en-US" altLang="en-US" sz="2800" b="1"/>
          </a:p>
        </p:txBody>
      </p:sp>
    </p:spTree>
  </p:cSld>
  <p:clrMapOvr>
    <a:masterClrMapping/>
  </p:clrMapOvr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2">
            <a:extLst>
              <a:ext uri="{FF2B5EF4-FFF2-40B4-BE49-F238E27FC236}">
                <a16:creationId xmlns:a16="http://schemas.microsoft.com/office/drawing/2014/main" id="{8B04AD18-AFE8-42EF-80EC-2A228DE7B1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2192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Match with the proper “Time Period”</a:t>
            </a:r>
            <a:br>
              <a:rPr lang="en-US" altLang="en-US" sz="3200" b="1"/>
            </a:br>
            <a:r>
              <a:rPr lang="en-US" altLang="en-US" sz="3200" b="1"/>
              <a:t>A. 10     B. 15     C. 30     D. 45    E. 90</a:t>
            </a:r>
          </a:p>
        </p:txBody>
      </p:sp>
      <p:sp>
        <p:nvSpPr>
          <p:cNvPr id="283651" name="Rectangle 3">
            <a:extLst>
              <a:ext uri="{FF2B5EF4-FFF2-40B4-BE49-F238E27FC236}">
                <a16:creationId xmlns:a16="http://schemas.microsoft.com/office/drawing/2014/main" id="{46778B75-E98C-4B62-8131-12120E23CD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752600"/>
            <a:ext cx="8686800" cy="51054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en-US" altLang="en-US" sz="2800" b="1"/>
              <a:t>125.  </a:t>
            </a:r>
            <a:r>
              <a:rPr lang="en-US" altLang="en-US" sz="2800" b="1" u="sng"/>
              <a:t>A person who has passed the certification exam</a:t>
            </a:r>
            <a:r>
              <a:rPr lang="en-US" altLang="en-US" sz="2800" b="1"/>
              <a:t>  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    </a:t>
            </a:r>
            <a:r>
              <a:rPr lang="en-US" altLang="en-US" sz="2800" b="1" u="sng"/>
              <a:t>must apply for and complete the requirements</a:t>
            </a:r>
            <a:r>
              <a:rPr lang="en-US" altLang="en-US" sz="2800" b="1"/>
              <a:t>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    </a:t>
            </a:r>
            <a:r>
              <a:rPr lang="en-US" altLang="en-US" sz="2800" b="1" u="sng"/>
              <a:t>for certification within</a:t>
            </a:r>
            <a:r>
              <a:rPr lang="en-US" altLang="en-US" sz="2800" b="1"/>
              <a:t> ____ </a:t>
            </a:r>
            <a:r>
              <a:rPr lang="en-US" altLang="en-US" sz="2800" b="1" u="sng"/>
              <a:t>days of passing the</a:t>
            </a:r>
            <a:r>
              <a:rPr lang="en-US" altLang="en-US" sz="2800" b="1"/>
              <a:t>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    </a:t>
            </a:r>
            <a:r>
              <a:rPr lang="en-US" altLang="en-US" sz="2800" b="1" u="sng"/>
              <a:t>examination…or be re-examined</a:t>
            </a:r>
            <a:r>
              <a:rPr lang="en-US" altLang="en-US" sz="2800" b="1"/>
              <a:t>.</a:t>
            </a:r>
          </a:p>
          <a:p>
            <a:pPr marL="609600" indent="-609600" eaLnBrk="1" hangingPunct="1">
              <a:buFontTx/>
              <a:buNone/>
            </a:pPr>
            <a:endParaRPr lang="en-US" altLang="en-US" sz="1200"/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126.  While waiting for the issuance of a registration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    card, applicant may act as a registered employee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    for a period not to exceed ____ business days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    after notification of a passing grade and until the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    registration card is received.</a:t>
            </a:r>
          </a:p>
        </p:txBody>
      </p:sp>
    </p:spTree>
  </p:cSld>
  <p:clrMapOvr>
    <a:masterClrMapping/>
  </p:clrMapOvr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>
            <a:extLst>
              <a:ext uri="{FF2B5EF4-FFF2-40B4-BE49-F238E27FC236}">
                <a16:creationId xmlns:a16="http://schemas.microsoft.com/office/drawing/2014/main" id="{63D3EDF9-BB01-490C-A505-6EE64513D6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2192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Match with the proper “Time Period”</a:t>
            </a:r>
            <a:br>
              <a:rPr lang="en-US" altLang="en-US" sz="3200" b="1"/>
            </a:br>
            <a:r>
              <a:rPr lang="en-US" altLang="en-US" sz="3200" b="1"/>
              <a:t>A. 10     B. 15     C. 30     D. 45    E. 90</a:t>
            </a:r>
          </a:p>
        </p:txBody>
      </p:sp>
      <p:sp>
        <p:nvSpPr>
          <p:cNvPr id="284675" name="Rectangle 3">
            <a:extLst>
              <a:ext uri="{FF2B5EF4-FFF2-40B4-BE49-F238E27FC236}">
                <a16:creationId xmlns:a16="http://schemas.microsoft.com/office/drawing/2014/main" id="{B4025064-CFE0-4380-B21E-9801E2B788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752600"/>
            <a:ext cx="8686800" cy="51054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en-US" altLang="en-US" sz="2800" b="1"/>
              <a:t>125.  </a:t>
            </a:r>
            <a:r>
              <a:rPr lang="en-US" altLang="en-US" sz="2800" b="1" u="sng"/>
              <a:t>A person who has passed the certification exam</a:t>
            </a:r>
            <a:r>
              <a:rPr lang="en-US" altLang="en-US" sz="2800" b="1"/>
              <a:t>  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    </a:t>
            </a:r>
            <a:r>
              <a:rPr lang="en-US" altLang="en-US" sz="2800" b="1" u="sng"/>
              <a:t>must apply for and complete the requirements</a:t>
            </a:r>
            <a:r>
              <a:rPr lang="en-US" altLang="en-US" sz="2800" b="1"/>
              <a:t>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    </a:t>
            </a:r>
            <a:r>
              <a:rPr lang="en-US" altLang="en-US" sz="2800" b="1" u="sng"/>
              <a:t>for certification within</a:t>
            </a:r>
            <a:r>
              <a:rPr lang="en-US" altLang="en-US" sz="2800" b="1"/>
              <a:t> </a:t>
            </a:r>
            <a:r>
              <a:rPr lang="en-US" altLang="en-US" sz="2800" b="1" u="sng">
                <a:solidFill>
                  <a:srgbClr val="FF0000"/>
                </a:solidFill>
              </a:rPr>
              <a:t>90</a:t>
            </a:r>
            <a:r>
              <a:rPr lang="en-US" altLang="en-US" sz="2800" b="1"/>
              <a:t> </a:t>
            </a:r>
            <a:r>
              <a:rPr lang="en-US" altLang="en-US" sz="2800" b="1" u="sng"/>
              <a:t>days of passing the</a:t>
            </a:r>
            <a:r>
              <a:rPr lang="en-US" altLang="en-US" sz="2800" b="1"/>
              <a:t>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    </a:t>
            </a:r>
            <a:r>
              <a:rPr lang="en-US" altLang="en-US" sz="2800" b="1" u="sng"/>
              <a:t>examination…or be re-examined</a:t>
            </a:r>
            <a:r>
              <a:rPr lang="en-US" altLang="en-US" sz="2800" b="1"/>
              <a:t>.</a:t>
            </a:r>
          </a:p>
          <a:p>
            <a:pPr marL="609600" indent="-609600" eaLnBrk="1" hangingPunct="1">
              <a:buFontTx/>
              <a:buNone/>
            </a:pPr>
            <a:endParaRPr lang="en-US" altLang="en-US" sz="1200"/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126.  While waiting for the issuance of a registration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    card, applicant may act as a registered employee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    for a period not to exceed __business days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    after notification of a passing grade and until the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    registration card is received.</a:t>
            </a:r>
          </a:p>
        </p:txBody>
      </p:sp>
    </p:spTree>
  </p:cSld>
  <p:clrMapOvr>
    <a:masterClrMapping/>
  </p:clrMapOvr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>
            <a:extLst>
              <a:ext uri="{FF2B5EF4-FFF2-40B4-BE49-F238E27FC236}">
                <a16:creationId xmlns:a16="http://schemas.microsoft.com/office/drawing/2014/main" id="{96238E57-6237-43E1-BDEE-474D95940B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2192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Match with the proper “Time Period”</a:t>
            </a:r>
            <a:br>
              <a:rPr lang="en-US" altLang="en-US" sz="3200" b="1"/>
            </a:br>
            <a:r>
              <a:rPr lang="en-US" altLang="en-US" sz="3200" b="1"/>
              <a:t>A. 10     B. 15     C. 30     D. 45    E. 90</a:t>
            </a:r>
          </a:p>
        </p:txBody>
      </p:sp>
      <p:sp>
        <p:nvSpPr>
          <p:cNvPr id="285699" name="Rectangle 3">
            <a:extLst>
              <a:ext uri="{FF2B5EF4-FFF2-40B4-BE49-F238E27FC236}">
                <a16:creationId xmlns:a16="http://schemas.microsoft.com/office/drawing/2014/main" id="{47935618-912E-4409-9049-6389426FD6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752600"/>
            <a:ext cx="8686800" cy="51054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en-US" altLang="en-US" sz="2800" b="1"/>
              <a:t>125.  A person who has passed the certification exam  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    must apply for and complete the requirements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    for certification within </a:t>
            </a:r>
            <a:r>
              <a:rPr lang="en-US" altLang="en-US" sz="2800" b="1" u="sng"/>
              <a:t>90</a:t>
            </a:r>
            <a:r>
              <a:rPr lang="en-US" altLang="en-US" sz="2800" b="1"/>
              <a:t> days of passing the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    examination…or be re-examined.</a:t>
            </a:r>
          </a:p>
          <a:p>
            <a:pPr marL="609600" indent="-609600" eaLnBrk="1" hangingPunct="1">
              <a:buFontTx/>
              <a:buNone/>
            </a:pPr>
            <a:endParaRPr lang="en-US" altLang="en-US" sz="1200"/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126.  </a:t>
            </a:r>
            <a:r>
              <a:rPr lang="en-US" altLang="en-US" sz="2800" b="1" u="sng"/>
              <a:t>While waiting for the issuance of a registration</a:t>
            </a:r>
            <a:r>
              <a:rPr lang="en-US" altLang="en-US" sz="2800" b="1"/>
              <a:t>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    </a:t>
            </a:r>
            <a:r>
              <a:rPr lang="en-US" altLang="en-US" sz="2800" b="1" u="sng"/>
              <a:t>card, applicant may act as a registered employee</a:t>
            </a:r>
            <a:r>
              <a:rPr lang="en-US" altLang="en-US" sz="2800" b="1"/>
              <a:t>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    </a:t>
            </a:r>
            <a:r>
              <a:rPr lang="en-US" altLang="en-US" sz="2800" b="1" u="sng"/>
              <a:t>for a period not to exceed</a:t>
            </a:r>
            <a:r>
              <a:rPr lang="en-US" altLang="en-US" sz="2800" b="1"/>
              <a:t> __ </a:t>
            </a:r>
            <a:r>
              <a:rPr lang="en-US" altLang="en-US" sz="2800" b="1" u="sng"/>
              <a:t>business days</a:t>
            </a:r>
            <a:r>
              <a:rPr lang="en-US" altLang="en-US" sz="2800" b="1"/>
              <a:t>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    </a:t>
            </a:r>
            <a:r>
              <a:rPr lang="en-US" altLang="en-US" sz="2800" b="1" u="sng"/>
              <a:t>after notification of a passing grade and until the</a:t>
            </a:r>
            <a:r>
              <a:rPr lang="en-US" altLang="en-US" sz="2800" b="1"/>
              <a:t>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    </a:t>
            </a:r>
            <a:r>
              <a:rPr lang="en-US" altLang="en-US" sz="2800" b="1" u="sng"/>
              <a:t>registration card is received</a:t>
            </a:r>
            <a:r>
              <a:rPr lang="en-US" altLang="en-US" sz="2800" b="1"/>
              <a:t>.</a:t>
            </a:r>
          </a:p>
        </p:txBody>
      </p:sp>
    </p:spTree>
  </p:cSld>
  <p:clrMapOvr>
    <a:masterClrMapping/>
  </p:clrMapOvr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>
            <a:extLst>
              <a:ext uri="{FF2B5EF4-FFF2-40B4-BE49-F238E27FC236}">
                <a16:creationId xmlns:a16="http://schemas.microsoft.com/office/drawing/2014/main" id="{B9A5EC3D-0379-48FC-86B2-D4FCC0E0DC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2192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Match with the proper “Time Period”</a:t>
            </a:r>
            <a:br>
              <a:rPr lang="en-US" altLang="en-US" sz="3200" b="1"/>
            </a:br>
            <a:r>
              <a:rPr lang="en-US" altLang="en-US" sz="3200" b="1"/>
              <a:t>A. 10     B. 15     C. 30     D. 45    E. 90</a:t>
            </a:r>
          </a:p>
        </p:txBody>
      </p:sp>
      <p:sp>
        <p:nvSpPr>
          <p:cNvPr id="286723" name="Rectangle 3">
            <a:extLst>
              <a:ext uri="{FF2B5EF4-FFF2-40B4-BE49-F238E27FC236}">
                <a16:creationId xmlns:a16="http://schemas.microsoft.com/office/drawing/2014/main" id="{C8B5D80D-D289-45E1-B878-CDE8038613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752600"/>
            <a:ext cx="8686800" cy="51054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en-US" altLang="en-US" sz="2800" b="1"/>
              <a:t>125.  A person who has passed the certification exam  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    must apply for and complete the requirements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    for certification within </a:t>
            </a:r>
            <a:r>
              <a:rPr lang="en-US" altLang="en-US" sz="2800" b="1" u="sng"/>
              <a:t>90</a:t>
            </a:r>
            <a:r>
              <a:rPr lang="en-US" altLang="en-US" sz="2800" b="1"/>
              <a:t> days of passing the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    examination…or be re-examined.</a:t>
            </a:r>
          </a:p>
          <a:p>
            <a:pPr marL="609600" indent="-609600" eaLnBrk="1" hangingPunct="1">
              <a:buFontTx/>
              <a:buNone/>
            </a:pPr>
            <a:endParaRPr lang="en-US" altLang="en-US" sz="1200"/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126.  </a:t>
            </a:r>
            <a:r>
              <a:rPr lang="en-US" altLang="en-US" sz="2800" b="1" u="sng"/>
              <a:t>While waiting for the issuance of a registration</a:t>
            </a:r>
            <a:r>
              <a:rPr lang="en-US" altLang="en-US" sz="2800" b="1"/>
              <a:t>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    </a:t>
            </a:r>
            <a:r>
              <a:rPr lang="en-US" altLang="en-US" sz="2800" b="1" u="sng"/>
              <a:t>card, applicant may act as a registered employee</a:t>
            </a:r>
            <a:r>
              <a:rPr lang="en-US" altLang="en-US" sz="2800" b="1"/>
              <a:t>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    </a:t>
            </a:r>
            <a:r>
              <a:rPr lang="en-US" altLang="en-US" sz="2800" b="1" u="sng"/>
              <a:t>for a period not to exceed</a:t>
            </a:r>
            <a:r>
              <a:rPr lang="en-US" altLang="en-US" sz="2800" b="1"/>
              <a:t> </a:t>
            </a:r>
            <a:r>
              <a:rPr lang="en-US" altLang="en-US" sz="2800" b="1" u="sng">
                <a:solidFill>
                  <a:srgbClr val="FF0000"/>
                </a:solidFill>
              </a:rPr>
              <a:t>15</a:t>
            </a:r>
            <a:r>
              <a:rPr lang="en-US" altLang="en-US" sz="2800" b="1"/>
              <a:t> </a:t>
            </a:r>
            <a:r>
              <a:rPr lang="en-US" altLang="en-US" sz="2800" b="1" u="sng"/>
              <a:t>business days</a:t>
            </a:r>
            <a:r>
              <a:rPr lang="en-US" altLang="en-US" sz="2800" b="1"/>
              <a:t>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    </a:t>
            </a:r>
            <a:r>
              <a:rPr lang="en-US" altLang="en-US" sz="2800" b="1" u="sng"/>
              <a:t>after notification of a passing grade and until the</a:t>
            </a:r>
            <a:r>
              <a:rPr lang="en-US" altLang="en-US" sz="2800" b="1"/>
              <a:t>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    </a:t>
            </a:r>
            <a:r>
              <a:rPr lang="en-US" altLang="en-US" sz="2800" b="1" u="sng"/>
              <a:t>registration card is received</a:t>
            </a:r>
            <a:r>
              <a:rPr lang="en-US" altLang="en-US" sz="2800" b="1"/>
              <a:t>.</a:t>
            </a:r>
          </a:p>
        </p:txBody>
      </p:sp>
    </p:spTree>
  </p:cSld>
  <p:clrMapOvr>
    <a:masterClrMapping/>
  </p:clrMapOvr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2">
            <a:extLst>
              <a:ext uri="{FF2B5EF4-FFF2-40B4-BE49-F238E27FC236}">
                <a16:creationId xmlns:a16="http://schemas.microsoft.com/office/drawing/2014/main" id="{C0964466-CD04-4FC9-A4F1-DB91206898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Match with the proper “Time Period”</a:t>
            </a:r>
            <a:br>
              <a:rPr lang="en-US" altLang="en-US" sz="3200" b="1"/>
            </a:br>
            <a:r>
              <a:rPr lang="en-US" altLang="en-US" sz="3200" b="1"/>
              <a:t>A. 10    B. 15.    C. 30    D. 45    E. 90</a:t>
            </a:r>
          </a:p>
        </p:txBody>
      </p:sp>
      <p:sp>
        <p:nvSpPr>
          <p:cNvPr id="287747" name="Rectangle 3">
            <a:extLst>
              <a:ext uri="{FF2B5EF4-FFF2-40B4-BE49-F238E27FC236}">
                <a16:creationId xmlns:a16="http://schemas.microsoft.com/office/drawing/2014/main" id="{BE10969C-7DB8-4FFB-B864-BE73A0FA5F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828800"/>
            <a:ext cx="8382000" cy="47244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 startAt="127"/>
            </a:pPr>
            <a:r>
              <a:rPr lang="en-US" altLang="en-US" sz="2800" b="1"/>
              <a:t>  </a:t>
            </a:r>
            <a:r>
              <a:rPr lang="en-US" altLang="en-US" sz="2800" b="1" u="sng"/>
              <a:t>If the Certified Operator renewal fee is not</a:t>
            </a:r>
            <a:r>
              <a:rPr lang="en-US" altLang="en-US" sz="2800" b="1"/>
              <a:t>    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 </a:t>
            </a:r>
            <a:r>
              <a:rPr lang="en-US" altLang="en-US" sz="2800" b="1" u="sng"/>
              <a:t>paid by 06/30/07, the certified operator has</a:t>
            </a:r>
            <a:r>
              <a:rPr lang="en-US" altLang="en-US" sz="2800" b="1"/>
              <a:t>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 </a:t>
            </a:r>
            <a:r>
              <a:rPr lang="en-US" altLang="en-US" sz="2800" b="1" u="sng"/>
              <a:t>only</a:t>
            </a:r>
            <a:r>
              <a:rPr lang="en-US" altLang="en-US" sz="2800" b="1"/>
              <a:t> </a:t>
            </a:r>
            <a:r>
              <a:rPr lang="en-US" altLang="en-US" sz="2800" b="1" u="sng"/>
              <a:t>___</a:t>
            </a:r>
            <a:r>
              <a:rPr lang="en-US" altLang="en-US" sz="2800" b="1"/>
              <a:t> </a:t>
            </a:r>
            <a:r>
              <a:rPr lang="en-US" altLang="en-US" sz="2800" b="1" u="sng"/>
              <a:t>days to pay double the fee or</a:t>
            </a:r>
            <a:r>
              <a:rPr lang="en-US" altLang="en-US" sz="2800" b="1"/>
              <a:t>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 </a:t>
            </a:r>
            <a:r>
              <a:rPr lang="en-US" altLang="en-US" sz="2800" b="1" u="sng"/>
              <a:t>he/she will have to retake the certification exam</a:t>
            </a:r>
            <a:r>
              <a:rPr lang="en-US" altLang="en-US" sz="2800" b="1"/>
              <a:t>.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128"/>
            </a:pPr>
            <a:r>
              <a:rPr lang="en-US" altLang="en-US" sz="2800" b="1"/>
              <a:t>  A Temporary Designated Certified operator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 can only serve ____ days as a Dual DCO.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129"/>
            </a:pPr>
            <a:r>
              <a:rPr lang="en-US" altLang="en-US" sz="2800" b="1"/>
              <a:t>  The Licensee shall notify the Secretary in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 writing, within ____ days of any change of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 address or the opening or closing of any office.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2800" b="1"/>
          </a:p>
        </p:txBody>
      </p:sp>
    </p:spTree>
  </p:cSld>
  <p:clrMapOvr>
    <a:masterClrMapping/>
  </p:clrMapOvr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2">
            <a:extLst>
              <a:ext uri="{FF2B5EF4-FFF2-40B4-BE49-F238E27FC236}">
                <a16:creationId xmlns:a16="http://schemas.microsoft.com/office/drawing/2014/main" id="{48D90763-FB5D-45B1-8D71-40753E0134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Match with the proper “Time Period”</a:t>
            </a:r>
            <a:br>
              <a:rPr lang="en-US" altLang="en-US" sz="3200" b="1"/>
            </a:br>
            <a:r>
              <a:rPr lang="en-US" altLang="en-US" sz="3200" b="1"/>
              <a:t>A. 10    B. 15.    C. 30    D. 45    E. 90</a:t>
            </a:r>
          </a:p>
        </p:txBody>
      </p:sp>
      <p:sp>
        <p:nvSpPr>
          <p:cNvPr id="288771" name="Rectangle 3">
            <a:extLst>
              <a:ext uri="{FF2B5EF4-FFF2-40B4-BE49-F238E27FC236}">
                <a16:creationId xmlns:a16="http://schemas.microsoft.com/office/drawing/2014/main" id="{24538936-A92A-4B61-BD97-FC1ECEC098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828800"/>
            <a:ext cx="8382000" cy="47244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 startAt="127"/>
            </a:pPr>
            <a:r>
              <a:rPr lang="en-US" altLang="en-US" sz="2800" b="1"/>
              <a:t>  </a:t>
            </a:r>
            <a:r>
              <a:rPr lang="en-US" altLang="en-US" sz="2800" b="1" u="sng"/>
              <a:t>If the Certified Operator renewal fee is not</a:t>
            </a:r>
            <a:r>
              <a:rPr lang="en-US" altLang="en-US" sz="2800" b="1"/>
              <a:t>    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 </a:t>
            </a:r>
            <a:r>
              <a:rPr lang="en-US" altLang="en-US" sz="2800" b="1" u="sng"/>
              <a:t>paid by 06/30/07, the certified operator has</a:t>
            </a:r>
            <a:r>
              <a:rPr lang="en-US" altLang="en-US" sz="2800" b="1"/>
              <a:t>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 </a:t>
            </a:r>
            <a:r>
              <a:rPr lang="en-US" altLang="en-US" sz="2800" b="1" u="sng"/>
              <a:t>only</a:t>
            </a:r>
            <a:r>
              <a:rPr lang="en-US" altLang="en-US" sz="2800" b="1"/>
              <a:t> </a:t>
            </a:r>
            <a:r>
              <a:rPr lang="en-US" altLang="en-US" sz="2800" b="1" u="sng">
                <a:solidFill>
                  <a:srgbClr val="FF0000"/>
                </a:solidFill>
              </a:rPr>
              <a:t>90</a:t>
            </a:r>
            <a:r>
              <a:rPr lang="en-US" altLang="en-US" sz="2800" b="1">
                <a:solidFill>
                  <a:srgbClr val="FF0000"/>
                </a:solidFill>
              </a:rPr>
              <a:t> </a:t>
            </a:r>
            <a:r>
              <a:rPr lang="en-US" altLang="en-US" sz="2800" b="1" u="sng"/>
              <a:t> days to pay double the fee or</a:t>
            </a:r>
            <a:r>
              <a:rPr lang="en-US" altLang="en-US" sz="2800" b="1"/>
              <a:t>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 </a:t>
            </a:r>
            <a:r>
              <a:rPr lang="en-US" altLang="en-US" sz="2800" b="1" u="sng"/>
              <a:t>he/she will have to retake the certification exam</a:t>
            </a:r>
            <a:r>
              <a:rPr lang="en-US" altLang="en-US" sz="2800" b="1"/>
              <a:t>.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128"/>
            </a:pPr>
            <a:r>
              <a:rPr lang="en-US" altLang="en-US" sz="2800" b="1"/>
              <a:t>  A Temporary Designated Certified operator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 can only serve ____ days as a Dual DCO.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129"/>
            </a:pPr>
            <a:r>
              <a:rPr lang="en-US" altLang="en-US" sz="2800" b="1"/>
              <a:t>  The Licensee shall notify the Secretary in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 writing, within ____ days of any change of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 address or the opening or closing of any office.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2800" b="1"/>
          </a:p>
        </p:txBody>
      </p:sp>
    </p:spTree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2">
            <a:extLst>
              <a:ext uri="{FF2B5EF4-FFF2-40B4-BE49-F238E27FC236}">
                <a16:creationId xmlns:a16="http://schemas.microsoft.com/office/drawing/2014/main" id="{05697156-963B-4E7E-8616-4C6B56B65F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Match with the proper “Time Period”</a:t>
            </a:r>
            <a:br>
              <a:rPr lang="en-US" altLang="en-US" sz="3200" b="1"/>
            </a:br>
            <a:r>
              <a:rPr lang="en-US" altLang="en-US" sz="3200" b="1"/>
              <a:t>A. 10    B. 15.    C. 30    D. 45    E. 90</a:t>
            </a:r>
          </a:p>
        </p:txBody>
      </p:sp>
      <p:sp>
        <p:nvSpPr>
          <p:cNvPr id="289795" name="Rectangle 3">
            <a:extLst>
              <a:ext uri="{FF2B5EF4-FFF2-40B4-BE49-F238E27FC236}">
                <a16:creationId xmlns:a16="http://schemas.microsoft.com/office/drawing/2014/main" id="{085D3448-A748-42D0-9C2D-8429B04970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828800"/>
            <a:ext cx="8382000" cy="47244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 startAt="127"/>
            </a:pPr>
            <a:r>
              <a:rPr lang="en-US" altLang="en-US" sz="2800" b="1"/>
              <a:t>  If the Certified Operator renewal fee is not    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 paid by 06/30/07, the certified operator has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 only </a:t>
            </a:r>
            <a:r>
              <a:rPr lang="en-US" altLang="en-US" sz="2800" b="1" u="sng"/>
              <a:t>90</a:t>
            </a:r>
            <a:r>
              <a:rPr lang="en-US" altLang="en-US" sz="2800" b="1"/>
              <a:t> days to pay double the fee or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 he/she will have to retake the certification exam.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128"/>
            </a:pPr>
            <a:r>
              <a:rPr lang="en-US" altLang="en-US" sz="2800" b="1"/>
              <a:t>  </a:t>
            </a:r>
            <a:r>
              <a:rPr lang="en-US" altLang="en-US" sz="2800" b="1" u="sng"/>
              <a:t>A Temporary Designated Certified operator</a:t>
            </a:r>
            <a:r>
              <a:rPr lang="en-US" altLang="en-US" sz="2800" b="1"/>
              <a:t>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 </a:t>
            </a:r>
            <a:r>
              <a:rPr lang="en-US" altLang="en-US" sz="2800" b="1" u="sng"/>
              <a:t>can only serve</a:t>
            </a:r>
            <a:r>
              <a:rPr lang="en-US" altLang="en-US" sz="2800" b="1"/>
              <a:t> __ </a:t>
            </a:r>
            <a:r>
              <a:rPr lang="en-US" altLang="en-US" sz="2800" b="1" u="sng"/>
              <a:t>days as a Dual DCO</a:t>
            </a:r>
            <a:r>
              <a:rPr lang="en-US" altLang="en-US" sz="2800" b="1"/>
              <a:t>.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129"/>
            </a:pPr>
            <a:r>
              <a:rPr lang="en-US" altLang="en-US" sz="2800" b="1"/>
              <a:t>  The Licensee shall notify the Secretary in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 writing, within __ days of any change of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 address or the opening or closing of any office.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2800" b="1"/>
          </a:p>
        </p:txBody>
      </p:sp>
    </p:spTree>
  </p:cSld>
  <p:clrMapOvr>
    <a:masterClrMapping/>
  </p:clrMapOvr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2">
            <a:extLst>
              <a:ext uri="{FF2B5EF4-FFF2-40B4-BE49-F238E27FC236}">
                <a16:creationId xmlns:a16="http://schemas.microsoft.com/office/drawing/2014/main" id="{C3E91741-36AF-4263-BCF6-BCD93ECB8B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Match with the proper “Time Period”</a:t>
            </a:r>
            <a:br>
              <a:rPr lang="en-US" altLang="en-US" sz="3200" b="1"/>
            </a:br>
            <a:r>
              <a:rPr lang="en-US" altLang="en-US" sz="3200" b="1"/>
              <a:t>A. 10    B. 15.    C. 30    D. 45    E. 90</a:t>
            </a:r>
          </a:p>
        </p:txBody>
      </p:sp>
      <p:sp>
        <p:nvSpPr>
          <p:cNvPr id="290819" name="Rectangle 3">
            <a:extLst>
              <a:ext uri="{FF2B5EF4-FFF2-40B4-BE49-F238E27FC236}">
                <a16:creationId xmlns:a16="http://schemas.microsoft.com/office/drawing/2014/main" id="{D54CDA29-D34B-4936-892F-0FA4A22371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828800"/>
            <a:ext cx="8382000" cy="47244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 startAt="127"/>
            </a:pPr>
            <a:r>
              <a:rPr lang="en-US" altLang="en-US" sz="2800" b="1"/>
              <a:t>  If the Certified Operator renewal fee is not    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 paid by 06/30/07, the certified operator has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 only </a:t>
            </a:r>
            <a:r>
              <a:rPr lang="en-US" altLang="en-US" sz="2800" b="1" u="sng"/>
              <a:t>90</a:t>
            </a:r>
            <a:r>
              <a:rPr lang="en-US" altLang="en-US" sz="2800" b="1"/>
              <a:t> days to pay double the fee or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 he/she will have to retake the certification exam.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128"/>
            </a:pPr>
            <a:r>
              <a:rPr lang="en-US" altLang="en-US" sz="2800" b="1"/>
              <a:t>  </a:t>
            </a:r>
            <a:r>
              <a:rPr lang="en-US" altLang="en-US" sz="2800" b="1" u="sng"/>
              <a:t>A Temporary Designated Certified operator</a:t>
            </a:r>
            <a:r>
              <a:rPr lang="en-US" altLang="en-US" sz="2800" b="1"/>
              <a:t>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 </a:t>
            </a:r>
            <a:r>
              <a:rPr lang="en-US" altLang="en-US" sz="2800" b="1" u="sng"/>
              <a:t>can only serve</a:t>
            </a:r>
            <a:r>
              <a:rPr lang="en-US" altLang="en-US" sz="2800" b="1"/>
              <a:t> </a:t>
            </a:r>
            <a:r>
              <a:rPr lang="en-US" altLang="en-US" sz="2800" b="1" u="sng">
                <a:solidFill>
                  <a:srgbClr val="FF0000"/>
                </a:solidFill>
              </a:rPr>
              <a:t>90</a:t>
            </a:r>
            <a:r>
              <a:rPr lang="en-US" altLang="en-US" sz="2800" b="1"/>
              <a:t> </a:t>
            </a:r>
            <a:r>
              <a:rPr lang="en-US" altLang="en-US" sz="2800" b="1" u="sng"/>
              <a:t>days as a Dual DCO</a:t>
            </a:r>
            <a:r>
              <a:rPr lang="en-US" altLang="en-US" sz="2800" b="1"/>
              <a:t>.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129"/>
            </a:pPr>
            <a:r>
              <a:rPr lang="en-US" altLang="en-US" sz="2800" b="1"/>
              <a:t>  The Licensee shall notify the Secretary in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 writing, within __ days of any change of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 address or the opening or closing of any office.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2800" b="1"/>
          </a:p>
        </p:txBody>
      </p:sp>
    </p:spTree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2">
            <a:extLst>
              <a:ext uri="{FF2B5EF4-FFF2-40B4-BE49-F238E27FC236}">
                <a16:creationId xmlns:a16="http://schemas.microsoft.com/office/drawing/2014/main" id="{D9E99B11-A7F6-40E0-8E82-E7C1D4683D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Match with the proper “Time Period”</a:t>
            </a:r>
            <a:br>
              <a:rPr lang="en-US" altLang="en-US" sz="3200" b="1"/>
            </a:br>
            <a:r>
              <a:rPr lang="en-US" altLang="en-US" sz="3200" b="1"/>
              <a:t>A. 10    B. 15.    C. 30    D. 45    E. 90</a:t>
            </a:r>
          </a:p>
        </p:txBody>
      </p:sp>
      <p:sp>
        <p:nvSpPr>
          <p:cNvPr id="291843" name="Rectangle 3">
            <a:extLst>
              <a:ext uri="{FF2B5EF4-FFF2-40B4-BE49-F238E27FC236}">
                <a16:creationId xmlns:a16="http://schemas.microsoft.com/office/drawing/2014/main" id="{32D6DA4B-DA2F-4593-BD4F-37A1C8CC44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828800"/>
            <a:ext cx="8382000" cy="47244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 startAt="127"/>
            </a:pPr>
            <a:r>
              <a:rPr lang="en-US" altLang="en-US" sz="2800" b="1"/>
              <a:t>  If the Certified Operator renewal fee is not    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 paid by 06/30/07, the certified operator has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 only </a:t>
            </a:r>
            <a:r>
              <a:rPr lang="en-US" altLang="en-US" sz="2800" b="1" u="sng"/>
              <a:t>90</a:t>
            </a:r>
            <a:r>
              <a:rPr lang="en-US" altLang="en-US" sz="2800" b="1"/>
              <a:t> days to pay double the fee or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 he/she will have to retake the certification exam.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128"/>
            </a:pPr>
            <a:r>
              <a:rPr lang="en-US" altLang="en-US" sz="2800" b="1"/>
              <a:t>  A Temporary Designated Certified operator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 can only serve </a:t>
            </a:r>
            <a:r>
              <a:rPr lang="en-US" altLang="en-US" sz="2800" b="1" u="sng"/>
              <a:t>90</a:t>
            </a:r>
            <a:r>
              <a:rPr lang="en-US" altLang="en-US" sz="2800" b="1"/>
              <a:t> days as a Dual DCO.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129"/>
            </a:pPr>
            <a:r>
              <a:rPr lang="en-US" altLang="en-US" sz="2800" b="1"/>
              <a:t>  </a:t>
            </a:r>
            <a:r>
              <a:rPr lang="en-US" altLang="en-US" sz="2800" b="1" u="sng"/>
              <a:t>The Licensee shall notify the Secretary in</a:t>
            </a:r>
            <a:r>
              <a:rPr lang="en-US" altLang="en-US" sz="2800" b="1"/>
              <a:t>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 </a:t>
            </a:r>
            <a:r>
              <a:rPr lang="en-US" altLang="en-US" sz="2800" b="1" u="sng"/>
              <a:t>writing, within</a:t>
            </a:r>
            <a:r>
              <a:rPr lang="en-US" altLang="en-US" sz="2800" b="1"/>
              <a:t> __ </a:t>
            </a:r>
            <a:r>
              <a:rPr lang="en-US" altLang="en-US" sz="2800" b="1" u="sng"/>
              <a:t>days of any change of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 </a:t>
            </a:r>
            <a:r>
              <a:rPr lang="en-US" altLang="en-US" sz="2800" b="1" u="sng"/>
              <a:t>address or the opening or closing of any office</a:t>
            </a:r>
            <a:r>
              <a:rPr lang="en-US" altLang="en-US" sz="2800" b="1"/>
              <a:t>.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2800" b="1"/>
          </a:p>
        </p:txBody>
      </p:sp>
    </p:spTree>
  </p:cSld>
  <p:clrMapOvr>
    <a:masterClrMapping/>
  </p:clrMapOvr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2">
            <a:extLst>
              <a:ext uri="{FF2B5EF4-FFF2-40B4-BE49-F238E27FC236}">
                <a16:creationId xmlns:a16="http://schemas.microsoft.com/office/drawing/2014/main" id="{23D13676-0F68-4F2F-A9E8-F788158BB4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Match with the proper “Time Period”</a:t>
            </a:r>
            <a:br>
              <a:rPr lang="en-US" altLang="en-US" sz="3200" b="1"/>
            </a:br>
            <a:r>
              <a:rPr lang="en-US" altLang="en-US" sz="3200" b="1"/>
              <a:t>A. 10    B. 15.    C. 30    D. 45    E. 90</a:t>
            </a:r>
          </a:p>
        </p:txBody>
      </p:sp>
      <p:sp>
        <p:nvSpPr>
          <p:cNvPr id="292867" name="Rectangle 3">
            <a:extLst>
              <a:ext uri="{FF2B5EF4-FFF2-40B4-BE49-F238E27FC236}">
                <a16:creationId xmlns:a16="http://schemas.microsoft.com/office/drawing/2014/main" id="{BA350807-6307-4A63-853E-A6F7589577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828800"/>
            <a:ext cx="8382000" cy="47244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 startAt="127"/>
            </a:pPr>
            <a:r>
              <a:rPr lang="en-US" altLang="en-US" sz="2800" b="1"/>
              <a:t>  If the Certified Operator renewal fee is not    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 paid by 06/30/07, the certified operator has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 only </a:t>
            </a:r>
            <a:r>
              <a:rPr lang="en-US" altLang="en-US" sz="2800" b="1" u="sng"/>
              <a:t>90</a:t>
            </a:r>
            <a:r>
              <a:rPr lang="en-US" altLang="en-US" sz="2800" b="1"/>
              <a:t> days to pay double the fee or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 he/she will have to retake the certification exam.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128"/>
            </a:pPr>
            <a:r>
              <a:rPr lang="en-US" altLang="en-US" sz="2800" b="1"/>
              <a:t>  A Temporary Designated Certified operator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 can only serve </a:t>
            </a:r>
            <a:r>
              <a:rPr lang="en-US" altLang="en-US" sz="2800" b="1" u="sng"/>
              <a:t>90</a:t>
            </a:r>
            <a:r>
              <a:rPr lang="en-US" altLang="en-US" sz="2800" b="1"/>
              <a:t> days as a Dual DCO.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129"/>
            </a:pPr>
            <a:r>
              <a:rPr lang="en-US" altLang="en-US" sz="2800" b="1"/>
              <a:t>  </a:t>
            </a:r>
            <a:r>
              <a:rPr lang="en-US" altLang="en-US" sz="2800" b="1" u="sng"/>
              <a:t>The Licensee shall notify the Secretary in</a:t>
            </a:r>
            <a:r>
              <a:rPr lang="en-US" altLang="en-US" sz="2800" b="1"/>
              <a:t>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 </a:t>
            </a:r>
            <a:r>
              <a:rPr lang="en-US" altLang="en-US" sz="2800" b="1" u="sng"/>
              <a:t>writing, within</a:t>
            </a:r>
            <a:r>
              <a:rPr lang="en-US" altLang="en-US" sz="2800" b="1"/>
              <a:t> </a:t>
            </a:r>
            <a:r>
              <a:rPr lang="en-US" altLang="en-US" sz="2800" b="1">
                <a:solidFill>
                  <a:srgbClr val="FF0000"/>
                </a:solidFill>
              </a:rPr>
              <a:t>1</a:t>
            </a:r>
            <a:r>
              <a:rPr lang="en-US" altLang="en-US" sz="2800" b="1" u="sng">
                <a:solidFill>
                  <a:srgbClr val="FF0000"/>
                </a:solidFill>
              </a:rPr>
              <a:t>0</a:t>
            </a:r>
            <a:r>
              <a:rPr lang="en-US" altLang="en-US" sz="2800" b="1"/>
              <a:t> </a:t>
            </a:r>
            <a:r>
              <a:rPr lang="en-US" altLang="en-US" sz="2800" b="1" u="sng"/>
              <a:t>days of any change of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 </a:t>
            </a:r>
            <a:r>
              <a:rPr lang="en-US" altLang="en-US" sz="2800" b="1" u="sng"/>
              <a:t>address or the opening or closing of any office</a:t>
            </a:r>
            <a:r>
              <a:rPr lang="en-US" altLang="en-US" sz="2800" b="1"/>
              <a:t>.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2800" b="1"/>
          </a:p>
        </p:txBody>
      </p:sp>
    </p:spTree>
  </p:cSld>
  <p:clrMapOvr>
    <a:masterClrMapping/>
  </p:clrMapOvr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>
            <a:extLst>
              <a:ext uri="{FF2B5EF4-FFF2-40B4-BE49-F238E27FC236}">
                <a16:creationId xmlns:a16="http://schemas.microsoft.com/office/drawing/2014/main" id="{1BA91A71-22CB-4360-AEAA-50FE08FA8C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5240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Match with the proper “Time Period”</a:t>
            </a:r>
            <a:br>
              <a:rPr lang="en-US" altLang="en-US" sz="3200" b="1"/>
            </a:br>
            <a:r>
              <a:rPr lang="en-US" altLang="en-US" sz="2800" b="1"/>
              <a:t>A. one    B. two    C. five    D. ten</a:t>
            </a:r>
            <a:endParaRPr lang="en-US" altLang="en-US" sz="3200" b="1"/>
          </a:p>
        </p:txBody>
      </p:sp>
      <p:sp>
        <p:nvSpPr>
          <p:cNvPr id="293891" name="Rectangle 3">
            <a:extLst>
              <a:ext uri="{FF2B5EF4-FFF2-40B4-BE49-F238E27FC236}">
                <a16:creationId xmlns:a16="http://schemas.microsoft.com/office/drawing/2014/main" id="{6CE6FBDA-6F27-443E-91F5-E97EBF1FB9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 startAt="130"/>
            </a:pPr>
            <a:r>
              <a:rPr lang="en-US" altLang="en-US" b="1"/>
              <a:t>  </a:t>
            </a:r>
            <a:r>
              <a:rPr lang="en-US" altLang="en-US" b="1" u="sng"/>
              <a:t>Pesticide records must be kept for a</a:t>
            </a:r>
            <a:r>
              <a:rPr lang="en-US" altLang="en-US" b="1"/>
              <a:t>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</a:t>
            </a:r>
            <a:r>
              <a:rPr lang="en-US" altLang="en-US" b="1" u="sng"/>
              <a:t>period of</a:t>
            </a:r>
            <a:r>
              <a:rPr lang="en-US" altLang="en-US" b="1"/>
              <a:t> ____ </a:t>
            </a:r>
            <a:r>
              <a:rPr lang="en-US" altLang="en-US" b="1" u="sng"/>
              <a:t>year/s</a:t>
            </a:r>
            <a:r>
              <a:rPr lang="en-US" altLang="en-US" b="1"/>
              <a:t>.</a:t>
            </a:r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AutoNum type="arabicPeriod" startAt="131"/>
            </a:pPr>
            <a:r>
              <a:rPr lang="en-US" altLang="en-US" b="1"/>
              <a:t>  Licenses and certification are renewed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every ____ year/s.</a:t>
            </a:r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AutoNum type="arabicPeriod" startAt="132"/>
            </a:pPr>
            <a:r>
              <a:rPr lang="en-US" altLang="en-US" b="1"/>
              <a:t>  Employee registration cards are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renewed every ____ year/s.</a:t>
            </a:r>
          </a:p>
        </p:txBody>
      </p:sp>
    </p:spTree>
  </p:cSld>
  <p:clrMapOvr>
    <a:masterClrMapping/>
  </p:clrMapOvr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2">
            <a:extLst>
              <a:ext uri="{FF2B5EF4-FFF2-40B4-BE49-F238E27FC236}">
                <a16:creationId xmlns:a16="http://schemas.microsoft.com/office/drawing/2014/main" id="{BEA8FDC4-3A90-4264-B286-B4DE3346DB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5240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Match with the proper “Time Period”</a:t>
            </a:r>
            <a:br>
              <a:rPr lang="en-US" altLang="en-US" sz="3200" b="1"/>
            </a:br>
            <a:r>
              <a:rPr lang="en-US" altLang="en-US" sz="2800" b="1"/>
              <a:t>A. one    B. two    C. five    D. ten</a:t>
            </a:r>
            <a:endParaRPr lang="en-US" altLang="en-US" sz="3200" b="1"/>
          </a:p>
        </p:txBody>
      </p:sp>
      <p:sp>
        <p:nvSpPr>
          <p:cNvPr id="294915" name="Rectangle 3">
            <a:extLst>
              <a:ext uri="{FF2B5EF4-FFF2-40B4-BE49-F238E27FC236}">
                <a16:creationId xmlns:a16="http://schemas.microsoft.com/office/drawing/2014/main" id="{E8AFD305-B73B-42AF-8449-5467D581E3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 startAt="130"/>
            </a:pPr>
            <a:r>
              <a:rPr lang="en-US" altLang="en-US" b="1"/>
              <a:t>  </a:t>
            </a:r>
            <a:r>
              <a:rPr lang="en-US" altLang="en-US" b="1" u="sng"/>
              <a:t>Pesticide records must be kept for a</a:t>
            </a:r>
            <a:r>
              <a:rPr lang="en-US" altLang="en-US" b="1"/>
              <a:t>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</a:t>
            </a:r>
            <a:r>
              <a:rPr lang="en-US" altLang="en-US" b="1" u="sng"/>
              <a:t>period of</a:t>
            </a:r>
            <a:r>
              <a:rPr lang="en-US" altLang="en-US" b="1"/>
              <a:t> </a:t>
            </a:r>
            <a:r>
              <a:rPr lang="en-US" altLang="en-US" b="1" u="sng">
                <a:solidFill>
                  <a:srgbClr val="FF0000"/>
                </a:solidFill>
              </a:rPr>
              <a:t>two</a:t>
            </a:r>
            <a:r>
              <a:rPr lang="en-US" altLang="en-US" b="1"/>
              <a:t> </a:t>
            </a:r>
            <a:r>
              <a:rPr lang="en-US" altLang="en-US" b="1" u="sng"/>
              <a:t>year/s</a:t>
            </a:r>
            <a:r>
              <a:rPr lang="en-US" altLang="en-US" b="1"/>
              <a:t>.</a:t>
            </a:r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AutoNum type="arabicPeriod" startAt="131"/>
            </a:pPr>
            <a:r>
              <a:rPr lang="en-US" altLang="en-US" b="1"/>
              <a:t>  Licenses and certification are renewed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every </a:t>
            </a:r>
            <a:r>
              <a:rPr lang="en-US" altLang="en-US" b="1" u="sng"/>
              <a:t>___</a:t>
            </a:r>
            <a:r>
              <a:rPr lang="en-US" altLang="en-US" b="1"/>
              <a:t> year/s.</a:t>
            </a:r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AutoNum type="arabicPeriod" startAt="132"/>
            </a:pPr>
            <a:r>
              <a:rPr lang="en-US" altLang="en-US" b="1"/>
              <a:t>  Employee registration cards are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renewed every </a:t>
            </a:r>
            <a:r>
              <a:rPr lang="en-US" altLang="en-US" b="1" u="sng"/>
              <a:t>___</a:t>
            </a:r>
            <a:r>
              <a:rPr lang="en-US" altLang="en-US" b="1"/>
              <a:t> year/s.</a:t>
            </a:r>
          </a:p>
        </p:txBody>
      </p:sp>
    </p:spTree>
  </p:cSld>
  <p:clrMapOvr>
    <a:masterClrMapping/>
  </p:clrMapOvr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2">
            <a:extLst>
              <a:ext uri="{FF2B5EF4-FFF2-40B4-BE49-F238E27FC236}">
                <a16:creationId xmlns:a16="http://schemas.microsoft.com/office/drawing/2014/main" id="{07DA76E7-4A8F-4324-B88E-62FB7E0663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5240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Match with the proper “Time Period”</a:t>
            </a:r>
            <a:br>
              <a:rPr lang="en-US" altLang="en-US" sz="3200" b="1"/>
            </a:br>
            <a:r>
              <a:rPr lang="en-US" altLang="en-US" sz="2800" b="1"/>
              <a:t>A. one    B. two    C. five    D. ten</a:t>
            </a:r>
            <a:endParaRPr lang="en-US" altLang="en-US" sz="3200" b="1"/>
          </a:p>
        </p:txBody>
      </p:sp>
      <p:sp>
        <p:nvSpPr>
          <p:cNvPr id="295939" name="Rectangle 3">
            <a:extLst>
              <a:ext uri="{FF2B5EF4-FFF2-40B4-BE49-F238E27FC236}">
                <a16:creationId xmlns:a16="http://schemas.microsoft.com/office/drawing/2014/main" id="{341285B0-8425-402A-80D6-AB3C464780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 startAt="130"/>
            </a:pPr>
            <a:r>
              <a:rPr lang="en-US" altLang="en-US" b="1"/>
              <a:t>  Pesticide records must be kept for a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period of </a:t>
            </a:r>
            <a:r>
              <a:rPr lang="en-US" altLang="en-US" b="1" u="sng"/>
              <a:t>two</a:t>
            </a:r>
            <a:r>
              <a:rPr lang="en-US" altLang="en-US" b="1"/>
              <a:t> year/s.</a:t>
            </a:r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AutoNum type="arabicPeriod" startAt="131"/>
            </a:pPr>
            <a:r>
              <a:rPr lang="en-US" altLang="en-US" b="1"/>
              <a:t>  </a:t>
            </a:r>
            <a:r>
              <a:rPr lang="en-US" altLang="en-US" b="1" u="sng"/>
              <a:t>Licenses and certification are renewed</a:t>
            </a:r>
            <a:r>
              <a:rPr lang="en-US" altLang="en-US" b="1"/>
              <a:t>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</a:t>
            </a:r>
            <a:r>
              <a:rPr lang="en-US" altLang="en-US" b="1" u="sng"/>
              <a:t>every</a:t>
            </a:r>
            <a:r>
              <a:rPr lang="en-US" altLang="en-US" b="1"/>
              <a:t> </a:t>
            </a:r>
            <a:r>
              <a:rPr lang="en-US" altLang="en-US" b="1" u="sng"/>
              <a:t>    </a:t>
            </a:r>
            <a:r>
              <a:rPr lang="en-US" altLang="en-US" b="1"/>
              <a:t> </a:t>
            </a:r>
            <a:r>
              <a:rPr lang="en-US" altLang="en-US" b="1" u="sng"/>
              <a:t>year/s</a:t>
            </a:r>
            <a:r>
              <a:rPr lang="en-US" altLang="en-US" b="1"/>
              <a:t>.</a:t>
            </a:r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AutoNum type="arabicPeriod" startAt="132"/>
            </a:pPr>
            <a:r>
              <a:rPr lang="en-US" altLang="en-US" b="1"/>
              <a:t>  Employee registration cards are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renewed every </a:t>
            </a:r>
            <a:r>
              <a:rPr lang="en-US" altLang="en-US" b="1" u="sng"/>
              <a:t>___</a:t>
            </a:r>
            <a:r>
              <a:rPr lang="en-US" altLang="en-US" b="1"/>
              <a:t> year/s.</a:t>
            </a:r>
          </a:p>
        </p:txBody>
      </p:sp>
    </p:spTree>
  </p:cSld>
  <p:clrMapOvr>
    <a:masterClrMapping/>
  </p:clrMapOvr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2">
            <a:extLst>
              <a:ext uri="{FF2B5EF4-FFF2-40B4-BE49-F238E27FC236}">
                <a16:creationId xmlns:a16="http://schemas.microsoft.com/office/drawing/2014/main" id="{54E5AD5B-1AE3-4795-9079-B6A2C1E174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5240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Match with the proper “Time Period”</a:t>
            </a:r>
            <a:br>
              <a:rPr lang="en-US" altLang="en-US" sz="3200" b="1"/>
            </a:br>
            <a:r>
              <a:rPr lang="en-US" altLang="en-US" sz="2800" b="1"/>
              <a:t>A. one    B. two    C. five    D. ten</a:t>
            </a:r>
            <a:endParaRPr lang="en-US" altLang="en-US" sz="3200" b="1"/>
          </a:p>
        </p:txBody>
      </p:sp>
      <p:sp>
        <p:nvSpPr>
          <p:cNvPr id="296963" name="Rectangle 3">
            <a:extLst>
              <a:ext uri="{FF2B5EF4-FFF2-40B4-BE49-F238E27FC236}">
                <a16:creationId xmlns:a16="http://schemas.microsoft.com/office/drawing/2014/main" id="{A30C582A-FBC3-4B8B-B604-F09F1F9808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 startAt="130"/>
            </a:pPr>
            <a:r>
              <a:rPr lang="en-US" altLang="en-US" b="1"/>
              <a:t>  Pesticide records must be kept for a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period of </a:t>
            </a:r>
            <a:r>
              <a:rPr lang="en-US" altLang="en-US" b="1" u="sng"/>
              <a:t>two</a:t>
            </a:r>
            <a:r>
              <a:rPr lang="en-US" altLang="en-US" b="1"/>
              <a:t> year/s.</a:t>
            </a:r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AutoNum type="arabicPeriod" startAt="131"/>
            </a:pPr>
            <a:r>
              <a:rPr lang="en-US" altLang="en-US" b="1"/>
              <a:t>  </a:t>
            </a:r>
            <a:r>
              <a:rPr lang="en-US" altLang="en-US" b="1" u="sng"/>
              <a:t>Licenses and certification are renewed</a:t>
            </a:r>
            <a:r>
              <a:rPr lang="en-US" altLang="en-US" b="1"/>
              <a:t>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</a:t>
            </a:r>
            <a:r>
              <a:rPr lang="en-US" altLang="en-US" b="1" u="sng"/>
              <a:t>every</a:t>
            </a:r>
            <a:r>
              <a:rPr lang="en-US" altLang="en-US" b="1"/>
              <a:t> </a:t>
            </a:r>
            <a:r>
              <a:rPr lang="en-US" altLang="en-US" b="1" u="sng">
                <a:solidFill>
                  <a:srgbClr val="FF0000"/>
                </a:solidFill>
              </a:rPr>
              <a:t>two</a:t>
            </a:r>
            <a:r>
              <a:rPr lang="en-US" altLang="en-US" b="1"/>
              <a:t> </a:t>
            </a:r>
            <a:r>
              <a:rPr lang="en-US" altLang="en-US" b="1" u="sng"/>
              <a:t>year/s</a:t>
            </a:r>
            <a:r>
              <a:rPr lang="en-US" altLang="en-US" b="1"/>
              <a:t>.</a:t>
            </a:r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AutoNum type="arabicPeriod" startAt="132"/>
            </a:pPr>
            <a:r>
              <a:rPr lang="en-US" altLang="en-US" b="1"/>
              <a:t>  Employee registration cards are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renewed every </a:t>
            </a:r>
            <a:r>
              <a:rPr lang="en-US" altLang="en-US" b="1" u="sng"/>
              <a:t>___</a:t>
            </a:r>
            <a:r>
              <a:rPr lang="en-US" altLang="en-US" b="1"/>
              <a:t> year/s.</a:t>
            </a:r>
          </a:p>
        </p:txBody>
      </p:sp>
    </p:spTree>
  </p:cSld>
  <p:clrMapOvr>
    <a:masterClrMapping/>
  </p:clrMapOvr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>
            <a:extLst>
              <a:ext uri="{FF2B5EF4-FFF2-40B4-BE49-F238E27FC236}">
                <a16:creationId xmlns:a16="http://schemas.microsoft.com/office/drawing/2014/main" id="{59D143BC-E465-488C-93B2-B90561C451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5240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Match with the proper “Time Period”</a:t>
            </a:r>
            <a:br>
              <a:rPr lang="en-US" altLang="en-US" sz="3200" b="1"/>
            </a:br>
            <a:r>
              <a:rPr lang="en-US" altLang="en-US" sz="2800" b="1"/>
              <a:t>A. one    B. two    C. five    D. ten</a:t>
            </a:r>
            <a:endParaRPr lang="en-US" altLang="en-US" sz="3200" b="1"/>
          </a:p>
        </p:txBody>
      </p:sp>
      <p:sp>
        <p:nvSpPr>
          <p:cNvPr id="297987" name="Rectangle 3">
            <a:extLst>
              <a:ext uri="{FF2B5EF4-FFF2-40B4-BE49-F238E27FC236}">
                <a16:creationId xmlns:a16="http://schemas.microsoft.com/office/drawing/2014/main" id="{CF40F54C-E165-47B8-8889-A077821EA1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 startAt="130"/>
            </a:pPr>
            <a:r>
              <a:rPr lang="en-US" altLang="en-US" b="1"/>
              <a:t>  Pesticide records must be kept for a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period of </a:t>
            </a:r>
            <a:r>
              <a:rPr lang="en-US" altLang="en-US" b="1" u="sng"/>
              <a:t>two</a:t>
            </a:r>
            <a:r>
              <a:rPr lang="en-US" altLang="en-US" b="1"/>
              <a:t> year/s.</a:t>
            </a:r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AutoNum type="arabicPeriod" startAt="131"/>
            </a:pPr>
            <a:r>
              <a:rPr lang="en-US" altLang="en-US" b="1"/>
              <a:t>  Licenses and certification are renewed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every </a:t>
            </a:r>
            <a:r>
              <a:rPr lang="en-US" altLang="en-US" b="1" u="sng"/>
              <a:t>two</a:t>
            </a:r>
            <a:r>
              <a:rPr lang="en-US" altLang="en-US" b="1"/>
              <a:t> year/s.</a:t>
            </a:r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AutoNum type="arabicPeriod" startAt="132"/>
            </a:pPr>
            <a:r>
              <a:rPr lang="en-US" altLang="en-US" b="1"/>
              <a:t>  </a:t>
            </a:r>
            <a:r>
              <a:rPr lang="en-US" altLang="en-US" b="1" u="sng"/>
              <a:t>Employee registration cards are</a:t>
            </a:r>
            <a:r>
              <a:rPr lang="en-US" altLang="en-US" b="1"/>
              <a:t>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</a:t>
            </a:r>
            <a:r>
              <a:rPr lang="en-US" altLang="en-US" b="1" u="sng"/>
              <a:t>renewed every</a:t>
            </a:r>
            <a:r>
              <a:rPr lang="en-US" altLang="en-US" b="1"/>
              <a:t> </a:t>
            </a:r>
            <a:r>
              <a:rPr lang="en-US" altLang="en-US" b="1" u="sng"/>
              <a:t>___</a:t>
            </a:r>
            <a:r>
              <a:rPr lang="en-US" altLang="en-US" b="1"/>
              <a:t> </a:t>
            </a:r>
            <a:r>
              <a:rPr lang="en-US" altLang="en-US" b="1" u="sng"/>
              <a:t>year/s</a:t>
            </a:r>
            <a:r>
              <a:rPr lang="en-US" altLang="en-US" b="1"/>
              <a:t>.</a:t>
            </a:r>
          </a:p>
        </p:txBody>
      </p:sp>
    </p:spTree>
  </p:cSld>
  <p:clrMapOvr>
    <a:masterClrMapping/>
  </p:clrMapOvr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>
            <a:extLst>
              <a:ext uri="{FF2B5EF4-FFF2-40B4-BE49-F238E27FC236}">
                <a16:creationId xmlns:a16="http://schemas.microsoft.com/office/drawing/2014/main" id="{E10628C2-0D7C-429B-9075-108C786A82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5240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Match with the proper “Time Period”</a:t>
            </a:r>
            <a:br>
              <a:rPr lang="en-US" altLang="en-US" sz="3200" b="1"/>
            </a:br>
            <a:r>
              <a:rPr lang="en-US" altLang="en-US" sz="2800" b="1"/>
              <a:t>A. one    B. two    C. five    D. ten</a:t>
            </a:r>
            <a:endParaRPr lang="en-US" altLang="en-US" sz="3200" b="1"/>
          </a:p>
        </p:txBody>
      </p:sp>
      <p:sp>
        <p:nvSpPr>
          <p:cNvPr id="299011" name="Rectangle 3">
            <a:extLst>
              <a:ext uri="{FF2B5EF4-FFF2-40B4-BE49-F238E27FC236}">
                <a16:creationId xmlns:a16="http://schemas.microsoft.com/office/drawing/2014/main" id="{075B6D03-9DC4-4549-BC1E-50FB78854F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 startAt="130"/>
            </a:pPr>
            <a:r>
              <a:rPr lang="en-US" altLang="en-US" b="1"/>
              <a:t>  Pesticide records must be kept for a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period of </a:t>
            </a:r>
            <a:r>
              <a:rPr lang="en-US" altLang="en-US" b="1" u="sng"/>
              <a:t>two</a:t>
            </a:r>
            <a:r>
              <a:rPr lang="en-US" altLang="en-US" b="1"/>
              <a:t> year/s.</a:t>
            </a:r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AutoNum type="arabicPeriod" startAt="131"/>
            </a:pPr>
            <a:r>
              <a:rPr lang="en-US" altLang="en-US" b="1"/>
              <a:t>  Licenses and certification are renewed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every </a:t>
            </a:r>
            <a:r>
              <a:rPr lang="en-US" altLang="en-US" b="1" u="sng"/>
              <a:t>two</a:t>
            </a:r>
            <a:r>
              <a:rPr lang="en-US" altLang="en-US" b="1"/>
              <a:t> year/s.</a:t>
            </a:r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AutoNum type="arabicPeriod" startAt="132"/>
            </a:pPr>
            <a:r>
              <a:rPr lang="en-US" altLang="en-US" b="1"/>
              <a:t>  </a:t>
            </a:r>
            <a:r>
              <a:rPr lang="en-US" altLang="en-US" b="1" u="sng"/>
              <a:t>Employee registration cards are</a:t>
            </a:r>
            <a:r>
              <a:rPr lang="en-US" altLang="en-US" b="1"/>
              <a:t>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</a:t>
            </a:r>
            <a:r>
              <a:rPr lang="en-US" altLang="en-US" b="1" u="sng"/>
              <a:t>renewed every</a:t>
            </a:r>
            <a:r>
              <a:rPr lang="en-US" altLang="en-US" b="1"/>
              <a:t> </a:t>
            </a:r>
            <a:r>
              <a:rPr lang="en-US" altLang="en-US" b="1" u="sng">
                <a:solidFill>
                  <a:srgbClr val="FF0000"/>
                </a:solidFill>
              </a:rPr>
              <a:t>two</a:t>
            </a:r>
            <a:r>
              <a:rPr lang="en-US" altLang="en-US" b="1"/>
              <a:t> </a:t>
            </a:r>
            <a:r>
              <a:rPr lang="en-US" altLang="en-US" b="1" u="sng"/>
              <a:t>year/s</a:t>
            </a:r>
            <a:r>
              <a:rPr lang="en-US" altLang="en-US" b="1"/>
              <a:t>.</a:t>
            </a:r>
          </a:p>
        </p:txBody>
      </p:sp>
    </p:spTree>
  </p:cSld>
  <p:clrMapOvr>
    <a:masterClrMapping/>
  </p:clrMapOvr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2">
            <a:extLst>
              <a:ext uri="{FF2B5EF4-FFF2-40B4-BE49-F238E27FC236}">
                <a16:creationId xmlns:a16="http://schemas.microsoft.com/office/drawing/2014/main" id="{5B6E6B17-7ACD-423C-BB78-800CA514DE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Match with the proper number</a:t>
            </a:r>
            <a:br>
              <a:rPr lang="en-US" altLang="en-US" sz="3200" b="1"/>
            </a:br>
            <a:r>
              <a:rPr lang="en-US" altLang="en-US" sz="2800" b="1"/>
              <a:t>A. 5    B. 10    C. 15    D. 20    E. 50    F. 70    G. 90</a:t>
            </a:r>
            <a:r>
              <a:rPr lang="en-US" altLang="en-US" sz="3200" b="1"/>
              <a:t> </a:t>
            </a:r>
          </a:p>
        </p:txBody>
      </p:sp>
      <p:sp>
        <p:nvSpPr>
          <p:cNvPr id="300035" name="Rectangle 3">
            <a:extLst>
              <a:ext uri="{FF2B5EF4-FFF2-40B4-BE49-F238E27FC236}">
                <a16:creationId xmlns:a16="http://schemas.microsoft.com/office/drawing/2014/main" id="{A784DCED-B45A-4A51-92D6-26C01E26A1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4958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 startAt="133"/>
            </a:pPr>
            <a:r>
              <a:rPr lang="en-US" altLang="en-US" sz="2800" b="1"/>
              <a:t>  ____ </a:t>
            </a:r>
            <a:r>
              <a:rPr lang="en-US" altLang="en-US" sz="2800" b="1" u="sng"/>
              <a:t>hours of on-the-job experience is</a:t>
            </a:r>
            <a:r>
              <a:rPr lang="en-US" altLang="en-US" sz="2800" b="1"/>
              <a:t>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</a:t>
            </a:r>
            <a:r>
              <a:rPr lang="en-US" altLang="en-US" sz="2800" b="1" u="sng"/>
              <a:t>required before taking the Employee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</a:t>
            </a:r>
            <a:r>
              <a:rPr lang="en-US" altLang="en-US" sz="2800" b="1" u="sng"/>
              <a:t>Registration exam</a:t>
            </a:r>
            <a:r>
              <a:rPr lang="en-US" altLang="en-US" sz="2800" b="1"/>
              <a:t>.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134"/>
            </a:pPr>
            <a:r>
              <a:rPr lang="en-US" altLang="en-US" sz="2800" b="1"/>
              <a:t>  ____ hours of classroom training is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required before taking the Employee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Registration exam.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135"/>
            </a:pPr>
            <a:r>
              <a:rPr lang="en-US" altLang="en-US" sz="2800" b="1"/>
              <a:t>  One of the two years of experience required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to apply for the certification exam is needed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in the last ____ years.  </a:t>
            </a:r>
          </a:p>
        </p:txBody>
      </p:sp>
    </p:spTree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>
            <a:extLst>
              <a:ext uri="{FF2B5EF4-FFF2-40B4-BE49-F238E27FC236}">
                <a16:creationId xmlns:a16="http://schemas.microsoft.com/office/drawing/2014/main" id="{C5A9822C-2B1B-4681-BE91-848C3D6FD4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Match with the proper number</a:t>
            </a:r>
            <a:br>
              <a:rPr lang="en-US" altLang="en-US" sz="3200" b="1"/>
            </a:br>
            <a:r>
              <a:rPr lang="en-US" altLang="en-US" sz="2800" b="1"/>
              <a:t>A. 5    B. 10    C. 15    D. 20    E. 50    F. 70    G. 90</a:t>
            </a:r>
            <a:r>
              <a:rPr lang="en-US" altLang="en-US" sz="3200" b="1"/>
              <a:t> </a:t>
            </a:r>
          </a:p>
        </p:txBody>
      </p:sp>
      <p:sp>
        <p:nvSpPr>
          <p:cNvPr id="301059" name="Rectangle 3">
            <a:extLst>
              <a:ext uri="{FF2B5EF4-FFF2-40B4-BE49-F238E27FC236}">
                <a16:creationId xmlns:a16="http://schemas.microsoft.com/office/drawing/2014/main" id="{BC3DB89C-3DD5-4A78-86F5-5523E91DD3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4958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 startAt="133"/>
            </a:pPr>
            <a:r>
              <a:rPr lang="en-US" altLang="en-US" sz="2800" b="1"/>
              <a:t>  </a:t>
            </a:r>
            <a:r>
              <a:rPr lang="en-US" altLang="en-US" sz="2800" b="1" u="sng">
                <a:solidFill>
                  <a:srgbClr val="FF0000"/>
                </a:solidFill>
              </a:rPr>
              <a:t>70</a:t>
            </a:r>
            <a:r>
              <a:rPr lang="en-US" altLang="en-US" sz="2800" b="1"/>
              <a:t> </a:t>
            </a:r>
            <a:r>
              <a:rPr lang="en-US" altLang="en-US" sz="2800" b="1" u="sng"/>
              <a:t>hours of on-the-job experience is</a:t>
            </a:r>
            <a:r>
              <a:rPr lang="en-US" altLang="en-US" sz="2800" b="1"/>
              <a:t>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</a:t>
            </a:r>
            <a:r>
              <a:rPr lang="en-US" altLang="en-US" sz="2800" b="1" u="sng"/>
              <a:t>required before taking the Employee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</a:t>
            </a:r>
            <a:r>
              <a:rPr lang="en-US" altLang="en-US" sz="2800" b="1" u="sng"/>
              <a:t>Registration exam</a:t>
            </a:r>
            <a:r>
              <a:rPr lang="en-US" altLang="en-US" sz="2800" b="1"/>
              <a:t>.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134"/>
            </a:pPr>
            <a:r>
              <a:rPr lang="en-US" altLang="en-US" sz="2800" b="1"/>
              <a:t>  __ hours of classroom training is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required before taking the Employee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Registration exam.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135"/>
            </a:pPr>
            <a:r>
              <a:rPr lang="en-US" altLang="en-US" sz="2800" b="1"/>
              <a:t>  One of the two years of experience required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to apply for the certification exam is needed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in the last </a:t>
            </a:r>
            <a:r>
              <a:rPr lang="en-US" altLang="en-US" sz="2800" b="1" u="sng"/>
              <a:t>__</a:t>
            </a:r>
            <a:r>
              <a:rPr lang="en-US" altLang="en-US" sz="2800" b="1"/>
              <a:t> years.  </a:t>
            </a:r>
          </a:p>
        </p:txBody>
      </p:sp>
    </p:spTree>
  </p:cSld>
  <p:clrMapOvr>
    <a:masterClrMapping/>
  </p:clrMapOvr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2">
            <a:extLst>
              <a:ext uri="{FF2B5EF4-FFF2-40B4-BE49-F238E27FC236}">
                <a16:creationId xmlns:a16="http://schemas.microsoft.com/office/drawing/2014/main" id="{FACA2EEB-9D96-4ADA-8F88-0B8E8BD3FC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Match with the proper number</a:t>
            </a:r>
            <a:br>
              <a:rPr lang="en-US" altLang="en-US" sz="3200" b="1"/>
            </a:br>
            <a:r>
              <a:rPr lang="en-US" altLang="en-US" sz="2800" b="1"/>
              <a:t>A. 5    B. 10    C. 15    D. 20    E. 50    F. 70    G. 90</a:t>
            </a:r>
            <a:r>
              <a:rPr lang="en-US" altLang="en-US" sz="3200" b="1"/>
              <a:t> </a:t>
            </a:r>
          </a:p>
        </p:txBody>
      </p:sp>
      <p:sp>
        <p:nvSpPr>
          <p:cNvPr id="302083" name="Rectangle 3">
            <a:extLst>
              <a:ext uri="{FF2B5EF4-FFF2-40B4-BE49-F238E27FC236}">
                <a16:creationId xmlns:a16="http://schemas.microsoft.com/office/drawing/2014/main" id="{0FB4A1FA-C76D-4497-951A-35A45A6148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4958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 startAt="133"/>
            </a:pPr>
            <a:r>
              <a:rPr lang="en-US" altLang="en-US" sz="2800" b="1"/>
              <a:t>  </a:t>
            </a:r>
            <a:r>
              <a:rPr lang="en-US" altLang="en-US" sz="2800" b="1" u="sng"/>
              <a:t>70</a:t>
            </a:r>
            <a:r>
              <a:rPr lang="en-US" altLang="en-US" sz="2800" b="1"/>
              <a:t> hours of on-the-job experience is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required before taking the Employee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Registration exam.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134"/>
            </a:pPr>
            <a:r>
              <a:rPr lang="en-US" altLang="en-US" sz="2800" b="1"/>
              <a:t>  </a:t>
            </a:r>
            <a:r>
              <a:rPr lang="en-US" altLang="en-US" sz="2800" b="1" u="sng"/>
              <a:t>__</a:t>
            </a:r>
            <a:r>
              <a:rPr lang="en-US" altLang="en-US" sz="2800" b="1">
                <a:solidFill>
                  <a:srgbClr val="FF0000"/>
                </a:solidFill>
              </a:rPr>
              <a:t> </a:t>
            </a:r>
            <a:r>
              <a:rPr lang="en-US" altLang="en-US" sz="2800" b="1" u="sng"/>
              <a:t>hours of classroom training is</a:t>
            </a:r>
            <a:r>
              <a:rPr lang="en-US" altLang="en-US" sz="2800" b="1"/>
              <a:t>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</a:t>
            </a:r>
            <a:r>
              <a:rPr lang="en-US" altLang="en-US" sz="2800" b="1" u="sng"/>
              <a:t>required before taking the Employee</a:t>
            </a:r>
            <a:r>
              <a:rPr lang="en-US" altLang="en-US" sz="2800" b="1"/>
              <a:t>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</a:t>
            </a:r>
            <a:r>
              <a:rPr lang="en-US" altLang="en-US" sz="2800" b="1" u="sng"/>
              <a:t>Registration exam</a:t>
            </a:r>
            <a:r>
              <a:rPr lang="en-US" altLang="en-US" sz="2800" b="1"/>
              <a:t>.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135"/>
            </a:pPr>
            <a:r>
              <a:rPr lang="en-US" altLang="en-US" sz="2800" b="1"/>
              <a:t>  One of the two years of experience required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to apply for the certification exam is needed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in the last </a:t>
            </a:r>
            <a:r>
              <a:rPr lang="en-US" altLang="en-US" sz="2800" b="1" u="sng"/>
              <a:t>__</a:t>
            </a:r>
            <a:r>
              <a:rPr lang="en-US" altLang="en-US" sz="2800" b="1"/>
              <a:t> years.  </a:t>
            </a:r>
          </a:p>
        </p:txBody>
      </p:sp>
    </p:spTree>
  </p:cSld>
  <p:clrMapOvr>
    <a:masterClrMapping/>
  </p:clrMapOvr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2">
            <a:extLst>
              <a:ext uri="{FF2B5EF4-FFF2-40B4-BE49-F238E27FC236}">
                <a16:creationId xmlns:a16="http://schemas.microsoft.com/office/drawing/2014/main" id="{8C485F74-E397-487F-94DF-D32B941DEE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Match with the proper number</a:t>
            </a:r>
            <a:br>
              <a:rPr lang="en-US" altLang="en-US" sz="3200" b="1"/>
            </a:br>
            <a:r>
              <a:rPr lang="en-US" altLang="en-US" sz="2800" b="1"/>
              <a:t>A. 5    B. 10    C. 15    D. 20    E. 50    F. 70    G. 90</a:t>
            </a:r>
            <a:r>
              <a:rPr lang="en-US" altLang="en-US" sz="3200" b="1"/>
              <a:t> </a:t>
            </a:r>
          </a:p>
        </p:txBody>
      </p:sp>
      <p:sp>
        <p:nvSpPr>
          <p:cNvPr id="303107" name="Rectangle 3">
            <a:extLst>
              <a:ext uri="{FF2B5EF4-FFF2-40B4-BE49-F238E27FC236}">
                <a16:creationId xmlns:a16="http://schemas.microsoft.com/office/drawing/2014/main" id="{F342A5A3-C5F7-4899-9EB2-79D5FBA6CA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4958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 startAt="133"/>
            </a:pPr>
            <a:r>
              <a:rPr lang="en-US" altLang="en-US" sz="2800" b="1"/>
              <a:t>  </a:t>
            </a:r>
            <a:r>
              <a:rPr lang="en-US" altLang="en-US" sz="2800" b="1" u="sng"/>
              <a:t>70</a:t>
            </a:r>
            <a:r>
              <a:rPr lang="en-US" altLang="en-US" sz="2800" b="1"/>
              <a:t> hours of on-the-job experience is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required before taking the Employee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Registration exam.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134"/>
            </a:pPr>
            <a:r>
              <a:rPr lang="en-US" altLang="en-US" sz="2800" b="1"/>
              <a:t>  </a:t>
            </a:r>
            <a:r>
              <a:rPr lang="en-US" altLang="en-US" sz="2800" b="1" u="sng">
                <a:solidFill>
                  <a:srgbClr val="FF0000"/>
                </a:solidFill>
              </a:rPr>
              <a:t>10</a:t>
            </a:r>
            <a:r>
              <a:rPr lang="en-US" altLang="en-US" sz="2800" b="1">
                <a:solidFill>
                  <a:srgbClr val="FF0000"/>
                </a:solidFill>
              </a:rPr>
              <a:t> </a:t>
            </a:r>
            <a:r>
              <a:rPr lang="en-US" altLang="en-US" sz="2800" b="1" u="sng"/>
              <a:t>hours of classroom training is</a:t>
            </a:r>
            <a:r>
              <a:rPr lang="en-US" altLang="en-US" sz="2800" b="1"/>
              <a:t>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</a:t>
            </a:r>
            <a:r>
              <a:rPr lang="en-US" altLang="en-US" sz="2800" b="1" u="sng"/>
              <a:t>required before taking the Employee</a:t>
            </a:r>
            <a:r>
              <a:rPr lang="en-US" altLang="en-US" sz="2800" b="1"/>
              <a:t>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</a:t>
            </a:r>
            <a:r>
              <a:rPr lang="en-US" altLang="en-US" sz="2800" b="1" u="sng"/>
              <a:t>Registration exam</a:t>
            </a:r>
            <a:r>
              <a:rPr lang="en-US" altLang="en-US" sz="2800" b="1"/>
              <a:t>.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135"/>
            </a:pPr>
            <a:r>
              <a:rPr lang="en-US" altLang="en-US" sz="2800" b="1"/>
              <a:t>  One of the two years of experience required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to apply for the certification exam is needed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in the last </a:t>
            </a:r>
            <a:r>
              <a:rPr lang="en-US" altLang="en-US" sz="2800" b="1" u="sng"/>
              <a:t>__</a:t>
            </a:r>
            <a:r>
              <a:rPr lang="en-US" altLang="en-US" sz="2800" b="1"/>
              <a:t> years.  </a:t>
            </a:r>
          </a:p>
        </p:txBody>
      </p:sp>
    </p:spTree>
  </p:cSld>
  <p:clrMapOvr>
    <a:masterClrMapping/>
  </p:clrMapOvr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2">
            <a:extLst>
              <a:ext uri="{FF2B5EF4-FFF2-40B4-BE49-F238E27FC236}">
                <a16:creationId xmlns:a16="http://schemas.microsoft.com/office/drawing/2014/main" id="{15E8BCCB-F666-4D67-A8C2-03D21C9F56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Match with the proper number</a:t>
            </a:r>
            <a:br>
              <a:rPr lang="en-US" altLang="en-US" sz="3200" b="1"/>
            </a:br>
            <a:r>
              <a:rPr lang="en-US" altLang="en-US" sz="2800" b="1"/>
              <a:t>A. 5    B. 10    C. 15    D. 20    E. 50    F. 70    G. 90</a:t>
            </a:r>
            <a:r>
              <a:rPr lang="en-US" altLang="en-US" sz="3200" b="1"/>
              <a:t> </a:t>
            </a:r>
          </a:p>
        </p:txBody>
      </p:sp>
      <p:sp>
        <p:nvSpPr>
          <p:cNvPr id="304131" name="Rectangle 3">
            <a:extLst>
              <a:ext uri="{FF2B5EF4-FFF2-40B4-BE49-F238E27FC236}">
                <a16:creationId xmlns:a16="http://schemas.microsoft.com/office/drawing/2014/main" id="{951B4FE7-BE86-4F0B-9B62-137F50B604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4958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 startAt="133"/>
            </a:pPr>
            <a:r>
              <a:rPr lang="en-US" altLang="en-US" sz="2800" b="1"/>
              <a:t>  </a:t>
            </a:r>
            <a:r>
              <a:rPr lang="en-US" altLang="en-US" sz="2800" b="1" u="sng"/>
              <a:t>70</a:t>
            </a:r>
            <a:r>
              <a:rPr lang="en-US" altLang="en-US" sz="2800" b="1"/>
              <a:t> hours of on-the-job experience is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required before taking the Employee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Registration exam.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134"/>
            </a:pPr>
            <a:r>
              <a:rPr lang="en-US" altLang="en-US" sz="2800" b="1"/>
              <a:t>  </a:t>
            </a:r>
            <a:r>
              <a:rPr lang="en-US" altLang="en-US" sz="2800" b="1" u="sng"/>
              <a:t>10</a:t>
            </a:r>
            <a:r>
              <a:rPr lang="en-US" altLang="en-US" sz="2800" b="1">
                <a:solidFill>
                  <a:srgbClr val="FF0000"/>
                </a:solidFill>
              </a:rPr>
              <a:t> </a:t>
            </a:r>
            <a:r>
              <a:rPr lang="en-US" altLang="en-US" sz="2800" b="1"/>
              <a:t>hours of classroom training is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required before taking the Employee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Registration exam.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135"/>
            </a:pPr>
            <a:r>
              <a:rPr lang="en-US" altLang="en-US" sz="2800" b="1"/>
              <a:t>  </a:t>
            </a:r>
            <a:r>
              <a:rPr lang="en-US" altLang="en-US" sz="2800" b="1" u="sng"/>
              <a:t>One of the two years of experience required</a:t>
            </a:r>
            <a:r>
              <a:rPr lang="en-US" altLang="en-US" sz="2800" b="1"/>
              <a:t>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</a:t>
            </a:r>
            <a:r>
              <a:rPr lang="en-US" altLang="en-US" sz="2800" b="1" u="sng"/>
              <a:t>to apply for the certification exam is needed</a:t>
            </a:r>
            <a:r>
              <a:rPr lang="en-US" altLang="en-US" sz="2800" b="1"/>
              <a:t>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</a:t>
            </a:r>
            <a:r>
              <a:rPr lang="en-US" altLang="en-US" sz="2800" b="1" u="sng"/>
              <a:t>in the last</a:t>
            </a:r>
            <a:r>
              <a:rPr lang="en-US" altLang="en-US" sz="2800" b="1"/>
              <a:t> _ </a:t>
            </a:r>
            <a:r>
              <a:rPr lang="en-US" altLang="en-US" sz="2800" b="1" u="sng"/>
              <a:t>years</a:t>
            </a:r>
            <a:r>
              <a:rPr lang="en-US" altLang="en-US" sz="2800" b="1"/>
              <a:t>.  </a:t>
            </a:r>
          </a:p>
        </p:txBody>
      </p:sp>
    </p:spTree>
  </p:cSld>
  <p:clrMapOvr>
    <a:masterClrMapping/>
  </p:clrMapOvr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2">
            <a:extLst>
              <a:ext uri="{FF2B5EF4-FFF2-40B4-BE49-F238E27FC236}">
                <a16:creationId xmlns:a16="http://schemas.microsoft.com/office/drawing/2014/main" id="{E8C1C17E-8C31-43A8-A6D6-A8479CDAC0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Match with the proper number</a:t>
            </a:r>
            <a:br>
              <a:rPr lang="en-US" altLang="en-US" sz="3200" b="1"/>
            </a:br>
            <a:r>
              <a:rPr lang="en-US" altLang="en-US" sz="2800" b="1"/>
              <a:t>A. 5    B. 10    C. 15    D. 20    E. 50    F. 70    G. 90</a:t>
            </a:r>
            <a:r>
              <a:rPr lang="en-US" altLang="en-US" sz="3200" b="1"/>
              <a:t> </a:t>
            </a:r>
          </a:p>
        </p:txBody>
      </p:sp>
      <p:sp>
        <p:nvSpPr>
          <p:cNvPr id="305155" name="Rectangle 3">
            <a:extLst>
              <a:ext uri="{FF2B5EF4-FFF2-40B4-BE49-F238E27FC236}">
                <a16:creationId xmlns:a16="http://schemas.microsoft.com/office/drawing/2014/main" id="{2D2D5C87-FBFB-4074-AD00-EDA736919A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4958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 startAt="133"/>
            </a:pPr>
            <a:r>
              <a:rPr lang="en-US" altLang="en-US" sz="2800" b="1"/>
              <a:t>  </a:t>
            </a:r>
            <a:r>
              <a:rPr lang="en-US" altLang="en-US" sz="2800" b="1" u="sng"/>
              <a:t>70</a:t>
            </a:r>
            <a:r>
              <a:rPr lang="en-US" altLang="en-US" sz="2800" b="1"/>
              <a:t> hours of on-the-job experience is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required before taking the Employee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Registration exam.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134"/>
            </a:pPr>
            <a:r>
              <a:rPr lang="en-US" altLang="en-US" sz="2800" b="1"/>
              <a:t>  </a:t>
            </a:r>
            <a:r>
              <a:rPr lang="en-US" altLang="en-US" sz="2800" b="1" u="sng"/>
              <a:t>10</a:t>
            </a:r>
            <a:r>
              <a:rPr lang="en-US" altLang="en-US" sz="2800" b="1">
                <a:solidFill>
                  <a:srgbClr val="FF0000"/>
                </a:solidFill>
              </a:rPr>
              <a:t> </a:t>
            </a:r>
            <a:r>
              <a:rPr lang="en-US" altLang="en-US" sz="2800" b="1"/>
              <a:t>hours of classroom training is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required before taking the Employee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Registration exam.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135"/>
            </a:pPr>
            <a:r>
              <a:rPr lang="en-US" altLang="en-US" sz="2800" b="1"/>
              <a:t>  </a:t>
            </a:r>
            <a:r>
              <a:rPr lang="en-US" altLang="en-US" sz="2800" b="1" u="sng"/>
              <a:t>One of the two years of experience required</a:t>
            </a:r>
            <a:r>
              <a:rPr lang="en-US" altLang="en-US" sz="2800" b="1"/>
              <a:t>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</a:t>
            </a:r>
            <a:r>
              <a:rPr lang="en-US" altLang="en-US" sz="2800" b="1" u="sng"/>
              <a:t>to apply for the certification exam is needed</a:t>
            </a:r>
            <a:r>
              <a:rPr lang="en-US" altLang="en-US" sz="2800" b="1"/>
              <a:t>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</a:t>
            </a:r>
            <a:r>
              <a:rPr lang="en-US" altLang="en-US" sz="2800" b="1" u="sng"/>
              <a:t>in the last</a:t>
            </a:r>
            <a:r>
              <a:rPr lang="en-US" altLang="en-US" sz="2800" b="1"/>
              <a:t> </a:t>
            </a:r>
            <a:r>
              <a:rPr lang="en-US" altLang="en-US" sz="2800" b="1" u="sng">
                <a:solidFill>
                  <a:srgbClr val="FF0000"/>
                </a:solidFill>
              </a:rPr>
              <a:t>5</a:t>
            </a:r>
            <a:r>
              <a:rPr lang="en-US" altLang="en-US" sz="2800" b="1"/>
              <a:t> </a:t>
            </a:r>
            <a:r>
              <a:rPr lang="en-US" altLang="en-US" sz="2800" b="1" u="sng"/>
              <a:t>years</a:t>
            </a:r>
            <a:r>
              <a:rPr lang="en-US" altLang="en-US" sz="2800" b="1"/>
              <a:t>.  </a:t>
            </a:r>
          </a:p>
        </p:txBody>
      </p:sp>
    </p:spTree>
  </p:cSld>
  <p:clrMapOvr>
    <a:masterClrMapping/>
  </p:clrMapOvr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2">
            <a:extLst>
              <a:ext uri="{FF2B5EF4-FFF2-40B4-BE49-F238E27FC236}">
                <a16:creationId xmlns:a16="http://schemas.microsoft.com/office/drawing/2014/main" id="{E5552D0C-83E2-4E0B-981E-0EA03B3E7A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305800" cy="11430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Match with the following dates</a:t>
            </a:r>
            <a:br>
              <a:rPr lang="en-US" altLang="en-US" sz="3200" b="1"/>
            </a:br>
            <a:r>
              <a:rPr lang="en-US" altLang="en-US" sz="2800" b="1"/>
              <a:t>A. Jan. 1</a:t>
            </a:r>
            <a:r>
              <a:rPr lang="en-US" altLang="en-US" sz="2800" b="1" baseline="30000"/>
              <a:t>st</a:t>
            </a:r>
            <a:r>
              <a:rPr lang="en-US" altLang="en-US" sz="2800" b="1"/>
              <a:t>    B. May 1</a:t>
            </a:r>
            <a:r>
              <a:rPr lang="en-US" altLang="en-US" sz="2800" b="1" baseline="30000"/>
              <a:t>st</a:t>
            </a:r>
            <a:r>
              <a:rPr lang="en-US" altLang="en-US" sz="2800" b="1"/>
              <a:t>    C. May 31</a:t>
            </a:r>
            <a:r>
              <a:rPr lang="en-US" altLang="en-US" sz="2800" b="1" baseline="30000"/>
              <a:t>st</a:t>
            </a:r>
            <a:r>
              <a:rPr lang="en-US" altLang="en-US" sz="2800" b="1"/>
              <a:t>    D. June 30</a:t>
            </a:r>
            <a:r>
              <a:rPr lang="en-US" altLang="en-US" sz="2800" b="1" baseline="30000"/>
              <a:t>th</a:t>
            </a:r>
            <a:r>
              <a:rPr lang="en-US" altLang="en-US" sz="2800" b="1"/>
              <a:t> </a:t>
            </a:r>
            <a:endParaRPr lang="en-US" altLang="en-US" sz="3200" b="1"/>
          </a:p>
        </p:txBody>
      </p:sp>
      <p:sp>
        <p:nvSpPr>
          <p:cNvPr id="306179" name="Rectangle 3">
            <a:extLst>
              <a:ext uri="{FF2B5EF4-FFF2-40B4-BE49-F238E27FC236}">
                <a16:creationId xmlns:a16="http://schemas.microsoft.com/office/drawing/2014/main" id="{26FE647B-4A38-4A8D-92FB-6CA0FBA825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686800" cy="3962400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136"/>
            </a:pPr>
            <a:r>
              <a:rPr lang="en-US" altLang="en-US" sz="2800" b="1"/>
              <a:t>  </a:t>
            </a:r>
            <a:r>
              <a:rPr lang="en-US" altLang="en-US" sz="2800" b="1" u="sng"/>
              <a:t>Reregistration credit hours must be obtained</a:t>
            </a:r>
            <a:r>
              <a:rPr lang="en-US" altLang="en-US" sz="2800" b="1"/>
              <a:t>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    </a:t>
            </a:r>
            <a:r>
              <a:rPr lang="en-US" altLang="en-US" sz="2800" b="1" u="sng"/>
              <a:t>before</a:t>
            </a:r>
            <a:r>
              <a:rPr lang="en-US" altLang="en-US" sz="2800" b="1"/>
              <a:t> ____ </a:t>
            </a:r>
            <a:r>
              <a:rPr lang="en-US" altLang="en-US" sz="2800" b="1" u="sng"/>
              <a:t>of each odd year</a:t>
            </a:r>
            <a:r>
              <a:rPr lang="en-US" altLang="en-US" sz="2800" b="1"/>
              <a:t>.</a:t>
            </a:r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137.  The Licensee shall renew Employee Registration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    cards by ____ of each odd year.</a:t>
            </a:r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AutoNum type="arabicPeriod" startAt="138"/>
            </a:pPr>
            <a:r>
              <a:rPr lang="en-US" altLang="en-US" sz="2800" b="1"/>
              <a:t>  The Certified Operator must renew his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    certification by ____ of each odd year.</a:t>
            </a:r>
          </a:p>
        </p:txBody>
      </p:sp>
    </p:spTree>
  </p:cSld>
  <p:clrMapOvr>
    <a:masterClrMapping/>
  </p:clrMapOvr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2">
            <a:extLst>
              <a:ext uri="{FF2B5EF4-FFF2-40B4-BE49-F238E27FC236}">
                <a16:creationId xmlns:a16="http://schemas.microsoft.com/office/drawing/2014/main" id="{CCCB9F44-4374-4FD4-8FDD-9FC046C25F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305800" cy="11430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Match with the following dates</a:t>
            </a:r>
            <a:br>
              <a:rPr lang="en-US" altLang="en-US" sz="3200" b="1"/>
            </a:br>
            <a:r>
              <a:rPr lang="en-US" altLang="en-US" sz="2800" b="1"/>
              <a:t>A. Jan. 1</a:t>
            </a:r>
            <a:r>
              <a:rPr lang="en-US" altLang="en-US" sz="2800" b="1" baseline="30000"/>
              <a:t>st</a:t>
            </a:r>
            <a:r>
              <a:rPr lang="en-US" altLang="en-US" sz="2800" b="1"/>
              <a:t>    B. May 1</a:t>
            </a:r>
            <a:r>
              <a:rPr lang="en-US" altLang="en-US" sz="2800" b="1" baseline="30000"/>
              <a:t>st</a:t>
            </a:r>
            <a:r>
              <a:rPr lang="en-US" altLang="en-US" sz="2800" b="1"/>
              <a:t>    C. May 31</a:t>
            </a:r>
            <a:r>
              <a:rPr lang="en-US" altLang="en-US" sz="2800" b="1" baseline="30000"/>
              <a:t>st</a:t>
            </a:r>
            <a:r>
              <a:rPr lang="en-US" altLang="en-US" sz="2800" b="1"/>
              <a:t>    D. June 30</a:t>
            </a:r>
            <a:r>
              <a:rPr lang="en-US" altLang="en-US" sz="2800" b="1" baseline="30000"/>
              <a:t>th</a:t>
            </a:r>
            <a:r>
              <a:rPr lang="en-US" altLang="en-US" sz="2800" b="1"/>
              <a:t> </a:t>
            </a:r>
            <a:endParaRPr lang="en-US" altLang="en-US" sz="3200" b="1"/>
          </a:p>
        </p:txBody>
      </p:sp>
      <p:sp>
        <p:nvSpPr>
          <p:cNvPr id="307203" name="Rectangle 3">
            <a:extLst>
              <a:ext uri="{FF2B5EF4-FFF2-40B4-BE49-F238E27FC236}">
                <a16:creationId xmlns:a16="http://schemas.microsoft.com/office/drawing/2014/main" id="{BF84EEC7-AEE3-4408-B4E2-87617AB2A2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686800" cy="3962400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136"/>
            </a:pPr>
            <a:r>
              <a:rPr lang="en-US" altLang="en-US" sz="2800" b="1"/>
              <a:t>  </a:t>
            </a:r>
            <a:r>
              <a:rPr lang="en-US" altLang="en-US" sz="2800" b="1" u="sng"/>
              <a:t>Reregistration credit hours must be obtained</a:t>
            </a:r>
            <a:r>
              <a:rPr lang="en-US" altLang="en-US" sz="2800" b="1"/>
              <a:t>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    </a:t>
            </a:r>
            <a:r>
              <a:rPr lang="en-US" altLang="en-US" sz="2800" b="1" u="sng"/>
              <a:t>before</a:t>
            </a:r>
            <a:r>
              <a:rPr lang="en-US" altLang="en-US" sz="2800" b="1"/>
              <a:t> </a:t>
            </a:r>
            <a:r>
              <a:rPr lang="en-US" altLang="en-US" sz="2800" b="1" u="sng">
                <a:solidFill>
                  <a:srgbClr val="FF0000"/>
                </a:solidFill>
              </a:rPr>
              <a:t>May 1</a:t>
            </a:r>
            <a:r>
              <a:rPr lang="en-US" altLang="en-US" sz="2800" b="1" u="sng" baseline="30000">
                <a:solidFill>
                  <a:srgbClr val="FF0000"/>
                </a:solidFill>
              </a:rPr>
              <a:t>st</a:t>
            </a:r>
            <a:r>
              <a:rPr lang="en-US" altLang="en-US" sz="2800" b="1"/>
              <a:t> </a:t>
            </a:r>
            <a:r>
              <a:rPr lang="en-US" altLang="en-US" sz="2800" b="1" u="sng"/>
              <a:t>of each odd year</a:t>
            </a:r>
            <a:r>
              <a:rPr lang="en-US" altLang="en-US" sz="2800" b="1"/>
              <a:t>.</a:t>
            </a:r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137.  The Licensee shall renew Employee Registration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    cards by _______ of each odd year.</a:t>
            </a:r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AutoNum type="arabicPeriod" startAt="138"/>
            </a:pPr>
            <a:r>
              <a:rPr lang="en-US" altLang="en-US" sz="2800" b="1"/>
              <a:t>  The Certified Operator must renew his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    certification by _______ of each odd year.</a:t>
            </a:r>
          </a:p>
        </p:txBody>
      </p:sp>
    </p:spTree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2">
            <a:extLst>
              <a:ext uri="{FF2B5EF4-FFF2-40B4-BE49-F238E27FC236}">
                <a16:creationId xmlns:a16="http://schemas.microsoft.com/office/drawing/2014/main" id="{0AA94D5D-BAEA-428B-8F99-C22A252ECE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305800" cy="11430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Match with the following dates</a:t>
            </a:r>
            <a:br>
              <a:rPr lang="en-US" altLang="en-US" sz="3200" b="1"/>
            </a:br>
            <a:r>
              <a:rPr lang="en-US" altLang="en-US" sz="2800" b="1"/>
              <a:t>A. Jan. 1</a:t>
            </a:r>
            <a:r>
              <a:rPr lang="en-US" altLang="en-US" sz="2800" b="1" baseline="30000"/>
              <a:t>st</a:t>
            </a:r>
            <a:r>
              <a:rPr lang="en-US" altLang="en-US" sz="2800" b="1"/>
              <a:t>    B. May 1</a:t>
            </a:r>
            <a:r>
              <a:rPr lang="en-US" altLang="en-US" sz="2800" b="1" baseline="30000"/>
              <a:t>st</a:t>
            </a:r>
            <a:r>
              <a:rPr lang="en-US" altLang="en-US" sz="2800" b="1"/>
              <a:t>    C. May 31</a:t>
            </a:r>
            <a:r>
              <a:rPr lang="en-US" altLang="en-US" sz="2800" b="1" baseline="30000"/>
              <a:t>st</a:t>
            </a:r>
            <a:r>
              <a:rPr lang="en-US" altLang="en-US" sz="2800" b="1"/>
              <a:t>    D. June 30</a:t>
            </a:r>
            <a:r>
              <a:rPr lang="en-US" altLang="en-US" sz="2800" b="1" baseline="30000"/>
              <a:t>th</a:t>
            </a:r>
            <a:r>
              <a:rPr lang="en-US" altLang="en-US" sz="2800" b="1"/>
              <a:t> </a:t>
            </a:r>
            <a:endParaRPr lang="en-US" altLang="en-US" sz="3200" b="1"/>
          </a:p>
        </p:txBody>
      </p:sp>
      <p:sp>
        <p:nvSpPr>
          <p:cNvPr id="308227" name="Rectangle 3">
            <a:extLst>
              <a:ext uri="{FF2B5EF4-FFF2-40B4-BE49-F238E27FC236}">
                <a16:creationId xmlns:a16="http://schemas.microsoft.com/office/drawing/2014/main" id="{C4062ECF-D351-453C-B5BD-33A05EF617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686800" cy="3962400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136"/>
            </a:pPr>
            <a:r>
              <a:rPr lang="en-US" altLang="en-US" sz="2800" b="1"/>
              <a:t>  Reregistration credit hours must be obtained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    before </a:t>
            </a:r>
            <a:r>
              <a:rPr lang="en-US" altLang="en-US" sz="2800" b="1" u="sng"/>
              <a:t>May 1</a:t>
            </a:r>
            <a:r>
              <a:rPr lang="en-US" altLang="en-US" sz="2800" b="1" u="sng" baseline="30000"/>
              <a:t>st</a:t>
            </a:r>
            <a:r>
              <a:rPr lang="en-US" altLang="en-US" sz="2800" b="1"/>
              <a:t> of each odd year.</a:t>
            </a:r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137.  </a:t>
            </a:r>
            <a:r>
              <a:rPr lang="en-US" altLang="en-US" sz="2800" b="1" u="sng"/>
              <a:t>The Licensee shall renew Employee Registration</a:t>
            </a:r>
            <a:r>
              <a:rPr lang="en-US" altLang="en-US" sz="2800" b="1"/>
              <a:t>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    </a:t>
            </a:r>
            <a:r>
              <a:rPr lang="en-US" altLang="en-US" sz="2800" b="1" u="sng"/>
              <a:t>cards by</a:t>
            </a:r>
            <a:r>
              <a:rPr lang="en-US" altLang="en-US" sz="2800" b="1"/>
              <a:t> _______ </a:t>
            </a:r>
            <a:r>
              <a:rPr lang="en-US" altLang="en-US" sz="2800" b="1" u="sng"/>
              <a:t>of each odd year</a:t>
            </a:r>
            <a:r>
              <a:rPr lang="en-US" altLang="en-US" sz="2800" b="1"/>
              <a:t>.</a:t>
            </a:r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AutoNum type="arabicPeriod" startAt="138"/>
            </a:pPr>
            <a:r>
              <a:rPr lang="en-US" altLang="en-US" sz="2800" b="1"/>
              <a:t>  The Certified Operator must renew his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    certification by _______ of each odd year.</a:t>
            </a:r>
          </a:p>
        </p:txBody>
      </p:sp>
    </p:spTree>
  </p:cSld>
  <p:clrMapOvr>
    <a:masterClrMapping/>
  </p:clrMapOvr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2">
            <a:extLst>
              <a:ext uri="{FF2B5EF4-FFF2-40B4-BE49-F238E27FC236}">
                <a16:creationId xmlns:a16="http://schemas.microsoft.com/office/drawing/2014/main" id="{5F4A5AD7-A78F-4B80-873E-796808E926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305800" cy="11430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Match with the following dates</a:t>
            </a:r>
            <a:br>
              <a:rPr lang="en-US" altLang="en-US" sz="3200" b="1"/>
            </a:br>
            <a:r>
              <a:rPr lang="en-US" altLang="en-US" sz="2800" b="1"/>
              <a:t>A. Jan. 1</a:t>
            </a:r>
            <a:r>
              <a:rPr lang="en-US" altLang="en-US" sz="2800" b="1" baseline="30000"/>
              <a:t>st</a:t>
            </a:r>
            <a:r>
              <a:rPr lang="en-US" altLang="en-US" sz="2800" b="1"/>
              <a:t>    B. May 1</a:t>
            </a:r>
            <a:r>
              <a:rPr lang="en-US" altLang="en-US" sz="2800" b="1" baseline="30000"/>
              <a:t>st</a:t>
            </a:r>
            <a:r>
              <a:rPr lang="en-US" altLang="en-US" sz="2800" b="1"/>
              <a:t>    C. May 31</a:t>
            </a:r>
            <a:r>
              <a:rPr lang="en-US" altLang="en-US" sz="2800" b="1" baseline="30000"/>
              <a:t>st</a:t>
            </a:r>
            <a:r>
              <a:rPr lang="en-US" altLang="en-US" sz="2800" b="1"/>
              <a:t>    D. June 30</a:t>
            </a:r>
            <a:r>
              <a:rPr lang="en-US" altLang="en-US" sz="2800" b="1" baseline="30000"/>
              <a:t>th</a:t>
            </a:r>
            <a:r>
              <a:rPr lang="en-US" altLang="en-US" sz="2800" b="1"/>
              <a:t> </a:t>
            </a:r>
            <a:endParaRPr lang="en-US" altLang="en-US" sz="3200" b="1"/>
          </a:p>
        </p:txBody>
      </p:sp>
      <p:sp>
        <p:nvSpPr>
          <p:cNvPr id="309251" name="Rectangle 3">
            <a:extLst>
              <a:ext uri="{FF2B5EF4-FFF2-40B4-BE49-F238E27FC236}">
                <a16:creationId xmlns:a16="http://schemas.microsoft.com/office/drawing/2014/main" id="{C8D4AD07-3A81-4021-8B5E-F36E635D32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686800" cy="3962400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136"/>
            </a:pPr>
            <a:r>
              <a:rPr lang="en-US" altLang="en-US" sz="2800" b="1"/>
              <a:t>  Reregistration credit hours must be obtained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    before </a:t>
            </a:r>
            <a:r>
              <a:rPr lang="en-US" altLang="en-US" sz="2800" b="1" u="sng"/>
              <a:t>May 1</a:t>
            </a:r>
            <a:r>
              <a:rPr lang="en-US" altLang="en-US" sz="2800" b="1" u="sng" baseline="30000"/>
              <a:t>st</a:t>
            </a:r>
            <a:r>
              <a:rPr lang="en-US" altLang="en-US" sz="2800" b="1"/>
              <a:t> of each odd year.</a:t>
            </a:r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137.  </a:t>
            </a:r>
            <a:r>
              <a:rPr lang="en-US" altLang="en-US" sz="2800" b="1" u="sng"/>
              <a:t>The Licensee shall renew Employee Registration</a:t>
            </a:r>
            <a:r>
              <a:rPr lang="en-US" altLang="en-US" sz="2800" b="1"/>
              <a:t>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    </a:t>
            </a:r>
            <a:r>
              <a:rPr lang="en-US" altLang="en-US" sz="2800" b="1" u="sng"/>
              <a:t>cards by</a:t>
            </a:r>
            <a:r>
              <a:rPr lang="en-US" altLang="en-US" sz="2800" b="1"/>
              <a:t> </a:t>
            </a:r>
            <a:r>
              <a:rPr lang="en-US" altLang="en-US" sz="2800" b="1" u="sng">
                <a:solidFill>
                  <a:srgbClr val="FF0000"/>
                </a:solidFill>
              </a:rPr>
              <a:t>June 30</a:t>
            </a:r>
            <a:r>
              <a:rPr lang="en-US" altLang="en-US" sz="2800" b="1" u="sng" baseline="30000">
                <a:solidFill>
                  <a:srgbClr val="FF0000"/>
                </a:solidFill>
              </a:rPr>
              <a:t>th</a:t>
            </a:r>
            <a:r>
              <a:rPr lang="en-US" altLang="en-US" sz="2800" b="1"/>
              <a:t> </a:t>
            </a:r>
            <a:r>
              <a:rPr lang="en-US" altLang="en-US" sz="2800" b="1" u="sng"/>
              <a:t>of each odd year</a:t>
            </a:r>
            <a:r>
              <a:rPr lang="en-US" altLang="en-US" sz="2800" b="1"/>
              <a:t>.</a:t>
            </a:r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AutoNum type="arabicPeriod" startAt="138"/>
            </a:pPr>
            <a:r>
              <a:rPr lang="en-US" altLang="en-US" sz="2800" b="1"/>
              <a:t>  The Certified Operator must renew his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    certification by _______ of each odd year.</a:t>
            </a:r>
          </a:p>
        </p:txBody>
      </p:sp>
    </p:spTree>
  </p:cSld>
  <p:clrMapOvr>
    <a:masterClrMapping/>
  </p:clrMapOvr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2">
            <a:extLst>
              <a:ext uri="{FF2B5EF4-FFF2-40B4-BE49-F238E27FC236}">
                <a16:creationId xmlns:a16="http://schemas.microsoft.com/office/drawing/2014/main" id="{DC0BC8D1-D17F-4D3F-9AA7-06F26DB02B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305800" cy="11430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Match with the following dates</a:t>
            </a:r>
            <a:br>
              <a:rPr lang="en-US" altLang="en-US" sz="3200" b="1"/>
            </a:br>
            <a:r>
              <a:rPr lang="en-US" altLang="en-US" sz="2800" b="1"/>
              <a:t>A. Jan. 1</a:t>
            </a:r>
            <a:r>
              <a:rPr lang="en-US" altLang="en-US" sz="2800" b="1" baseline="30000"/>
              <a:t>st</a:t>
            </a:r>
            <a:r>
              <a:rPr lang="en-US" altLang="en-US" sz="2800" b="1"/>
              <a:t>    B. May 1</a:t>
            </a:r>
            <a:r>
              <a:rPr lang="en-US" altLang="en-US" sz="2800" b="1" baseline="30000"/>
              <a:t>st</a:t>
            </a:r>
            <a:r>
              <a:rPr lang="en-US" altLang="en-US" sz="2800" b="1"/>
              <a:t>    C. May 31</a:t>
            </a:r>
            <a:r>
              <a:rPr lang="en-US" altLang="en-US" sz="2800" b="1" baseline="30000"/>
              <a:t>st</a:t>
            </a:r>
            <a:r>
              <a:rPr lang="en-US" altLang="en-US" sz="2800" b="1"/>
              <a:t>    D. June 30</a:t>
            </a:r>
            <a:r>
              <a:rPr lang="en-US" altLang="en-US" sz="2800" b="1" baseline="30000"/>
              <a:t>th</a:t>
            </a:r>
            <a:r>
              <a:rPr lang="en-US" altLang="en-US" sz="2800" b="1"/>
              <a:t> </a:t>
            </a:r>
            <a:endParaRPr lang="en-US" altLang="en-US" sz="3200" b="1"/>
          </a:p>
        </p:txBody>
      </p:sp>
      <p:sp>
        <p:nvSpPr>
          <p:cNvPr id="310275" name="Rectangle 3">
            <a:extLst>
              <a:ext uri="{FF2B5EF4-FFF2-40B4-BE49-F238E27FC236}">
                <a16:creationId xmlns:a16="http://schemas.microsoft.com/office/drawing/2014/main" id="{802298B7-F8ED-4842-BA23-3657BC27A7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686800" cy="3962400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136"/>
            </a:pPr>
            <a:r>
              <a:rPr lang="en-US" altLang="en-US" sz="2800" b="1"/>
              <a:t>  Reregistration credit hours must be obtained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    before </a:t>
            </a:r>
            <a:r>
              <a:rPr lang="en-US" altLang="en-US" sz="2800" b="1" u="sng"/>
              <a:t>May 1</a:t>
            </a:r>
            <a:r>
              <a:rPr lang="en-US" altLang="en-US" sz="2800" b="1" u="sng" baseline="30000"/>
              <a:t>st</a:t>
            </a:r>
            <a:r>
              <a:rPr lang="en-US" altLang="en-US" sz="2800" b="1"/>
              <a:t> of each odd year.</a:t>
            </a:r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137.  The Licensee shall renew Employee Registration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    cards by </a:t>
            </a:r>
            <a:r>
              <a:rPr lang="en-US" altLang="en-US" sz="2800" b="1" u="sng"/>
              <a:t>June 30</a:t>
            </a:r>
            <a:r>
              <a:rPr lang="en-US" altLang="en-US" sz="2800" b="1" u="sng" baseline="30000"/>
              <a:t>th</a:t>
            </a:r>
            <a:r>
              <a:rPr lang="en-US" altLang="en-US" sz="2800" b="1"/>
              <a:t> of each odd year.</a:t>
            </a:r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AutoNum type="arabicPeriod" startAt="138"/>
            </a:pPr>
            <a:r>
              <a:rPr lang="en-US" altLang="en-US" sz="2800" b="1"/>
              <a:t>  </a:t>
            </a:r>
            <a:r>
              <a:rPr lang="en-US" altLang="en-US" sz="2800" b="1" u="sng"/>
              <a:t>The Certified Operator must renew his</a:t>
            </a:r>
            <a:r>
              <a:rPr lang="en-US" altLang="en-US" sz="2800" b="1"/>
              <a:t>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    </a:t>
            </a:r>
            <a:r>
              <a:rPr lang="en-US" altLang="en-US" sz="2800" b="1" u="sng"/>
              <a:t>certification by</a:t>
            </a:r>
            <a:r>
              <a:rPr lang="en-US" altLang="en-US" sz="2800" b="1"/>
              <a:t> _______ </a:t>
            </a:r>
            <a:r>
              <a:rPr lang="en-US" altLang="en-US" sz="2800" b="1" u="sng"/>
              <a:t>of each odd year</a:t>
            </a:r>
            <a:r>
              <a:rPr lang="en-US" altLang="en-US" sz="2800" b="1"/>
              <a:t>.</a:t>
            </a:r>
          </a:p>
        </p:txBody>
      </p:sp>
    </p:spTree>
  </p:cSld>
  <p:clrMapOvr>
    <a:masterClrMapping/>
  </p:clrMapOvr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2">
            <a:extLst>
              <a:ext uri="{FF2B5EF4-FFF2-40B4-BE49-F238E27FC236}">
                <a16:creationId xmlns:a16="http://schemas.microsoft.com/office/drawing/2014/main" id="{83ACDD08-4DD3-471F-B264-1F5CBB02B1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305800" cy="11430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Match with the following dates</a:t>
            </a:r>
            <a:br>
              <a:rPr lang="en-US" altLang="en-US" sz="3200" b="1"/>
            </a:br>
            <a:r>
              <a:rPr lang="en-US" altLang="en-US" sz="2800" b="1"/>
              <a:t>A. Jan. 1</a:t>
            </a:r>
            <a:r>
              <a:rPr lang="en-US" altLang="en-US" sz="2800" b="1" baseline="30000"/>
              <a:t>st</a:t>
            </a:r>
            <a:r>
              <a:rPr lang="en-US" altLang="en-US" sz="2800" b="1"/>
              <a:t>    B. May 1</a:t>
            </a:r>
            <a:r>
              <a:rPr lang="en-US" altLang="en-US" sz="2800" b="1" baseline="30000"/>
              <a:t>st</a:t>
            </a:r>
            <a:r>
              <a:rPr lang="en-US" altLang="en-US" sz="2800" b="1"/>
              <a:t>    C. May 31</a:t>
            </a:r>
            <a:r>
              <a:rPr lang="en-US" altLang="en-US" sz="2800" b="1" baseline="30000"/>
              <a:t>st</a:t>
            </a:r>
            <a:r>
              <a:rPr lang="en-US" altLang="en-US" sz="2800" b="1"/>
              <a:t>    D. June 30</a:t>
            </a:r>
            <a:r>
              <a:rPr lang="en-US" altLang="en-US" sz="2800" b="1" baseline="30000"/>
              <a:t>th</a:t>
            </a:r>
            <a:r>
              <a:rPr lang="en-US" altLang="en-US" sz="2800" b="1"/>
              <a:t> </a:t>
            </a:r>
            <a:endParaRPr lang="en-US" altLang="en-US" sz="3200" b="1"/>
          </a:p>
        </p:txBody>
      </p:sp>
      <p:sp>
        <p:nvSpPr>
          <p:cNvPr id="311299" name="Rectangle 3">
            <a:extLst>
              <a:ext uri="{FF2B5EF4-FFF2-40B4-BE49-F238E27FC236}">
                <a16:creationId xmlns:a16="http://schemas.microsoft.com/office/drawing/2014/main" id="{2C402BB4-122F-498B-A02E-91EDD70437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686800" cy="3962400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136"/>
            </a:pPr>
            <a:r>
              <a:rPr lang="en-US" altLang="en-US" sz="2800" b="1"/>
              <a:t>  Reregistration credit hours must be obtained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    before </a:t>
            </a:r>
            <a:r>
              <a:rPr lang="en-US" altLang="en-US" sz="2800" b="1" u="sng"/>
              <a:t>May 1</a:t>
            </a:r>
            <a:r>
              <a:rPr lang="en-US" altLang="en-US" sz="2800" b="1" u="sng" baseline="30000"/>
              <a:t>st</a:t>
            </a:r>
            <a:r>
              <a:rPr lang="en-US" altLang="en-US" sz="2800" b="1"/>
              <a:t> of each odd year.</a:t>
            </a:r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137.  The Licensee shall renew Employee Registration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    cards by </a:t>
            </a:r>
            <a:r>
              <a:rPr lang="en-US" altLang="en-US" sz="2800" b="1" u="sng"/>
              <a:t>June 30</a:t>
            </a:r>
            <a:r>
              <a:rPr lang="en-US" altLang="en-US" sz="2800" b="1" u="sng" baseline="30000"/>
              <a:t>th</a:t>
            </a:r>
            <a:r>
              <a:rPr lang="en-US" altLang="en-US" sz="2800" b="1"/>
              <a:t> of each odd year.</a:t>
            </a:r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AutoNum type="arabicPeriod" startAt="138"/>
            </a:pPr>
            <a:r>
              <a:rPr lang="en-US" altLang="en-US" sz="2800" b="1"/>
              <a:t>  </a:t>
            </a:r>
            <a:r>
              <a:rPr lang="en-US" altLang="en-US" sz="2800" b="1" u="sng"/>
              <a:t>The Certified Operator must renew his</a:t>
            </a:r>
            <a:r>
              <a:rPr lang="en-US" altLang="en-US" sz="2800" b="1"/>
              <a:t>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         </a:t>
            </a:r>
            <a:r>
              <a:rPr lang="en-US" altLang="en-US" sz="2800" b="1" u="sng"/>
              <a:t>certification by</a:t>
            </a:r>
            <a:r>
              <a:rPr lang="en-US" altLang="en-US" sz="2800" b="1"/>
              <a:t> </a:t>
            </a:r>
            <a:r>
              <a:rPr lang="en-US" altLang="en-US" sz="2800" b="1" u="sng">
                <a:solidFill>
                  <a:srgbClr val="FF0000"/>
                </a:solidFill>
              </a:rPr>
              <a:t>June 30</a:t>
            </a:r>
            <a:r>
              <a:rPr lang="en-US" altLang="en-US" sz="2800" b="1" u="sng" baseline="30000">
                <a:solidFill>
                  <a:srgbClr val="FF0000"/>
                </a:solidFill>
              </a:rPr>
              <a:t>th</a:t>
            </a:r>
            <a:r>
              <a:rPr lang="en-US" altLang="en-US" sz="2800" b="1"/>
              <a:t> </a:t>
            </a:r>
            <a:r>
              <a:rPr lang="en-US" altLang="en-US" sz="2800" b="1" u="sng"/>
              <a:t>of each odd year</a:t>
            </a:r>
            <a:r>
              <a:rPr lang="en-US" altLang="en-US" sz="2800" b="1"/>
              <a:t>.</a:t>
            </a:r>
          </a:p>
        </p:txBody>
      </p:sp>
    </p:spTree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2">
            <a:extLst>
              <a:ext uri="{FF2B5EF4-FFF2-40B4-BE49-F238E27FC236}">
                <a16:creationId xmlns:a16="http://schemas.microsoft.com/office/drawing/2014/main" id="{CF252378-4D95-492D-91D5-8CA5FD33E0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12323" name="Rectangle 3">
            <a:extLst>
              <a:ext uri="{FF2B5EF4-FFF2-40B4-BE49-F238E27FC236}">
                <a16:creationId xmlns:a16="http://schemas.microsoft.com/office/drawing/2014/main" id="{F19B7532-5EC0-44D8-9767-005FCC4D10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305800" cy="4572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139"/>
            </a:pPr>
            <a:r>
              <a:rPr lang="en-US" altLang="en-US" b="1"/>
              <a:t>  Posting signs must be at least ______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in size and made of sturdy, weather 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resistant material.</a:t>
            </a:r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A. 2” x 4”    B. 3” x 5”    C. 4” x 5”    D. 5” x 7”</a:t>
            </a:r>
          </a:p>
        </p:txBody>
      </p:sp>
    </p:spTree>
  </p:cSld>
  <p:clrMapOvr>
    <a:masterClrMapping/>
  </p:clrMapOvr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Rectangle 2">
            <a:extLst>
              <a:ext uri="{FF2B5EF4-FFF2-40B4-BE49-F238E27FC236}">
                <a16:creationId xmlns:a16="http://schemas.microsoft.com/office/drawing/2014/main" id="{58CB3D7A-4B5B-4E96-B5DB-4BDED9608B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13347" name="Rectangle 3">
            <a:extLst>
              <a:ext uri="{FF2B5EF4-FFF2-40B4-BE49-F238E27FC236}">
                <a16:creationId xmlns:a16="http://schemas.microsoft.com/office/drawing/2014/main" id="{298C521A-D5CF-4866-813B-E784EFBF16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04800"/>
            <a:ext cx="8305800" cy="6553200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139"/>
            </a:pPr>
            <a:r>
              <a:rPr lang="en-US" altLang="en-US" b="1"/>
              <a:t>  Posting signs must be at least ________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in size and made of sturdy, weather 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resistant material.</a:t>
            </a:r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sz="5400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sz="800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                   C.  </a:t>
            </a:r>
            <a:r>
              <a:rPr lang="en-US" altLang="en-US" sz="4000" b="1" u="sng">
                <a:solidFill>
                  <a:srgbClr val="FF0000"/>
                </a:solidFill>
              </a:rPr>
              <a:t>4”x 5”</a:t>
            </a:r>
            <a:r>
              <a:rPr lang="en-US" altLang="en-US" b="1"/>
              <a:t>    </a:t>
            </a:r>
          </a:p>
        </p:txBody>
      </p:sp>
      <p:pic>
        <p:nvPicPr>
          <p:cNvPr id="313348" name="Picture 4">
            <a:extLst>
              <a:ext uri="{FF2B5EF4-FFF2-40B4-BE49-F238E27FC236}">
                <a16:creationId xmlns:a16="http://schemas.microsoft.com/office/drawing/2014/main" id="{23F4DE28-F58E-4083-A279-802D41F460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" t="-304" r="-23" b="-304"/>
          <a:stretch>
            <a:fillRect/>
          </a:stretch>
        </p:blipFill>
        <p:spPr bwMode="auto">
          <a:xfrm>
            <a:off x="2895600" y="2362200"/>
            <a:ext cx="3200400" cy="284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3349" name="Text Box 6">
            <a:extLst>
              <a:ext uri="{FF2B5EF4-FFF2-40B4-BE49-F238E27FC236}">
                <a16:creationId xmlns:a16="http://schemas.microsoft.com/office/drawing/2014/main" id="{DA9202AC-288F-4D0E-94AE-D5CDAD26F8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9325" y="5257800"/>
            <a:ext cx="157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           </a:t>
            </a:r>
          </a:p>
        </p:txBody>
      </p:sp>
      <p:sp>
        <p:nvSpPr>
          <p:cNvPr id="313350" name="Text Box 8">
            <a:extLst>
              <a:ext uri="{FF2B5EF4-FFF2-40B4-BE49-F238E27FC236}">
                <a16:creationId xmlns:a16="http://schemas.microsoft.com/office/drawing/2014/main" id="{B0B09152-150B-4C95-BF4E-C10E064472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5925" y="381000"/>
            <a:ext cx="13398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800">
                <a:solidFill>
                  <a:srgbClr val="FF0000"/>
                </a:solidFill>
              </a:rPr>
              <a:t>4” x  5”</a:t>
            </a:r>
          </a:p>
        </p:txBody>
      </p:sp>
    </p:spTree>
  </p:cSld>
  <p:clrMapOvr>
    <a:masterClrMapping/>
  </p:clrMapOvr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2">
            <a:extLst>
              <a:ext uri="{FF2B5EF4-FFF2-40B4-BE49-F238E27FC236}">
                <a16:creationId xmlns:a16="http://schemas.microsoft.com/office/drawing/2014/main" id="{CAA8A4A6-E2DE-4B2D-966D-A9B6806E6C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14371" name="Rectangle 3">
            <a:extLst>
              <a:ext uri="{FF2B5EF4-FFF2-40B4-BE49-F238E27FC236}">
                <a16:creationId xmlns:a16="http://schemas.microsoft.com/office/drawing/2014/main" id="{00A82E8D-F3A0-495B-9BF0-A728CC247C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 startAt="140"/>
            </a:pPr>
            <a:r>
              <a:rPr lang="en-US" altLang="en-US" b="1"/>
              <a:t>  The bottom edge of the posting sign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shall be ___________ inches above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the ground.</a:t>
            </a:r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A. 4 to 6    B. 6 to 8    C. 8 to 12    D. 12 to 16</a:t>
            </a:r>
          </a:p>
        </p:txBody>
      </p:sp>
    </p:spTree>
  </p:cSld>
  <p:clrMapOvr>
    <a:masterClrMapping/>
  </p:clrMapOvr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2">
            <a:extLst>
              <a:ext uri="{FF2B5EF4-FFF2-40B4-BE49-F238E27FC236}">
                <a16:creationId xmlns:a16="http://schemas.microsoft.com/office/drawing/2014/main" id="{8B9468D2-A037-4281-A1CB-DEC2A61474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15395" name="Rectangle 3">
            <a:extLst>
              <a:ext uri="{FF2B5EF4-FFF2-40B4-BE49-F238E27FC236}">
                <a16:creationId xmlns:a16="http://schemas.microsoft.com/office/drawing/2014/main" id="{226D7762-E6F7-40D8-A77E-DEB45FBA4B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304800"/>
            <a:ext cx="7772400" cy="655320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609600" indent="-609600" eaLnBrk="1" hangingPunct="1">
              <a:buFontTx/>
              <a:buAutoNum type="arabicPeriod" startAt="140"/>
            </a:pPr>
            <a:r>
              <a:rPr lang="en-US" altLang="en-US" b="1"/>
              <a:t>  The bottom edge of the posting sign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shall be ___________ inches above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the ground.</a:t>
            </a:r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                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C.   </a:t>
            </a:r>
            <a:r>
              <a:rPr lang="en-US" altLang="en-US" sz="4000" b="1" u="sng">
                <a:solidFill>
                  <a:srgbClr val="FF0000"/>
                </a:solidFill>
              </a:rPr>
              <a:t>8” to 12”</a:t>
            </a:r>
            <a:r>
              <a:rPr lang="en-US" altLang="en-US" b="1"/>
              <a:t>    </a:t>
            </a:r>
          </a:p>
        </p:txBody>
      </p:sp>
      <p:pic>
        <p:nvPicPr>
          <p:cNvPr id="315396" name="Picture 4">
            <a:extLst>
              <a:ext uri="{FF2B5EF4-FFF2-40B4-BE49-F238E27FC236}">
                <a16:creationId xmlns:a16="http://schemas.microsoft.com/office/drawing/2014/main" id="{E45F71F3-8CFE-4CA9-A69A-57009A716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" t="-304" r="-23" b="-304"/>
          <a:stretch>
            <a:fillRect/>
          </a:stretch>
        </p:blipFill>
        <p:spPr bwMode="auto">
          <a:xfrm>
            <a:off x="5334000" y="1828800"/>
            <a:ext cx="1981200" cy="176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5397" name="Line 5">
            <a:extLst>
              <a:ext uri="{FF2B5EF4-FFF2-40B4-BE49-F238E27FC236}">
                <a16:creationId xmlns:a16="http://schemas.microsoft.com/office/drawing/2014/main" id="{7CDFFA51-BEA1-4B51-A470-71B036F57A5F}"/>
              </a:ext>
            </a:extLst>
          </p:cNvPr>
          <p:cNvSpPr>
            <a:spLocks noChangeShapeType="1"/>
          </p:cNvSpPr>
          <p:nvPr/>
        </p:nvSpPr>
        <p:spPr bwMode="auto">
          <a:xfrm>
            <a:off x="6324600" y="3581400"/>
            <a:ext cx="0" cy="2819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5398" name="Line 6">
            <a:extLst>
              <a:ext uri="{FF2B5EF4-FFF2-40B4-BE49-F238E27FC236}">
                <a16:creationId xmlns:a16="http://schemas.microsoft.com/office/drawing/2014/main" id="{17671C4D-CBD6-403F-9520-1A8796FF01B7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2200" y="6172200"/>
            <a:ext cx="0" cy="304800"/>
          </a:xfrm>
          <a:prstGeom prst="line">
            <a:avLst/>
          </a:prstGeom>
          <a:noFill/>
          <a:ln w="9525">
            <a:solidFill>
              <a:srgbClr val="00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5399" name="Line 7">
            <a:extLst>
              <a:ext uri="{FF2B5EF4-FFF2-40B4-BE49-F238E27FC236}">
                <a16:creationId xmlns:a16="http://schemas.microsoft.com/office/drawing/2014/main" id="{7CF4A0A3-B4BD-49E9-A854-81481EB70CFB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6172200"/>
            <a:ext cx="0" cy="304800"/>
          </a:xfrm>
          <a:prstGeom prst="line">
            <a:avLst/>
          </a:prstGeom>
          <a:noFill/>
          <a:ln w="9525">
            <a:solidFill>
              <a:srgbClr val="00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5400" name="Line 8">
            <a:extLst>
              <a:ext uri="{FF2B5EF4-FFF2-40B4-BE49-F238E27FC236}">
                <a16:creationId xmlns:a16="http://schemas.microsoft.com/office/drawing/2014/main" id="{523B4CEC-D12F-4792-ADAF-D38F11EE7EB4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2200" y="6096000"/>
            <a:ext cx="76200" cy="381000"/>
          </a:xfrm>
          <a:prstGeom prst="line">
            <a:avLst/>
          </a:prstGeom>
          <a:noFill/>
          <a:ln w="9525">
            <a:solidFill>
              <a:srgbClr val="00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5401" name="Line 9">
            <a:extLst>
              <a:ext uri="{FF2B5EF4-FFF2-40B4-BE49-F238E27FC236}">
                <a16:creationId xmlns:a16="http://schemas.microsoft.com/office/drawing/2014/main" id="{E116D7F5-C1ED-457A-B21D-AE39FE639F38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6096000"/>
            <a:ext cx="0" cy="457200"/>
          </a:xfrm>
          <a:prstGeom prst="line">
            <a:avLst/>
          </a:prstGeom>
          <a:noFill/>
          <a:ln w="9525">
            <a:solidFill>
              <a:srgbClr val="00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5402" name="Line 10">
            <a:extLst>
              <a:ext uri="{FF2B5EF4-FFF2-40B4-BE49-F238E27FC236}">
                <a16:creationId xmlns:a16="http://schemas.microsoft.com/office/drawing/2014/main" id="{42CC7FFC-78EB-4E47-ABC5-DED98D5613AD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6096000"/>
            <a:ext cx="0" cy="381000"/>
          </a:xfrm>
          <a:prstGeom prst="line">
            <a:avLst/>
          </a:prstGeom>
          <a:noFill/>
          <a:ln w="9525">
            <a:solidFill>
              <a:srgbClr val="00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5403" name="Line 11">
            <a:extLst>
              <a:ext uri="{FF2B5EF4-FFF2-40B4-BE49-F238E27FC236}">
                <a16:creationId xmlns:a16="http://schemas.microsoft.com/office/drawing/2014/main" id="{6E8D2143-6425-40A4-A2DC-BA7C72EF135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96000" y="6172200"/>
            <a:ext cx="0" cy="304800"/>
          </a:xfrm>
          <a:prstGeom prst="line">
            <a:avLst/>
          </a:prstGeom>
          <a:noFill/>
          <a:ln w="9525">
            <a:solidFill>
              <a:srgbClr val="00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5404" name="Line 12">
            <a:extLst>
              <a:ext uri="{FF2B5EF4-FFF2-40B4-BE49-F238E27FC236}">
                <a16:creationId xmlns:a16="http://schemas.microsoft.com/office/drawing/2014/main" id="{D23C241E-B2DE-46AF-B7F9-1F8295A3F4DE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6172200"/>
            <a:ext cx="0" cy="304800"/>
          </a:xfrm>
          <a:prstGeom prst="line">
            <a:avLst/>
          </a:prstGeom>
          <a:noFill/>
          <a:ln w="9525">
            <a:solidFill>
              <a:srgbClr val="00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5405" name="Line 13">
            <a:extLst>
              <a:ext uri="{FF2B5EF4-FFF2-40B4-BE49-F238E27FC236}">
                <a16:creationId xmlns:a16="http://schemas.microsoft.com/office/drawing/2014/main" id="{828425AE-0DB3-413C-BB47-DB585CB4F3C0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9400" y="6172200"/>
            <a:ext cx="0" cy="304800"/>
          </a:xfrm>
          <a:prstGeom prst="line">
            <a:avLst/>
          </a:prstGeom>
          <a:noFill/>
          <a:ln w="9525">
            <a:solidFill>
              <a:srgbClr val="00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5406" name="Line 14">
            <a:extLst>
              <a:ext uri="{FF2B5EF4-FFF2-40B4-BE49-F238E27FC236}">
                <a16:creationId xmlns:a16="http://schemas.microsoft.com/office/drawing/2014/main" id="{4C79B0D0-2B0E-44AF-A249-AC8EFE79FBD5}"/>
              </a:ext>
            </a:extLst>
          </p:cNvPr>
          <p:cNvSpPr>
            <a:spLocks noChangeShapeType="1"/>
          </p:cNvSpPr>
          <p:nvPr/>
        </p:nvSpPr>
        <p:spPr bwMode="auto">
          <a:xfrm>
            <a:off x="6553200" y="6096000"/>
            <a:ext cx="0" cy="457200"/>
          </a:xfrm>
          <a:prstGeom prst="line">
            <a:avLst/>
          </a:prstGeom>
          <a:noFill/>
          <a:ln w="9525">
            <a:solidFill>
              <a:srgbClr val="00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5407" name="Line 15">
            <a:extLst>
              <a:ext uri="{FF2B5EF4-FFF2-40B4-BE49-F238E27FC236}">
                <a16:creationId xmlns:a16="http://schemas.microsoft.com/office/drawing/2014/main" id="{D440847A-7410-47EF-83C3-A1A08BC2ACEB}"/>
              </a:ext>
            </a:extLst>
          </p:cNvPr>
          <p:cNvSpPr>
            <a:spLocks noChangeShapeType="1"/>
          </p:cNvSpPr>
          <p:nvPr/>
        </p:nvSpPr>
        <p:spPr bwMode="auto">
          <a:xfrm>
            <a:off x="6934200" y="4953000"/>
            <a:ext cx="0" cy="1447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5408" name="Line 16">
            <a:extLst>
              <a:ext uri="{FF2B5EF4-FFF2-40B4-BE49-F238E27FC236}">
                <a16:creationId xmlns:a16="http://schemas.microsoft.com/office/drawing/2014/main" id="{9C23AC1C-A79F-4849-B594-D61E92A817A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34200" y="3581400"/>
            <a:ext cx="0" cy="990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5409" name="Text Box 17">
            <a:extLst>
              <a:ext uri="{FF2B5EF4-FFF2-40B4-BE49-F238E27FC236}">
                <a16:creationId xmlns:a16="http://schemas.microsoft.com/office/drawing/2014/main" id="{756FB939-540F-4068-863A-F45E0D6C3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7325" y="4633913"/>
            <a:ext cx="9636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600"/>
              <a:t>8” to 12”</a:t>
            </a:r>
          </a:p>
        </p:txBody>
      </p:sp>
      <p:sp>
        <p:nvSpPr>
          <p:cNvPr id="315410" name="Text Box 18">
            <a:extLst>
              <a:ext uri="{FF2B5EF4-FFF2-40B4-BE49-F238E27FC236}">
                <a16:creationId xmlns:a16="http://schemas.microsoft.com/office/drawing/2014/main" id="{44593000-5F57-4116-95CF-ABA47D270C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419600"/>
            <a:ext cx="5356225" cy="147478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sz="1800"/>
              <a:t>  Caution signs must be used whenever a pesticide</a:t>
            </a:r>
          </a:p>
          <a:p>
            <a:pPr eaLnBrk="1" hangingPunct="1"/>
            <a:r>
              <a:rPr lang="en-US" altLang="en-US" sz="1800"/>
              <a:t>   (other than a bait in a tamper-resistant container)</a:t>
            </a:r>
          </a:p>
          <a:p>
            <a:pPr eaLnBrk="1" hangingPunct="1"/>
            <a:r>
              <a:rPr lang="en-US" altLang="en-US" sz="1800"/>
              <a:t>   is applied greater than 10 feet away from the  </a:t>
            </a:r>
          </a:p>
          <a:p>
            <a:pPr eaLnBrk="1" hangingPunct="1"/>
            <a:r>
              <a:rPr lang="en-US" altLang="en-US" sz="1800"/>
              <a:t>   structure being treated.  It should be placed at the</a:t>
            </a:r>
          </a:p>
          <a:p>
            <a:pPr eaLnBrk="1" hangingPunct="1"/>
            <a:r>
              <a:rPr lang="en-US" altLang="en-US" sz="1800"/>
              <a:t>   primary point/s of entrance to the property.</a:t>
            </a:r>
          </a:p>
        </p:txBody>
      </p:sp>
    </p:spTree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2">
            <a:extLst>
              <a:ext uri="{FF2B5EF4-FFF2-40B4-BE49-F238E27FC236}">
                <a16:creationId xmlns:a16="http://schemas.microsoft.com/office/drawing/2014/main" id="{CA7944C9-70E2-4239-9C8F-3B0BD38075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16419" name="Rectangle 3">
            <a:extLst>
              <a:ext uri="{FF2B5EF4-FFF2-40B4-BE49-F238E27FC236}">
                <a16:creationId xmlns:a16="http://schemas.microsoft.com/office/drawing/2014/main" id="{30DE282E-3316-4E3C-A7DB-A8E73FE2F7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 startAt="141"/>
            </a:pPr>
            <a:r>
              <a:rPr lang="en-US" altLang="en-US" b="1"/>
              <a:t>  The Order of Silverfish is: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A.  Isoptera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B.  Thysanura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C.  Coleoptera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D.  Hemiptera</a:t>
            </a:r>
          </a:p>
        </p:txBody>
      </p:sp>
    </p:spTree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>
            <a:extLst>
              <a:ext uri="{FF2B5EF4-FFF2-40B4-BE49-F238E27FC236}">
                <a16:creationId xmlns:a16="http://schemas.microsoft.com/office/drawing/2014/main" id="{CD7A150D-D430-4EDB-8244-3B7CE85432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17443" name="Rectangle 3">
            <a:extLst>
              <a:ext uri="{FF2B5EF4-FFF2-40B4-BE49-F238E27FC236}">
                <a16:creationId xmlns:a16="http://schemas.microsoft.com/office/drawing/2014/main" id="{6B0A1C84-A6EF-48B9-BCFD-9E4738DB65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57200"/>
            <a:ext cx="7772400" cy="64008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 startAt="141"/>
            </a:pPr>
            <a:r>
              <a:rPr lang="en-US" altLang="en-US" b="1"/>
              <a:t>  The Order of Silverfish is: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b="1"/>
              <a:t>      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b="1"/>
              <a:t>        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b="1"/>
              <a:t>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b="1"/>
              <a:t>                      B.  </a:t>
            </a:r>
            <a:r>
              <a:rPr lang="en-US" altLang="en-US" sz="4000" b="1" u="sng">
                <a:solidFill>
                  <a:srgbClr val="FF0000"/>
                </a:solidFill>
              </a:rPr>
              <a:t>Thysanura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b="1">
                <a:solidFill>
                  <a:srgbClr val="FF0000"/>
                </a:solidFill>
              </a:rPr>
              <a:t>         </a:t>
            </a:r>
          </a:p>
        </p:txBody>
      </p:sp>
      <p:pic>
        <p:nvPicPr>
          <p:cNvPr id="317444" name="Picture 4" descr="INVADER - Fire Brat-2">
            <a:extLst>
              <a:ext uri="{FF2B5EF4-FFF2-40B4-BE49-F238E27FC236}">
                <a16:creationId xmlns:a16="http://schemas.microsoft.com/office/drawing/2014/main" id="{4819AA39-2921-4281-B423-2C9E15E9F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743200"/>
            <a:ext cx="3886200" cy="2212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45" name="Picture 5" descr="Silver Fish">
            <a:extLst>
              <a:ext uri="{FF2B5EF4-FFF2-40B4-BE49-F238E27FC236}">
                <a16:creationId xmlns:a16="http://schemas.microsoft.com/office/drawing/2014/main" id="{B49F003E-FC84-4C6C-A460-429AD33D2A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700338"/>
            <a:ext cx="4114800" cy="22971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446" name="Text Box 6">
            <a:extLst>
              <a:ext uri="{FF2B5EF4-FFF2-40B4-BE49-F238E27FC236}">
                <a16:creationId xmlns:a16="http://schemas.microsoft.com/office/drawing/2014/main" id="{3652FB3C-7B09-4F9B-A3F1-F4F22F5B24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0525" y="2147888"/>
            <a:ext cx="1100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000"/>
              <a:t>Firebrat</a:t>
            </a:r>
          </a:p>
        </p:txBody>
      </p:sp>
      <p:sp>
        <p:nvSpPr>
          <p:cNvPr id="317447" name="Text Box 7">
            <a:extLst>
              <a:ext uri="{FF2B5EF4-FFF2-40B4-BE49-F238E27FC236}">
                <a16:creationId xmlns:a16="http://schemas.microsoft.com/office/drawing/2014/main" id="{DE1F7EC1-BB3F-49D2-9686-E2929D8834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9125" y="2133600"/>
            <a:ext cx="17684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     </a:t>
            </a:r>
            <a:r>
              <a:rPr lang="en-US" altLang="en-US" sz="2000"/>
              <a:t>Silverfish</a:t>
            </a:r>
          </a:p>
        </p:txBody>
      </p:sp>
    </p:spTree>
  </p:cSld>
  <p:clrMapOvr>
    <a:masterClrMapping/>
  </p:clrMapOvr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2">
            <a:extLst>
              <a:ext uri="{FF2B5EF4-FFF2-40B4-BE49-F238E27FC236}">
                <a16:creationId xmlns:a16="http://schemas.microsoft.com/office/drawing/2014/main" id="{6F972D64-F4D7-4156-B83C-4C6A535CEB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18467" name="Rectangle 3">
            <a:extLst>
              <a:ext uri="{FF2B5EF4-FFF2-40B4-BE49-F238E27FC236}">
                <a16:creationId xmlns:a16="http://schemas.microsoft.com/office/drawing/2014/main" id="{EC8C5052-FAEE-4791-9545-5F58413339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 startAt="142"/>
            </a:pPr>
            <a:r>
              <a:rPr lang="en-US" altLang="en-US" b="1"/>
              <a:t>  The Order of Earwigs is:</a:t>
            </a:r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A.  Siphonaptera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B.  Diptera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C.  Dictyoptera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D.  Dermaptera</a:t>
            </a:r>
          </a:p>
          <a:p>
            <a:pPr marL="609600" indent="-609600" eaLnBrk="1" hangingPunct="1">
              <a:buFontTx/>
              <a:buNone/>
            </a:pPr>
            <a:endParaRPr lang="en-US" altLang="en-US" b="1"/>
          </a:p>
        </p:txBody>
      </p:sp>
    </p:spTree>
  </p:cSld>
  <p:clrMapOvr>
    <a:masterClrMapping/>
  </p:clrMapOvr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2">
            <a:extLst>
              <a:ext uri="{FF2B5EF4-FFF2-40B4-BE49-F238E27FC236}">
                <a16:creationId xmlns:a16="http://schemas.microsoft.com/office/drawing/2014/main" id="{9137623F-8220-4FCC-A27C-E5ACA39C06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19491" name="Rectangle 3">
            <a:extLst>
              <a:ext uri="{FF2B5EF4-FFF2-40B4-BE49-F238E27FC236}">
                <a16:creationId xmlns:a16="http://schemas.microsoft.com/office/drawing/2014/main" id="{AA09A513-1F2E-4BA5-81E8-CB8CD112D2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609600"/>
            <a:ext cx="7772400" cy="6248400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142"/>
            </a:pPr>
            <a:r>
              <a:rPr lang="en-US" altLang="en-US" b="1"/>
              <a:t>  The Order of Earwigs is:</a:t>
            </a:r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          D.  </a:t>
            </a:r>
            <a:r>
              <a:rPr lang="en-US" altLang="en-US" sz="4000" b="1" u="sng">
                <a:solidFill>
                  <a:srgbClr val="FF0000"/>
                </a:solidFill>
              </a:rPr>
              <a:t>Dermaptera</a:t>
            </a:r>
          </a:p>
          <a:p>
            <a:pPr marL="609600" indent="-609600" eaLnBrk="1" hangingPunct="1">
              <a:buFontTx/>
              <a:buNone/>
            </a:pPr>
            <a:endParaRPr lang="en-US" altLang="en-US" b="1">
              <a:solidFill>
                <a:srgbClr val="FF0000"/>
              </a:solidFill>
            </a:endParaRPr>
          </a:p>
        </p:txBody>
      </p:sp>
      <p:pic>
        <p:nvPicPr>
          <p:cNvPr id="319492" name="Picture 4" descr="INVADER - Riparian Earwig">
            <a:extLst>
              <a:ext uri="{FF2B5EF4-FFF2-40B4-BE49-F238E27FC236}">
                <a16:creationId xmlns:a16="http://schemas.microsoft.com/office/drawing/2014/main" id="{62B769D3-456D-4D6A-9129-CAABB513DB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981200"/>
            <a:ext cx="5334000" cy="3041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>
            <a:extLst>
              <a:ext uri="{FF2B5EF4-FFF2-40B4-BE49-F238E27FC236}">
                <a16:creationId xmlns:a16="http://schemas.microsoft.com/office/drawing/2014/main" id="{E5FA7E8E-B85A-49AB-AB4A-D56EEFA17B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20515" name="Rectangle 3">
            <a:extLst>
              <a:ext uri="{FF2B5EF4-FFF2-40B4-BE49-F238E27FC236}">
                <a16:creationId xmlns:a16="http://schemas.microsoft.com/office/drawing/2014/main" id="{4E34AAC7-89FD-4B5E-B49F-3B485A5420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 startAt="143"/>
            </a:pPr>
            <a:r>
              <a:rPr lang="en-US" altLang="en-US" b="1"/>
              <a:t>  The primary hormone controlling  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molting is:</a:t>
            </a:r>
          </a:p>
          <a:p>
            <a:pPr marL="609600" indent="-609600" eaLnBrk="1" hangingPunct="1">
              <a:buFontTx/>
              <a:buNone/>
            </a:pPr>
            <a:endParaRPr lang="en-US" altLang="en-US" sz="1600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A.  Juvenile hormone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B.  Ecdysone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C.  Hexaflumeron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D.  Eclosion hormone</a:t>
            </a:r>
          </a:p>
        </p:txBody>
      </p:sp>
    </p:spTree>
  </p:cSld>
  <p:clrMapOvr>
    <a:masterClrMapping/>
  </p:clrMapOvr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2">
            <a:extLst>
              <a:ext uri="{FF2B5EF4-FFF2-40B4-BE49-F238E27FC236}">
                <a16:creationId xmlns:a16="http://schemas.microsoft.com/office/drawing/2014/main" id="{C7B4069B-28A0-4142-9C17-B778D7D82A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21539" name="Rectangle 3">
            <a:extLst>
              <a:ext uri="{FF2B5EF4-FFF2-40B4-BE49-F238E27FC236}">
                <a16:creationId xmlns:a16="http://schemas.microsoft.com/office/drawing/2014/main" id="{9E3C3BAB-C6FA-4127-B082-745C542F93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001000" cy="4648200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143"/>
            </a:pPr>
            <a:r>
              <a:rPr lang="en-US" altLang="en-US" b="1"/>
              <a:t>  The primary hormone controlling  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molting is:</a:t>
            </a:r>
          </a:p>
          <a:p>
            <a:pPr marL="609600" indent="-609600" eaLnBrk="1" hangingPunct="1">
              <a:buFontTx/>
              <a:buNone/>
            </a:pPr>
            <a:endParaRPr lang="en-US" altLang="en-US" sz="1600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A.  Juvenile hormone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B.  </a:t>
            </a:r>
            <a:r>
              <a:rPr lang="en-US" altLang="en-US" sz="4000" b="1" u="sng">
                <a:solidFill>
                  <a:srgbClr val="FF0000"/>
                </a:solidFill>
              </a:rPr>
              <a:t>Ecdysone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C.  Hexaflumeron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D.  Eclosion hormone</a:t>
            </a:r>
          </a:p>
        </p:txBody>
      </p:sp>
      <p:pic>
        <p:nvPicPr>
          <p:cNvPr id="321540" name="Picture 5" descr="280px-The-arthropods-moulting-1">
            <a:extLst>
              <a:ext uri="{FF2B5EF4-FFF2-40B4-BE49-F238E27FC236}">
                <a16:creationId xmlns:a16="http://schemas.microsoft.com/office/drawing/2014/main" id="{CA66F979-964D-402C-AC9E-A2A4A09AAA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476500"/>
            <a:ext cx="3810000" cy="318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1541" name="Line 6">
            <a:extLst>
              <a:ext uri="{FF2B5EF4-FFF2-40B4-BE49-F238E27FC236}">
                <a16:creationId xmlns:a16="http://schemas.microsoft.com/office/drawing/2014/main" id="{4053BFB0-4381-485C-9CCD-C8B6FD532544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3962400"/>
            <a:ext cx="2133600" cy="762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1542" name="Text Box 7">
            <a:extLst>
              <a:ext uri="{FF2B5EF4-FFF2-40B4-BE49-F238E27FC236}">
                <a16:creationId xmlns:a16="http://schemas.microsoft.com/office/drawing/2014/main" id="{22F91CFC-D764-4EFA-BA39-A2EDC6B599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733800"/>
            <a:ext cx="18303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200"/>
              <a:t>(non living layer)</a:t>
            </a:r>
          </a:p>
        </p:txBody>
      </p:sp>
      <p:sp>
        <p:nvSpPr>
          <p:cNvPr id="321543" name="Text Box 8">
            <a:extLst>
              <a:ext uri="{FF2B5EF4-FFF2-40B4-BE49-F238E27FC236}">
                <a16:creationId xmlns:a16="http://schemas.microsoft.com/office/drawing/2014/main" id="{72A1603C-1F22-46EE-8B47-B2F243C67C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8925" y="4495800"/>
            <a:ext cx="14636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200"/>
              <a:t>      (living layer)</a:t>
            </a:r>
          </a:p>
        </p:txBody>
      </p:sp>
    </p:spTree>
  </p:cSld>
  <p:clrMapOvr>
    <a:masterClrMapping/>
  </p:clrMapOvr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>
            <a:extLst>
              <a:ext uri="{FF2B5EF4-FFF2-40B4-BE49-F238E27FC236}">
                <a16:creationId xmlns:a16="http://schemas.microsoft.com/office/drawing/2014/main" id="{1ED0D2DD-F1B3-4922-AB75-F839507D81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22563" name="Rectangle 3">
            <a:extLst>
              <a:ext uri="{FF2B5EF4-FFF2-40B4-BE49-F238E27FC236}">
                <a16:creationId xmlns:a16="http://schemas.microsoft.com/office/drawing/2014/main" id="{084BBDE1-5BDD-4A5B-BC4D-AF5EE7C145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4724400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144"/>
            </a:pPr>
            <a:r>
              <a:rPr lang="en-US" altLang="en-US" b="1"/>
              <a:t>  Appoximately _____% of all known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species of animals are Arthropods.</a:t>
            </a:r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A.  25%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B.  50%  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C.  70%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D.  90% </a:t>
            </a:r>
          </a:p>
        </p:txBody>
      </p:sp>
    </p:spTree>
  </p:cSld>
  <p:clrMapOvr>
    <a:masterClrMapping/>
  </p:clrMapOvr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>
            <a:extLst>
              <a:ext uri="{FF2B5EF4-FFF2-40B4-BE49-F238E27FC236}">
                <a16:creationId xmlns:a16="http://schemas.microsoft.com/office/drawing/2014/main" id="{D39CE53C-86E0-46B5-AF26-916699050C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23587" name="Rectangle 3">
            <a:extLst>
              <a:ext uri="{FF2B5EF4-FFF2-40B4-BE49-F238E27FC236}">
                <a16:creationId xmlns:a16="http://schemas.microsoft.com/office/drawing/2014/main" id="{CAC76B82-7F15-49EC-99A4-0DC112BA7B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876800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144"/>
            </a:pPr>
            <a:r>
              <a:rPr lang="en-US" altLang="en-US" b="1"/>
              <a:t>  Appoximately _____% of all known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species of animals are Arthropods.</a:t>
            </a:r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A.  25%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B.  50%  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C.  70%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D.  </a:t>
            </a:r>
            <a:r>
              <a:rPr lang="en-US" altLang="en-US" sz="4000" b="1">
                <a:solidFill>
                  <a:srgbClr val="FF0000"/>
                </a:solidFill>
              </a:rPr>
              <a:t>90%</a:t>
            </a:r>
            <a:r>
              <a:rPr lang="en-US" altLang="en-US" b="1"/>
              <a:t> </a:t>
            </a:r>
          </a:p>
        </p:txBody>
      </p:sp>
      <p:sp>
        <p:nvSpPr>
          <p:cNvPr id="323588" name="Line 4">
            <a:extLst>
              <a:ext uri="{FF2B5EF4-FFF2-40B4-BE49-F238E27FC236}">
                <a16:creationId xmlns:a16="http://schemas.microsoft.com/office/drawing/2014/main" id="{BAE2E6A3-AA03-4288-838E-39A88C3355C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429000" y="5181600"/>
            <a:ext cx="26670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Rectangle 2">
            <a:extLst>
              <a:ext uri="{FF2B5EF4-FFF2-40B4-BE49-F238E27FC236}">
                <a16:creationId xmlns:a16="http://schemas.microsoft.com/office/drawing/2014/main" id="{6C571D32-8039-4D53-843F-69D710A6FE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24611" name="Rectangle 3">
            <a:extLst>
              <a:ext uri="{FF2B5EF4-FFF2-40B4-BE49-F238E27FC236}">
                <a16:creationId xmlns:a16="http://schemas.microsoft.com/office/drawing/2014/main" id="{CADCD299-CC58-476F-AD86-4994D4B9AB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4953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145"/>
            </a:pPr>
            <a:r>
              <a:rPr lang="en-US" altLang="en-US" b="1"/>
              <a:t>  Approximately _____% of the dry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body weight of an insect is the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exoskeleton.</a:t>
            </a:r>
          </a:p>
          <a:p>
            <a:pPr marL="609600" indent="-609600" eaLnBrk="1" hangingPunct="1">
              <a:buFontTx/>
              <a:buNone/>
            </a:pPr>
            <a:endParaRPr lang="en-US" altLang="en-US" sz="1600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A.  10%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B.  30%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C.  50%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D.  70%</a:t>
            </a:r>
          </a:p>
        </p:txBody>
      </p:sp>
    </p:spTree>
  </p:cSld>
  <p:clrMapOvr>
    <a:masterClrMapping/>
  </p:clrMapOvr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2">
            <a:extLst>
              <a:ext uri="{FF2B5EF4-FFF2-40B4-BE49-F238E27FC236}">
                <a16:creationId xmlns:a16="http://schemas.microsoft.com/office/drawing/2014/main" id="{60F53C20-B6F7-4A3A-A718-7040914243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25635" name="Rectangle 3">
            <a:extLst>
              <a:ext uri="{FF2B5EF4-FFF2-40B4-BE49-F238E27FC236}">
                <a16:creationId xmlns:a16="http://schemas.microsoft.com/office/drawing/2014/main" id="{E8F63815-CAC1-42B0-BC27-BE2B58BA9C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772400" cy="5029200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145"/>
            </a:pPr>
            <a:r>
              <a:rPr lang="en-US" altLang="en-US" b="1"/>
              <a:t>  Approximately _____% of the dry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body weight of an insect is the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exoskeleton.</a:t>
            </a:r>
          </a:p>
          <a:p>
            <a:pPr marL="609600" indent="-609600" eaLnBrk="1" hangingPunct="1">
              <a:buFontTx/>
              <a:buNone/>
            </a:pPr>
            <a:endParaRPr lang="en-US" altLang="en-US" sz="1600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A.  10%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B.  30%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C.  </a:t>
            </a:r>
            <a:r>
              <a:rPr lang="en-US" altLang="en-US" sz="4000" b="1">
                <a:solidFill>
                  <a:srgbClr val="FF0000"/>
                </a:solidFill>
              </a:rPr>
              <a:t>50%</a:t>
            </a:r>
            <a:r>
              <a:rPr lang="en-US" altLang="en-US" b="1"/>
              <a:t>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D.  70%</a:t>
            </a:r>
          </a:p>
        </p:txBody>
      </p:sp>
      <p:sp>
        <p:nvSpPr>
          <p:cNvPr id="325636" name="Line 4">
            <a:extLst>
              <a:ext uri="{FF2B5EF4-FFF2-40B4-BE49-F238E27FC236}">
                <a16:creationId xmlns:a16="http://schemas.microsoft.com/office/drawing/2014/main" id="{709973F6-02BC-4668-B673-710D17B1E74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05200" y="4724400"/>
            <a:ext cx="31242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Rectangle 2">
            <a:extLst>
              <a:ext uri="{FF2B5EF4-FFF2-40B4-BE49-F238E27FC236}">
                <a16:creationId xmlns:a16="http://schemas.microsoft.com/office/drawing/2014/main" id="{66213C2E-7CE5-41C5-A006-3693EC9DFB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26659" name="Rectangle 3">
            <a:extLst>
              <a:ext uri="{FF2B5EF4-FFF2-40B4-BE49-F238E27FC236}">
                <a16:creationId xmlns:a16="http://schemas.microsoft.com/office/drawing/2014/main" id="{8611F17C-EA6E-4300-B4C5-50C9EEDEF0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5181600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146"/>
            </a:pPr>
            <a:r>
              <a:rPr lang="en-US" altLang="en-US" b="1"/>
              <a:t>  True or False:  The exoskeleton is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composed of sclerotin and chitin.  It’s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function is to protect the insect from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damage.</a:t>
            </a:r>
          </a:p>
          <a:p>
            <a:pPr marL="609600" indent="-609600" eaLnBrk="1" hangingPunct="1">
              <a:buFontTx/>
              <a:buNone/>
            </a:pPr>
            <a:endParaRPr lang="en-US" altLang="en-US" sz="1600" b="1"/>
          </a:p>
          <a:p>
            <a:pPr marL="609600" indent="-609600" eaLnBrk="1" hangingPunct="1">
              <a:buFontTx/>
              <a:buNone/>
            </a:pPr>
            <a:endParaRPr lang="en-US" altLang="en-US" sz="1600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A.  True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B.   False</a:t>
            </a:r>
          </a:p>
          <a:p>
            <a:pPr marL="609600" indent="-609600" eaLnBrk="1" hangingPunct="1">
              <a:buFontTx/>
              <a:buNone/>
            </a:pPr>
            <a:endParaRPr lang="en-US" altLang="en-US" sz="1400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 </a:t>
            </a:r>
          </a:p>
        </p:txBody>
      </p:sp>
    </p:spTree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>
            <a:extLst>
              <a:ext uri="{FF2B5EF4-FFF2-40B4-BE49-F238E27FC236}">
                <a16:creationId xmlns:a16="http://schemas.microsoft.com/office/drawing/2014/main" id="{1D529BF0-D59F-4FDC-97CB-9EFE21ACC2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27683" name="Rectangle 3">
            <a:extLst>
              <a:ext uri="{FF2B5EF4-FFF2-40B4-BE49-F238E27FC236}">
                <a16:creationId xmlns:a16="http://schemas.microsoft.com/office/drawing/2014/main" id="{817D59FF-4FB4-4D25-AB7D-EC0C86D048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5181600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Tx/>
              <a:buAutoNum type="arabicPeriod" startAt="146"/>
            </a:pPr>
            <a:r>
              <a:rPr lang="en-US" altLang="en-US" sz="2800" b="1"/>
              <a:t>  </a:t>
            </a:r>
            <a:r>
              <a:rPr lang="en-US" altLang="en-US" b="1"/>
              <a:t>True or False:  The exoskeleton is 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altLang="en-US" b="1"/>
              <a:t>         composed of sclerotin and chitin.  It’s 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altLang="en-US" b="1"/>
              <a:t>         function is to protect the insect from 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altLang="en-US" b="1"/>
              <a:t>         damage.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US" altLang="en-US" b="1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US" altLang="en-US" sz="1400" b="1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altLang="en-US" sz="2800" b="1"/>
              <a:t>                            A.  </a:t>
            </a:r>
            <a:r>
              <a:rPr lang="en-US" altLang="en-US" sz="4000" b="1" u="sng">
                <a:solidFill>
                  <a:srgbClr val="FF0000"/>
                </a:solidFill>
              </a:rPr>
              <a:t>True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altLang="en-US" sz="2800" b="1"/>
              <a:t>         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altLang="en-US" sz="2800" b="1"/>
              <a:t>           </a:t>
            </a:r>
          </a:p>
        </p:txBody>
      </p:sp>
    </p:spTree>
  </p:cSld>
  <p:clrMapOvr>
    <a:masterClrMapping/>
  </p:clrMapOvr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Rectangle 2">
            <a:extLst>
              <a:ext uri="{FF2B5EF4-FFF2-40B4-BE49-F238E27FC236}">
                <a16:creationId xmlns:a16="http://schemas.microsoft.com/office/drawing/2014/main" id="{055B66CC-BEF7-430A-86D0-0DD17E3287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304800"/>
          </a:xfrm>
        </p:spPr>
        <p:txBody>
          <a:bodyPr/>
          <a:lstStyle/>
          <a:p>
            <a:pPr eaLnBrk="1" hangingPunct="1"/>
            <a:endParaRPr lang="en-US" altLang="en-US" sz="4000"/>
          </a:p>
        </p:txBody>
      </p:sp>
      <p:sp>
        <p:nvSpPr>
          <p:cNvPr id="328707" name="Rectangle 3">
            <a:extLst>
              <a:ext uri="{FF2B5EF4-FFF2-40B4-BE49-F238E27FC236}">
                <a16:creationId xmlns:a16="http://schemas.microsoft.com/office/drawing/2014/main" id="{64C57C87-2056-4A83-B478-8F46315DEE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8001000" cy="5486400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147"/>
            </a:pPr>
            <a:r>
              <a:rPr lang="en-US" altLang="en-US" b="1"/>
              <a:t>  The epicuticle, the outer layer of the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exoskeleton, is a thin waxy layer that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protects the insect from:</a:t>
            </a:r>
          </a:p>
          <a:p>
            <a:pPr marL="609600" indent="-609600" eaLnBrk="1" hangingPunct="1">
              <a:buFontTx/>
              <a:buNone/>
            </a:pPr>
            <a:endParaRPr lang="en-US" altLang="en-US" sz="1600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A.  moisture loss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B.  other arthropod predators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C.  sunburn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D.  abrasive damage caused by hard  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      objects </a:t>
            </a:r>
          </a:p>
        </p:txBody>
      </p:sp>
    </p:spTree>
  </p:cSld>
  <p:clrMapOvr>
    <a:masterClrMapping/>
  </p:clrMapOvr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Rectangle 2">
            <a:extLst>
              <a:ext uri="{FF2B5EF4-FFF2-40B4-BE49-F238E27FC236}">
                <a16:creationId xmlns:a16="http://schemas.microsoft.com/office/drawing/2014/main" id="{DEB12B70-4A65-4B10-844E-6963932EF2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304800"/>
          </a:xfrm>
        </p:spPr>
        <p:txBody>
          <a:bodyPr/>
          <a:lstStyle/>
          <a:p>
            <a:pPr eaLnBrk="1" hangingPunct="1"/>
            <a:endParaRPr lang="en-US" altLang="en-US" sz="4000"/>
          </a:p>
        </p:txBody>
      </p:sp>
      <p:sp>
        <p:nvSpPr>
          <p:cNvPr id="329731" name="Rectangle 3">
            <a:extLst>
              <a:ext uri="{FF2B5EF4-FFF2-40B4-BE49-F238E27FC236}">
                <a16:creationId xmlns:a16="http://schemas.microsoft.com/office/drawing/2014/main" id="{31FCD71A-6B70-49D3-B489-6CD59EB0AE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8001000" cy="5486400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147"/>
            </a:pPr>
            <a:r>
              <a:rPr lang="en-US" altLang="en-US" b="1"/>
              <a:t>  The epicuticle, the outer layer of the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exoskeleton, is a thin waxy layer that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protects the insect from:</a:t>
            </a:r>
          </a:p>
          <a:p>
            <a:pPr marL="609600" indent="-609600" eaLnBrk="1" hangingPunct="1">
              <a:buFontTx/>
              <a:buNone/>
            </a:pPr>
            <a:endParaRPr lang="en-US" altLang="en-US" sz="1600" b="1"/>
          </a:p>
          <a:p>
            <a:pPr marL="609600" indent="-609600" eaLnBrk="1" hangingPunct="1">
              <a:buFontTx/>
              <a:buNone/>
            </a:pPr>
            <a:endParaRPr lang="en-US" altLang="en-US" sz="1600" b="1"/>
          </a:p>
          <a:p>
            <a:pPr marL="609600" indent="-609600" eaLnBrk="1" hangingPunct="1">
              <a:buFontTx/>
              <a:buNone/>
            </a:pPr>
            <a:endParaRPr lang="en-US" altLang="en-US" sz="1600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A.  </a:t>
            </a:r>
            <a:r>
              <a:rPr lang="en-US" altLang="en-US" sz="4000" b="1" u="sng">
                <a:solidFill>
                  <a:srgbClr val="FF0000"/>
                </a:solidFill>
              </a:rPr>
              <a:t>moisture loss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</a:t>
            </a:r>
          </a:p>
        </p:txBody>
      </p:sp>
      <p:sp>
        <p:nvSpPr>
          <p:cNvPr id="329732" name="Text Box 4">
            <a:extLst>
              <a:ext uri="{FF2B5EF4-FFF2-40B4-BE49-F238E27FC236}">
                <a16:creationId xmlns:a16="http://schemas.microsoft.com/office/drawing/2014/main" id="{1F0FC162-A0EE-4D84-BCE6-444B8A0C33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162300"/>
            <a:ext cx="2743200" cy="147478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/>
              <a:t>That’s why Amorphous</a:t>
            </a:r>
          </a:p>
          <a:p>
            <a:pPr eaLnBrk="1" hangingPunct="1"/>
            <a:r>
              <a:rPr lang="en-US" altLang="en-US" sz="1800"/>
              <a:t>Silica (Silica gel) works.</a:t>
            </a:r>
          </a:p>
          <a:p>
            <a:pPr eaLnBrk="1" hangingPunct="1"/>
            <a:r>
              <a:rPr lang="en-US" altLang="en-US" sz="1800"/>
              <a:t>It abrades the epicuticle,</a:t>
            </a:r>
          </a:p>
          <a:p>
            <a:pPr eaLnBrk="1" hangingPunct="1"/>
            <a:r>
              <a:rPr lang="en-US" altLang="en-US" sz="1800"/>
              <a:t>absorbs water, and causes</a:t>
            </a:r>
          </a:p>
          <a:p>
            <a:pPr eaLnBrk="1" hangingPunct="1"/>
            <a:r>
              <a:rPr lang="en-US" altLang="en-US" sz="1800"/>
              <a:t>dessication.</a:t>
            </a:r>
          </a:p>
        </p:txBody>
      </p:sp>
      <p:sp>
        <p:nvSpPr>
          <p:cNvPr id="329733" name="Text Box 5">
            <a:extLst>
              <a:ext uri="{FF2B5EF4-FFF2-40B4-BE49-F238E27FC236}">
                <a16:creationId xmlns:a16="http://schemas.microsoft.com/office/drawing/2014/main" id="{ABB6E8EF-8695-4BC6-A657-D732BD5AA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486400"/>
            <a:ext cx="8229600" cy="4667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Some dessicants are Drione, Tri-Die, and Diatomaceous earth</a:t>
            </a:r>
          </a:p>
        </p:txBody>
      </p:sp>
    </p:spTree>
  </p:cSld>
  <p:clrMapOvr>
    <a:masterClrMapping/>
  </p:clrMapOvr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Rectangle 2">
            <a:extLst>
              <a:ext uri="{FF2B5EF4-FFF2-40B4-BE49-F238E27FC236}">
                <a16:creationId xmlns:a16="http://schemas.microsoft.com/office/drawing/2014/main" id="{DA02DF74-D9A9-4EAE-8914-21953E89F3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30755" name="Rectangle 3">
            <a:extLst>
              <a:ext uri="{FF2B5EF4-FFF2-40B4-BE49-F238E27FC236}">
                <a16:creationId xmlns:a16="http://schemas.microsoft.com/office/drawing/2014/main" id="{4632319C-4C45-4CA8-916D-409E83934F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609600"/>
            <a:ext cx="8153400" cy="5486400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148"/>
            </a:pPr>
            <a:r>
              <a:rPr lang="en-US" altLang="en-US" b="1"/>
              <a:t>  True or False.  The insect’s exoskeleton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provides an anchoring point for muscle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attachments and support, and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protection and sensing functions which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explains how insects produce such great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strength in relation to their size.</a:t>
            </a:r>
          </a:p>
          <a:p>
            <a:pPr marL="609600" indent="-609600" eaLnBrk="1" hangingPunct="1">
              <a:buFontTx/>
              <a:buNone/>
            </a:pPr>
            <a:endParaRPr lang="en-US" altLang="en-US" sz="1600" b="1"/>
          </a:p>
          <a:p>
            <a:pPr marL="609600" indent="-609600" eaLnBrk="1" hangingPunct="1">
              <a:buFontTx/>
              <a:buNone/>
            </a:pPr>
            <a:endParaRPr lang="en-US" altLang="en-US" sz="1600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A.  True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B.  False</a:t>
            </a:r>
          </a:p>
        </p:txBody>
      </p:sp>
    </p:spTree>
  </p:cSld>
  <p:clrMapOvr>
    <a:masterClrMapping/>
  </p:clrMapOvr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Rectangle 2">
            <a:extLst>
              <a:ext uri="{FF2B5EF4-FFF2-40B4-BE49-F238E27FC236}">
                <a16:creationId xmlns:a16="http://schemas.microsoft.com/office/drawing/2014/main" id="{9360C848-E566-4CCB-83B6-2C2AB34B65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31779" name="Rectangle 3">
            <a:extLst>
              <a:ext uri="{FF2B5EF4-FFF2-40B4-BE49-F238E27FC236}">
                <a16:creationId xmlns:a16="http://schemas.microsoft.com/office/drawing/2014/main" id="{F291FC6D-41AA-4CF0-9CAE-FCF377237D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8686800" cy="60960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r>
              <a:rPr lang="en-US" altLang="en-US" sz="3600" b="1"/>
              <a:t>             </a:t>
            </a:r>
          </a:p>
          <a:p>
            <a:pPr marL="609600" indent="-609600" eaLnBrk="1" hangingPunct="1">
              <a:buFontTx/>
              <a:buNone/>
            </a:pPr>
            <a:endParaRPr lang="en-US" altLang="en-US" sz="2400" b="1"/>
          </a:p>
          <a:p>
            <a:pPr marL="609600" indent="-609600" eaLnBrk="1" hangingPunct="1">
              <a:buFontTx/>
              <a:buNone/>
            </a:pPr>
            <a:endParaRPr lang="en-US" altLang="en-US" sz="2400" b="1"/>
          </a:p>
          <a:p>
            <a:pPr marL="609600" indent="-609600" eaLnBrk="1" hangingPunct="1">
              <a:buFontTx/>
              <a:buNone/>
            </a:pPr>
            <a:r>
              <a:rPr lang="en-US" altLang="en-US" sz="3600" b="1"/>
              <a:t>  A.  </a:t>
            </a:r>
            <a:r>
              <a:rPr lang="en-US" altLang="en-US" sz="4400" b="1" u="sng">
                <a:solidFill>
                  <a:srgbClr val="FF0000"/>
                </a:solidFill>
              </a:rPr>
              <a:t>True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3600" b="1"/>
              <a:t>        </a:t>
            </a:r>
          </a:p>
        </p:txBody>
      </p:sp>
      <p:pic>
        <p:nvPicPr>
          <p:cNvPr id="331780" name="Picture 4" descr="Ant's unusual strength">
            <a:extLst>
              <a:ext uri="{FF2B5EF4-FFF2-40B4-BE49-F238E27FC236}">
                <a16:creationId xmlns:a16="http://schemas.microsoft.com/office/drawing/2014/main" id="{D1C70BAC-0126-4E19-8B89-8D8F479DD4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838200"/>
            <a:ext cx="6400800" cy="544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1781" name="Rectangle 5">
            <a:extLst>
              <a:ext uri="{FF2B5EF4-FFF2-40B4-BE49-F238E27FC236}">
                <a16:creationId xmlns:a16="http://schemas.microsoft.com/office/drawing/2014/main" id="{04FB9971-16E1-4AFF-B94A-E352E3FD75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5943600"/>
            <a:ext cx="65532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31782" name="Line 6">
            <a:extLst>
              <a:ext uri="{FF2B5EF4-FFF2-40B4-BE49-F238E27FC236}">
                <a16:creationId xmlns:a16="http://schemas.microsoft.com/office/drawing/2014/main" id="{80AD1DCC-446A-432C-A64D-7626CACD50A0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5943600"/>
            <a:ext cx="640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1783" name="Text Box 7">
            <a:extLst>
              <a:ext uri="{FF2B5EF4-FFF2-40B4-BE49-F238E27FC236}">
                <a16:creationId xmlns:a16="http://schemas.microsoft.com/office/drawing/2014/main" id="{C59A81A3-580A-477B-984D-774E61730D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495800"/>
            <a:ext cx="1524000" cy="83185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000"/>
              <a:t> </a:t>
            </a:r>
            <a:r>
              <a:rPr lang="en-US" altLang="en-US"/>
              <a:t>What an   </a:t>
            </a:r>
          </a:p>
          <a:p>
            <a:pPr eaLnBrk="1" hangingPunct="1"/>
            <a:r>
              <a:rPr lang="en-US" altLang="en-US"/>
              <a:t>     ant!</a:t>
            </a:r>
          </a:p>
        </p:txBody>
      </p:sp>
      <p:sp>
        <p:nvSpPr>
          <p:cNvPr id="331784" name="Line 8">
            <a:extLst>
              <a:ext uri="{FF2B5EF4-FFF2-40B4-BE49-F238E27FC236}">
                <a16:creationId xmlns:a16="http://schemas.microsoft.com/office/drawing/2014/main" id="{7BFCE665-77AB-434B-96ED-A102EF75F9E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57400" y="4876800"/>
            <a:ext cx="37338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Rectangle 2">
            <a:extLst>
              <a:ext uri="{FF2B5EF4-FFF2-40B4-BE49-F238E27FC236}">
                <a16:creationId xmlns:a16="http://schemas.microsoft.com/office/drawing/2014/main" id="{A6726621-8DE3-4096-BFFB-BDE1C05993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32803" name="Rectangle 3">
            <a:extLst>
              <a:ext uri="{FF2B5EF4-FFF2-40B4-BE49-F238E27FC236}">
                <a16:creationId xmlns:a16="http://schemas.microsoft.com/office/drawing/2014/main" id="{99A0F254-AC65-4500-BCA2-833078A41F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149"/>
            </a:pPr>
            <a:r>
              <a:rPr lang="en-US" altLang="en-US" b="1"/>
              <a:t>  Which of the following pesticides is an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organophosphate (OP)?</a:t>
            </a:r>
          </a:p>
          <a:p>
            <a:pPr marL="609600" indent="-609600" eaLnBrk="1" hangingPunct="1">
              <a:buFontTx/>
              <a:buNone/>
            </a:pPr>
            <a:endParaRPr lang="en-US" altLang="en-US" sz="1000" b="1"/>
          </a:p>
          <a:p>
            <a:pPr marL="609600" indent="-609600" eaLnBrk="1" hangingPunct="1">
              <a:buFontTx/>
              <a:buNone/>
            </a:pPr>
            <a:endParaRPr lang="en-US" altLang="en-US" sz="1000" b="1"/>
          </a:p>
          <a:p>
            <a:pPr marL="609600" indent="-609600" eaLnBrk="1" hangingPunct="1">
              <a:buFontTx/>
              <a:buNone/>
            </a:pPr>
            <a:endParaRPr lang="en-US" altLang="en-US" sz="1000" b="1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Pyrethrum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Chlordane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Orthene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Sevin</a:t>
            </a:r>
          </a:p>
        </p:txBody>
      </p:sp>
    </p:spTree>
  </p:cSld>
  <p:clrMapOvr>
    <a:masterClrMapping/>
  </p:clrMapOvr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Rectangle 2">
            <a:extLst>
              <a:ext uri="{FF2B5EF4-FFF2-40B4-BE49-F238E27FC236}">
                <a16:creationId xmlns:a16="http://schemas.microsoft.com/office/drawing/2014/main" id="{1236A317-D6F5-4738-B7DB-65E74AF5C9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33827" name="Rectangle 3">
            <a:extLst>
              <a:ext uri="{FF2B5EF4-FFF2-40B4-BE49-F238E27FC236}">
                <a16:creationId xmlns:a16="http://schemas.microsoft.com/office/drawing/2014/main" id="{7103A945-0066-489E-AC02-22FCF14493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533400"/>
            <a:ext cx="7772400" cy="5562600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149"/>
            </a:pPr>
            <a:r>
              <a:rPr lang="en-US" altLang="en-US" b="1"/>
              <a:t>  Which of the following pesticides is an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organophosphate (OP)?</a:t>
            </a:r>
          </a:p>
          <a:p>
            <a:pPr marL="609600" indent="-609600" eaLnBrk="1" hangingPunct="1">
              <a:buFontTx/>
              <a:buNone/>
            </a:pPr>
            <a:endParaRPr lang="en-US" altLang="en-US" sz="3600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       c.   </a:t>
            </a:r>
            <a:r>
              <a:rPr lang="en-US" altLang="en-US" sz="3600" b="1" u="sng">
                <a:solidFill>
                  <a:srgbClr val="FF0000"/>
                </a:solidFill>
              </a:rPr>
              <a:t>Orthene</a:t>
            </a:r>
          </a:p>
          <a:p>
            <a:pPr marL="609600" indent="-609600" eaLnBrk="1" hangingPunct="1">
              <a:buFontTx/>
              <a:buNone/>
            </a:pPr>
            <a:endParaRPr lang="en-US" altLang="en-US" sz="3600" b="1">
              <a:solidFill>
                <a:srgbClr val="FF0000"/>
              </a:solidFill>
            </a:endParaRPr>
          </a:p>
        </p:txBody>
      </p:sp>
      <p:sp>
        <p:nvSpPr>
          <p:cNvPr id="333828" name="Text Box 4">
            <a:extLst>
              <a:ext uri="{FF2B5EF4-FFF2-40B4-BE49-F238E27FC236}">
                <a16:creationId xmlns:a16="http://schemas.microsoft.com/office/drawing/2014/main" id="{AD08B8F8-AE7C-4D74-9031-2E8BD4A5E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5181600"/>
            <a:ext cx="7620000" cy="11969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/>
              <a:t> The 3 D’s:  Dursban, Diazinon, and DDVP (Vapona)</a:t>
            </a:r>
          </a:p>
          <a:p>
            <a:pPr eaLnBrk="1" hangingPunct="1">
              <a:buFontTx/>
              <a:buChar char="•"/>
            </a:pPr>
            <a:r>
              <a:rPr lang="en-US" altLang="en-US"/>
              <a:t> The 3 smelly ones:  Orthene, Malathion, and Catalyst</a:t>
            </a:r>
          </a:p>
          <a:p>
            <a:pPr eaLnBrk="1" hangingPunct="1">
              <a:buFontTx/>
              <a:buChar char="•"/>
            </a:pPr>
            <a:r>
              <a:rPr lang="en-US" altLang="en-US"/>
              <a:t> And the one that didn’t work:  Pryfon</a:t>
            </a:r>
          </a:p>
        </p:txBody>
      </p:sp>
      <p:pic>
        <p:nvPicPr>
          <p:cNvPr id="333829" name="Picture 6" descr="ORTHENE_TURF">
            <a:extLst>
              <a:ext uri="{FF2B5EF4-FFF2-40B4-BE49-F238E27FC236}">
                <a16:creationId xmlns:a16="http://schemas.microsoft.com/office/drawing/2014/main" id="{6C4FB25F-2C86-4429-B77E-0F8AB0DA0A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752600"/>
            <a:ext cx="2457450" cy="3219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2">
            <a:extLst>
              <a:ext uri="{FF2B5EF4-FFF2-40B4-BE49-F238E27FC236}">
                <a16:creationId xmlns:a16="http://schemas.microsoft.com/office/drawing/2014/main" id="{F7E791C5-8D3B-4250-B000-3BBF9EA384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34851" name="Rectangle 3">
            <a:extLst>
              <a:ext uri="{FF2B5EF4-FFF2-40B4-BE49-F238E27FC236}">
                <a16:creationId xmlns:a16="http://schemas.microsoft.com/office/drawing/2014/main" id="{D17A8203-456A-470B-B635-D713375575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 startAt="150"/>
            </a:pPr>
            <a:r>
              <a:rPr lang="en-US" altLang="en-US" b="1"/>
              <a:t>  The cuticle is a _______________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layer of cells.</a:t>
            </a:r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A.  living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B.  non-living</a:t>
            </a:r>
          </a:p>
        </p:txBody>
      </p:sp>
    </p:spTree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Rectangle 2">
            <a:extLst>
              <a:ext uri="{FF2B5EF4-FFF2-40B4-BE49-F238E27FC236}">
                <a16:creationId xmlns:a16="http://schemas.microsoft.com/office/drawing/2014/main" id="{BFD07586-3909-49AF-9042-7D88F82F49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35875" name="Rectangle 3">
            <a:extLst>
              <a:ext uri="{FF2B5EF4-FFF2-40B4-BE49-F238E27FC236}">
                <a16:creationId xmlns:a16="http://schemas.microsoft.com/office/drawing/2014/main" id="{C856D1B0-CCA8-454D-8626-BF102B6D63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495800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150"/>
            </a:pPr>
            <a:r>
              <a:rPr lang="en-US" altLang="en-US" b="1"/>
              <a:t>  The cuticle is a _______________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layer of cells.</a:t>
            </a:r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B.  </a:t>
            </a:r>
            <a:r>
              <a:rPr lang="en-US" altLang="en-US" sz="4000" b="1" u="sng">
                <a:solidFill>
                  <a:srgbClr val="FF0000"/>
                </a:solidFill>
              </a:rPr>
              <a:t>non-living</a:t>
            </a:r>
          </a:p>
        </p:txBody>
      </p:sp>
      <p:sp>
        <p:nvSpPr>
          <p:cNvPr id="335876" name="Text Box 4">
            <a:extLst>
              <a:ext uri="{FF2B5EF4-FFF2-40B4-BE49-F238E27FC236}">
                <a16:creationId xmlns:a16="http://schemas.microsoft.com/office/drawing/2014/main" id="{505BA33C-9606-48CD-8D5E-EA7B9D9D0A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9925" y="1981200"/>
            <a:ext cx="24511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3200"/>
              <a:t>    </a:t>
            </a:r>
            <a:endParaRPr lang="en-US" altLang="en-US" sz="3200">
              <a:solidFill>
                <a:srgbClr val="FF0000"/>
              </a:solidFill>
            </a:endParaRPr>
          </a:p>
        </p:txBody>
      </p:sp>
      <p:pic>
        <p:nvPicPr>
          <p:cNvPr id="335877" name="Picture 5" descr="280px-The-arthropods-moulting-1">
            <a:extLst>
              <a:ext uri="{FF2B5EF4-FFF2-40B4-BE49-F238E27FC236}">
                <a16:creationId xmlns:a16="http://schemas.microsoft.com/office/drawing/2014/main" id="{697BDC36-2FCC-46DE-BC10-042D9B0DEB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590800"/>
            <a:ext cx="3810000" cy="318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5878" name="Line 6">
            <a:extLst>
              <a:ext uri="{FF2B5EF4-FFF2-40B4-BE49-F238E27FC236}">
                <a16:creationId xmlns:a16="http://schemas.microsoft.com/office/drawing/2014/main" id="{8016153F-8102-4703-A279-A15353B097C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48200" y="4038600"/>
            <a:ext cx="83820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5879" name="Text Box 7">
            <a:extLst>
              <a:ext uri="{FF2B5EF4-FFF2-40B4-BE49-F238E27FC236}">
                <a16:creationId xmlns:a16="http://schemas.microsoft.com/office/drawing/2014/main" id="{5FFF8F7D-A0EB-400D-824B-AF3E1E55E1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4925" y="3795713"/>
            <a:ext cx="11858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600"/>
              <a:t>(non-living</a:t>
            </a:r>
            <a:r>
              <a:rPr lang="en-US" altLang="en-US" sz="1200"/>
              <a:t>)</a:t>
            </a:r>
          </a:p>
        </p:txBody>
      </p:sp>
      <p:sp>
        <p:nvSpPr>
          <p:cNvPr id="335880" name="Text Box 8">
            <a:extLst>
              <a:ext uri="{FF2B5EF4-FFF2-40B4-BE49-F238E27FC236}">
                <a16:creationId xmlns:a16="http://schemas.microsoft.com/office/drawing/2014/main" id="{220974B2-5B9E-41BA-B962-5935C20618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66125" y="4710113"/>
            <a:ext cx="8080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600"/>
              <a:t>(living)</a:t>
            </a:r>
          </a:p>
        </p:txBody>
      </p:sp>
    </p:spTree>
  </p:cSld>
  <p:clrMapOvr>
    <a:masterClrMapping/>
  </p:clrMapOvr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Rectangle 2">
            <a:extLst>
              <a:ext uri="{FF2B5EF4-FFF2-40B4-BE49-F238E27FC236}">
                <a16:creationId xmlns:a16="http://schemas.microsoft.com/office/drawing/2014/main" id="{A3EC50AE-9683-4973-A3C8-3C6D8B2274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36899" name="Rectangle 3">
            <a:extLst>
              <a:ext uri="{FF2B5EF4-FFF2-40B4-BE49-F238E27FC236}">
                <a16:creationId xmlns:a16="http://schemas.microsoft.com/office/drawing/2014/main" id="{80F1F33F-04CE-4BAA-AC88-E0ADE69DE9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419600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151"/>
            </a:pPr>
            <a:r>
              <a:rPr lang="en-US" altLang="en-US" b="1"/>
              <a:t>  What class of pesticide is Sevin?</a:t>
            </a:r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a.  Organophosphate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b.  Carbamate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c.  Anticoagulant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d.  Inorganic</a:t>
            </a:r>
          </a:p>
          <a:p>
            <a:pPr marL="609600" indent="-609600" eaLnBrk="1" hangingPunct="1">
              <a:buFontTx/>
              <a:buNone/>
            </a:pPr>
            <a:endParaRPr lang="en-US" altLang="en-US" b="1"/>
          </a:p>
        </p:txBody>
      </p:sp>
    </p:spTree>
  </p:cSld>
  <p:clrMapOvr>
    <a:masterClrMapping/>
  </p:clrMapOvr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>
            <a:extLst>
              <a:ext uri="{FF2B5EF4-FFF2-40B4-BE49-F238E27FC236}">
                <a16:creationId xmlns:a16="http://schemas.microsoft.com/office/drawing/2014/main" id="{84404100-B3D9-4059-A17F-8B7EBAEA83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37923" name="Rectangle 3">
            <a:extLst>
              <a:ext uri="{FF2B5EF4-FFF2-40B4-BE49-F238E27FC236}">
                <a16:creationId xmlns:a16="http://schemas.microsoft.com/office/drawing/2014/main" id="{F1EEE3F2-907A-4153-AC5C-4A048EB11E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5181600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151"/>
            </a:pPr>
            <a:r>
              <a:rPr lang="en-US" altLang="en-US" b="1"/>
              <a:t>  What class of pesticide is Sevin?</a:t>
            </a:r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  b.  </a:t>
            </a:r>
            <a:r>
              <a:rPr lang="en-US" altLang="en-US" sz="4000" b="1">
                <a:solidFill>
                  <a:srgbClr val="FF0000"/>
                </a:solidFill>
              </a:rPr>
              <a:t>Carbamate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4000" b="1"/>
              <a:t>          </a:t>
            </a:r>
          </a:p>
        </p:txBody>
      </p:sp>
      <p:sp>
        <p:nvSpPr>
          <p:cNvPr id="337924" name="Text Box 4">
            <a:extLst>
              <a:ext uri="{FF2B5EF4-FFF2-40B4-BE49-F238E27FC236}">
                <a16:creationId xmlns:a16="http://schemas.microsoft.com/office/drawing/2014/main" id="{74AAA2C9-76C6-4FD7-8D5B-675EB38B01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3657600"/>
            <a:ext cx="1219200" cy="1016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sz="2000"/>
              <a:t> Ficam</a:t>
            </a:r>
          </a:p>
          <a:p>
            <a:pPr eaLnBrk="1" hangingPunct="1">
              <a:buFontTx/>
              <a:buChar char="•"/>
            </a:pPr>
            <a:r>
              <a:rPr lang="en-US" altLang="en-US" sz="2000"/>
              <a:t> Sevin</a:t>
            </a:r>
          </a:p>
          <a:p>
            <a:pPr eaLnBrk="1" hangingPunct="1">
              <a:buFontTx/>
              <a:buChar char="•"/>
            </a:pPr>
            <a:r>
              <a:rPr lang="en-US" altLang="en-US" sz="2000"/>
              <a:t> Baygon</a:t>
            </a:r>
          </a:p>
        </p:txBody>
      </p:sp>
      <p:pic>
        <p:nvPicPr>
          <p:cNvPr id="337925" name="Picture 6" descr="sevin1">
            <a:extLst>
              <a:ext uri="{FF2B5EF4-FFF2-40B4-BE49-F238E27FC236}">
                <a16:creationId xmlns:a16="http://schemas.microsoft.com/office/drawing/2014/main" id="{64A51CBD-DF8E-454C-8FD2-B310AFBBBA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209800"/>
            <a:ext cx="3211513" cy="3505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6" name="Rectangle 2">
            <a:extLst>
              <a:ext uri="{FF2B5EF4-FFF2-40B4-BE49-F238E27FC236}">
                <a16:creationId xmlns:a16="http://schemas.microsoft.com/office/drawing/2014/main" id="{248E8783-7A5B-4350-BCA2-4A125B961C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38947" name="Rectangle 3">
            <a:extLst>
              <a:ext uri="{FF2B5EF4-FFF2-40B4-BE49-F238E27FC236}">
                <a16:creationId xmlns:a16="http://schemas.microsoft.com/office/drawing/2014/main" id="{BAF93236-2835-48ED-9A33-1C3F3651E7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 startAt="152"/>
            </a:pPr>
            <a:r>
              <a:rPr lang="en-US" altLang="en-US" b="1"/>
              <a:t>   What is Precor?</a:t>
            </a:r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 a.  Contact poison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 b.  Stomach poison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 c.  IGR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 d.  Anticoagulant</a:t>
            </a:r>
          </a:p>
        </p:txBody>
      </p:sp>
    </p:spTree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Rectangle 2">
            <a:extLst>
              <a:ext uri="{FF2B5EF4-FFF2-40B4-BE49-F238E27FC236}">
                <a16:creationId xmlns:a16="http://schemas.microsoft.com/office/drawing/2014/main" id="{9E8D9F80-CE02-43D9-A158-4431BFD0B7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39971" name="Rectangle 3">
            <a:extLst>
              <a:ext uri="{FF2B5EF4-FFF2-40B4-BE49-F238E27FC236}">
                <a16:creationId xmlns:a16="http://schemas.microsoft.com/office/drawing/2014/main" id="{4988FF16-3E4A-4A3F-8D45-2EAEE2274A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447800"/>
            <a:ext cx="7772400" cy="4648200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152"/>
            </a:pPr>
            <a:r>
              <a:rPr lang="en-US" altLang="en-US" b="1"/>
              <a:t>   What is Precor?</a:t>
            </a:r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 c.  </a:t>
            </a:r>
            <a:r>
              <a:rPr lang="en-US" altLang="en-US" sz="4000" b="1" u="sng">
                <a:solidFill>
                  <a:srgbClr val="FF0000"/>
                </a:solidFill>
              </a:rPr>
              <a:t>IGR</a:t>
            </a:r>
            <a:r>
              <a:rPr lang="en-US" altLang="en-US" sz="4000" b="1">
                <a:solidFill>
                  <a:srgbClr val="FF0000"/>
                </a:solidFill>
              </a:rPr>
              <a:t> </a:t>
            </a:r>
            <a:r>
              <a:rPr lang="en-US" altLang="en-US" sz="4000" b="1"/>
              <a:t>(Methoprene)</a:t>
            </a:r>
            <a:endParaRPr lang="en-US" altLang="en-US" sz="4000" b="1" u="sng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 </a:t>
            </a:r>
          </a:p>
        </p:txBody>
      </p:sp>
      <p:sp>
        <p:nvSpPr>
          <p:cNvPr id="339972" name="Text Box 6">
            <a:extLst>
              <a:ext uri="{FF2B5EF4-FFF2-40B4-BE49-F238E27FC236}">
                <a16:creationId xmlns:a16="http://schemas.microsoft.com/office/drawing/2014/main" id="{E9C92211-048C-48EF-B8A0-E9BE4EB3A0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043488"/>
            <a:ext cx="8229600" cy="4667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 IGRs affect an insect’s growth, development or reproduction</a:t>
            </a:r>
          </a:p>
        </p:txBody>
      </p:sp>
      <p:pic>
        <p:nvPicPr>
          <p:cNvPr id="339973" name="Picture 8" descr="PrecorFogger">
            <a:extLst>
              <a:ext uri="{FF2B5EF4-FFF2-40B4-BE49-F238E27FC236}">
                <a16:creationId xmlns:a16="http://schemas.microsoft.com/office/drawing/2014/main" id="{416C02C9-AD55-459F-8765-DAF09823EC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057400"/>
            <a:ext cx="2667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2">
            <a:extLst>
              <a:ext uri="{FF2B5EF4-FFF2-40B4-BE49-F238E27FC236}">
                <a16:creationId xmlns:a16="http://schemas.microsoft.com/office/drawing/2014/main" id="{77B26B61-2FEC-4801-A4A2-6F69CBCB86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40995" name="Rectangle 3">
            <a:extLst>
              <a:ext uri="{FF2B5EF4-FFF2-40B4-BE49-F238E27FC236}">
                <a16:creationId xmlns:a16="http://schemas.microsoft.com/office/drawing/2014/main" id="{A9112470-74DC-4CDC-933A-184A522A97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343400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153"/>
            </a:pPr>
            <a:r>
              <a:rPr lang="en-US" altLang="en-US" b="1"/>
              <a:t>  What does a synergist do?</a:t>
            </a:r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a.  Causes inability to molt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b.  Enables a pest to recognize others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c.  Penetrates the spiracles and causes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     death by inhalation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d.  Enhances the activity of another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     pesticide</a:t>
            </a:r>
          </a:p>
        </p:txBody>
      </p:sp>
    </p:spTree>
  </p:cSld>
  <p:clrMapOvr>
    <a:masterClrMapping/>
  </p:clrMapOvr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2">
            <a:extLst>
              <a:ext uri="{FF2B5EF4-FFF2-40B4-BE49-F238E27FC236}">
                <a16:creationId xmlns:a16="http://schemas.microsoft.com/office/drawing/2014/main" id="{959E4EF8-95A4-4DE8-A3D2-D84D8650D8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42019" name="Rectangle 3">
            <a:extLst>
              <a:ext uri="{FF2B5EF4-FFF2-40B4-BE49-F238E27FC236}">
                <a16:creationId xmlns:a16="http://schemas.microsoft.com/office/drawing/2014/main" id="{7B01EB9A-7CE9-4A12-BF33-60747DE94F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343400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153"/>
            </a:pPr>
            <a:r>
              <a:rPr lang="en-US" altLang="en-US" b="1"/>
              <a:t>  What does a synergist do?</a:t>
            </a:r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 d.  </a:t>
            </a:r>
            <a:r>
              <a:rPr lang="en-US" altLang="en-US" sz="4000" b="1" u="sng">
                <a:solidFill>
                  <a:srgbClr val="FF0000"/>
                </a:solidFill>
              </a:rPr>
              <a:t>Enhances the activity of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4000" b="1">
                <a:solidFill>
                  <a:srgbClr val="FF0000"/>
                </a:solidFill>
              </a:rPr>
              <a:t>              </a:t>
            </a:r>
            <a:r>
              <a:rPr lang="en-US" altLang="en-US" sz="4000" b="1" u="sng">
                <a:solidFill>
                  <a:srgbClr val="FF0000"/>
                </a:solidFill>
              </a:rPr>
              <a:t>another pesticide</a:t>
            </a:r>
          </a:p>
        </p:txBody>
      </p:sp>
      <p:sp>
        <p:nvSpPr>
          <p:cNvPr id="342020" name="Text Box 4">
            <a:extLst>
              <a:ext uri="{FF2B5EF4-FFF2-40B4-BE49-F238E27FC236}">
                <a16:creationId xmlns:a16="http://schemas.microsoft.com/office/drawing/2014/main" id="{DB70212B-4977-4EF0-A350-AA2C1DA767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181600"/>
            <a:ext cx="8382000" cy="4667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Piperonyl butoxide and MGK 264 are synergists of Pyrethrum</a:t>
            </a:r>
          </a:p>
        </p:txBody>
      </p:sp>
    </p:spTree>
  </p:cSld>
  <p:clrMapOvr>
    <a:masterClrMapping/>
  </p:clrMapOvr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Rectangle 2">
            <a:extLst>
              <a:ext uri="{FF2B5EF4-FFF2-40B4-BE49-F238E27FC236}">
                <a16:creationId xmlns:a16="http://schemas.microsoft.com/office/drawing/2014/main" id="{94A80F1B-BEAF-400E-8A84-5DE3017A62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43043" name="Rectangle 3">
            <a:extLst>
              <a:ext uri="{FF2B5EF4-FFF2-40B4-BE49-F238E27FC236}">
                <a16:creationId xmlns:a16="http://schemas.microsoft.com/office/drawing/2014/main" id="{F8E6E338-F343-4094-81E1-5FC4F35B43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772400" cy="5029200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154"/>
            </a:pPr>
            <a:r>
              <a:rPr lang="en-US" altLang="en-US" b="1"/>
              <a:t>  What does a dessicant do?</a:t>
            </a:r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a.  Dehydrates the insect and causes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    death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b.  Kills by ingestion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c.  Kills by inhalation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d.  Causes death by disrupting energy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    within the cells of the insect</a:t>
            </a:r>
          </a:p>
        </p:txBody>
      </p:sp>
    </p:spTree>
  </p:cSld>
  <p:clrMapOvr>
    <a:masterClrMapping/>
  </p:clrMapOvr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Rectangle 2">
            <a:extLst>
              <a:ext uri="{FF2B5EF4-FFF2-40B4-BE49-F238E27FC236}">
                <a16:creationId xmlns:a16="http://schemas.microsoft.com/office/drawing/2014/main" id="{622979F2-5886-41B6-879B-BB99EA9AC3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44067" name="Rectangle 3">
            <a:extLst>
              <a:ext uri="{FF2B5EF4-FFF2-40B4-BE49-F238E27FC236}">
                <a16:creationId xmlns:a16="http://schemas.microsoft.com/office/drawing/2014/main" id="{07BAAA78-335E-4AAF-B6CB-F4A21CBBE2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4800600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154"/>
            </a:pPr>
            <a:r>
              <a:rPr lang="en-US" altLang="en-US" b="1"/>
              <a:t>  What does a dessicant do?</a:t>
            </a:r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a.  </a:t>
            </a:r>
            <a:r>
              <a:rPr lang="en-US" altLang="en-US" sz="4000" b="1" u="sng">
                <a:solidFill>
                  <a:srgbClr val="FF0000"/>
                </a:solidFill>
              </a:rPr>
              <a:t>Dehydrates the insect and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4000" b="1">
                <a:solidFill>
                  <a:srgbClr val="FF0000"/>
                </a:solidFill>
              </a:rPr>
              <a:t>            </a:t>
            </a:r>
            <a:r>
              <a:rPr lang="en-US" altLang="en-US" sz="4000" b="1" u="sng">
                <a:solidFill>
                  <a:srgbClr val="FF0000"/>
                </a:solidFill>
              </a:rPr>
              <a:t>causes death</a:t>
            </a:r>
          </a:p>
        </p:txBody>
      </p:sp>
      <p:sp>
        <p:nvSpPr>
          <p:cNvPr id="344068" name="Text Box 4">
            <a:extLst>
              <a:ext uri="{FF2B5EF4-FFF2-40B4-BE49-F238E27FC236}">
                <a16:creationId xmlns:a16="http://schemas.microsoft.com/office/drawing/2014/main" id="{9B3D24AD-E890-4359-A8A6-3AAB5F11CA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4725" y="4814888"/>
            <a:ext cx="7102475" cy="711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2000"/>
              <a:t>Drione, Tri-Die, and Diatomaceous earth are dessicants.  They</a:t>
            </a:r>
          </a:p>
          <a:p>
            <a:pPr algn="ctr" eaLnBrk="1" hangingPunct="1"/>
            <a:r>
              <a:rPr lang="en-US" altLang="en-US" sz="2000"/>
              <a:t>abrade the insect exoskeleton and cause the insect to lose H</a:t>
            </a:r>
            <a:r>
              <a:rPr lang="en-US" altLang="en-US" sz="1200"/>
              <a:t>2</a:t>
            </a:r>
            <a:r>
              <a:rPr lang="en-US" altLang="en-US" sz="2000"/>
              <a:t>0. </a:t>
            </a:r>
          </a:p>
        </p:txBody>
      </p:sp>
    </p:spTree>
  </p:cSld>
  <p:clrMapOvr>
    <a:masterClrMapping/>
  </p:clrMapOvr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3">
            <a:extLst>
              <a:ext uri="{FF2B5EF4-FFF2-40B4-BE49-F238E27FC236}">
                <a16:creationId xmlns:a16="http://schemas.microsoft.com/office/drawing/2014/main" id="{3C7F7B98-7720-497E-B6EE-01CCF8F7CD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457200"/>
            <a:ext cx="8077200" cy="6629400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155"/>
            </a:pPr>
            <a:r>
              <a:rPr lang="en-US" altLang="en-US" b="1"/>
              <a:t>  The Brown Recluse spider bite is:</a:t>
            </a:r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</a:t>
            </a:r>
            <a:r>
              <a:rPr lang="en-US" altLang="en-US" sz="2400" b="1"/>
              <a:t>a.  Neurotoxic</a:t>
            </a:r>
            <a:r>
              <a:rPr lang="en-US" altLang="en-US" b="1"/>
              <a:t>                       </a:t>
            </a:r>
            <a:r>
              <a:rPr lang="en-US" altLang="en-US" sz="2400" b="1"/>
              <a:t>b.  Rots the flesh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1800" b="1"/>
              <a:t>                     (affects the nervous system)                         (degenerates tissue)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</a:t>
            </a:r>
            <a:r>
              <a:rPr lang="en-US" altLang="en-US" sz="2400" b="1"/>
              <a:t>c.  Hemotoxic</a:t>
            </a:r>
            <a:r>
              <a:rPr lang="en-US" altLang="en-US" b="1"/>
              <a:t> </a:t>
            </a:r>
            <a:r>
              <a:rPr lang="en-US" altLang="en-US" sz="1800" b="1"/>
              <a:t>(affects the blood)         </a:t>
            </a:r>
            <a:r>
              <a:rPr lang="en-US" altLang="en-US" sz="2400" b="1"/>
              <a:t>d.  Trophyllactic</a:t>
            </a:r>
            <a:r>
              <a:rPr lang="en-US" altLang="en-US" b="1"/>
              <a:t>  </a:t>
            </a:r>
          </a:p>
        </p:txBody>
      </p:sp>
      <p:pic>
        <p:nvPicPr>
          <p:cNvPr id="345091" name="Picture 4" descr="Brown Recluse Spider">
            <a:extLst>
              <a:ext uri="{FF2B5EF4-FFF2-40B4-BE49-F238E27FC236}">
                <a16:creationId xmlns:a16="http://schemas.microsoft.com/office/drawing/2014/main" id="{BFF3A075-31FD-4C4F-85D2-70EE02617001}"/>
              </a:ext>
            </a:extLst>
          </p:cNvPr>
          <p:cNvPicPr>
            <a:picLocks noChangeAspect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0" t="5074" r="4616" b="8669"/>
          <a:stretch>
            <a:fillRect/>
          </a:stretch>
        </p:blipFill>
        <p:spPr>
          <a:xfrm>
            <a:off x="2362200" y="1295400"/>
            <a:ext cx="4267200" cy="3883025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45092" name="Text Box 5">
            <a:extLst>
              <a:ext uri="{FF2B5EF4-FFF2-40B4-BE49-F238E27FC236}">
                <a16:creationId xmlns:a16="http://schemas.microsoft.com/office/drawing/2014/main" id="{7C272E8B-95E9-4EBE-BA18-F70EC78A45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5963" y="2171700"/>
            <a:ext cx="1362075" cy="6508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1800"/>
              <a:t>Can you see</a:t>
            </a:r>
          </a:p>
          <a:p>
            <a:pPr algn="ctr" eaLnBrk="1" hangingPunct="1"/>
            <a:r>
              <a:rPr lang="en-US" altLang="en-US" sz="1800"/>
              <a:t>the violin?</a:t>
            </a:r>
          </a:p>
        </p:txBody>
      </p:sp>
      <p:sp>
        <p:nvSpPr>
          <p:cNvPr id="345093" name="Line 6">
            <a:extLst>
              <a:ext uri="{FF2B5EF4-FFF2-40B4-BE49-F238E27FC236}">
                <a16:creationId xmlns:a16="http://schemas.microsoft.com/office/drawing/2014/main" id="{A94E1656-6D68-47FC-91FA-089429AECF4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43400" y="2514600"/>
            <a:ext cx="266700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Rectangle 2">
            <a:extLst>
              <a:ext uri="{FF2B5EF4-FFF2-40B4-BE49-F238E27FC236}">
                <a16:creationId xmlns:a16="http://schemas.microsoft.com/office/drawing/2014/main" id="{9F12EF0D-58E8-42A2-B1A8-B7FE743D1B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46115" name="Rectangle 3">
            <a:extLst>
              <a:ext uri="{FF2B5EF4-FFF2-40B4-BE49-F238E27FC236}">
                <a16:creationId xmlns:a16="http://schemas.microsoft.com/office/drawing/2014/main" id="{48AB564E-BEB9-4424-8418-5003AFC2F4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152400"/>
            <a:ext cx="7620000" cy="70866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 startAt="155"/>
            </a:pPr>
            <a:r>
              <a:rPr lang="en-US" altLang="en-US" b="1"/>
              <a:t>   The Brown Recluse spider bite: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3600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      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2800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4800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6000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800" b="1"/>
              <a:t>   </a:t>
            </a:r>
          </a:p>
        </p:txBody>
      </p:sp>
      <p:pic>
        <p:nvPicPr>
          <p:cNvPr id="346116" name="Picture 4" descr="bite_447_9c">
            <a:extLst>
              <a:ext uri="{FF2B5EF4-FFF2-40B4-BE49-F238E27FC236}">
                <a16:creationId xmlns:a16="http://schemas.microsoft.com/office/drawing/2014/main" id="{5F382F93-B977-45B9-8B02-AF86135781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838200"/>
            <a:ext cx="7924800" cy="5635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6117" name="Text Box 5">
            <a:extLst>
              <a:ext uri="{FF2B5EF4-FFF2-40B4-BE49-F238E27FC236}">
                <a16:creationId xmlns:a16="http://schemas.microsoft.com/office/drawing/2014/main" id="{DE033495-A77D-49B4-8E8C-1588384E8D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6019800"/>
            <a:ext cx="7924800" cy="6508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3600"/>
              <a:t>      </a:t>
            </a:r>
            <a:r>
              <a:rPr lang="en-US" altLang="en-US" sz="3600" u="sng">
                <a:solidFill>
                  <a:srgbClr val="FF0000"/>
                </a:solidFill>
              </a:rPr>
              <a:t>Rots the flesh</a:t>
            </a:r>
            <a:r>
              <a:rPr lang="en-US" altLang="en-US" sz="3600"/>
              <a:t> (degenerates tissue)</a:t>
            </a:r>
          </a:p>
        </p:txBody>
      </p:sp>
      <p:sp>
        <p:nvSpPr>
          <p:cNvPr id="346118" name="Text Box 6">
            <a:extLst>
              <a:ext uri="{FF2B5EF4-FFF2-40B4-BE49-F238E27FC236}">
                <a16:creationId xmlns:a16="http://schemas.microsoft.com/office/drawing/2014/main" id="{0FEC434B-2FA4-4ADA-BD36-033C391889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1800" y="3733800"/>
            <a:ext cx="1524000" cy="1320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2000"/>
              <a:t>Anyone</a:t>
            </a:r>
          </a:p>
          <a:p>
            <a:pPr algn="ctr" eaLnBrk="1" hangingPunct="1"/>
            <a:r>
              <a:rPr lang="en-US" altLang="en-US" sz="2000"/>
              <a:t>care for a</a:t>
            </a:r>
          </a:p>
          <a:p>
            <a:pPr algn="ctr" eaLnBrk="1" hangingPunct="1"/>
            <a:r>
              <a:rPr lang="en-US" altLang="en-US" sz="2000"/>
              <a:t>hamburger</a:t>
            </a:r>
          </a:p>
          <a:p>
            <a:pPr algn="ctr" eaLnBrk="1" hangingPunct="1"/>
            <a:r>
              <a:rPr lang="en-US" altLang="en-US" sz="2000"/>
              <a:t>for lunch?</a:t>
            </a:r>
          </a:p>
        </p:txBody>
      </p:sp>
    </p:spTree>
  </p:cSld>
  <p:clrMapOvr>
    <a:masterClrMapping/>
  </p:clrMapOvr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8" name="Rectangle 2">
            <a:extLst>
              <a:ext uri="{FF2B5EF4-FFF2-40B4-BE49-F238E27FC236}">
                <a16:creationId xmlns:a16="http://schemas.microsoft.com/office/drawing/2014/main" id="{33928BF6-270B-41DC-B953-669DD9B971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47139" name="Rectangle 3">
            <a:extLst>
              <a:ext uri="{FF2B5EF4-FFF2-40B4-BE49-F238E27FC236}">
                <a16:creationId xmlns:a16="http://schemas.microsoft.com/office/drawing/2014/main" id="{A4385327-F291-49AF-9796-42836BD8AA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 startAt="156"/>
            </a:pPr>
            <a:r>
              <a:rPr lang="en-US" altLang="en-US" b="1"/>
              <a:t>  Which pesticide is least harmful to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humans?</a:t>
            </a:r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a.  Diazinon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b.  Dursban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c.  Pyrethrum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e.  Zinc Phosphide</a:t>
            </a:r>
          </a:p>
        </p:txBody>
      </p:sp>
    </p:spTree>
  </p:cSld>
  <p:clrMapOvr>
    <a:masterClrMapping/>
  </p:clrMapOvr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Rectangle 2">
            <a:extLst>
              <a:ext uri="{FF2B5EF4-FFF2-40B4-BE49-F238E27FC236}">
                <a16:creationId xmlns:a16="http://schemas.microsoft.com/office/drawing/2014/main" id="{F2F236F7-C4A8-4137-87B6-4AC8BE9930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48163" name="Rectangle 3">
            <a:extLst>
              <a:ext uri="{FF2B5EF4-FFF2-40B4-BE49-F238E27FC236}">
                <a16:creationId xmlns:a16="http://schemas.microsoft.com/office/drawing/2014/main" id="{CBA04DEE-3617-4965-A43F-EC57D7D965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 startAt="156"/>
            </a:pPr>
            <a:r>
              <a:rPr lang="en-US" altLang="en-US" b="1"/>
              <a:t>  Which pesticide is least harmful to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humans?</a:t>
            </a:r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a.  Diazinon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b.  Dursban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c.  </a:t>
            </a:r>
            <a:r>
              <a:rPr lang="en-US" altLang="en-US" sz="4000" b="1" u="sng">
                <a:solidFill>
                  <a:srgbClr val="FF0000"/>
                </a:solidFill>
              </a:rPr>
              <a:t>Pyrethrum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e.  Zinc Phosphide</a:t>
            </a:r>
          </a:p>
        </p:txBody>
      </p:sp>
    </p:spTree>
  </p:cSld>
  <p:clrMapOvr>
    <a:masterClrMapping/>
  </p:clrMapOvr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Rectangle 2">
            <a:extLst>
              <a:ext uri="{FF2B5EF4-FFF2-40B4-BE49-F238E27FC236}">
                <a16:creationId xmlns:a16="http://schemas.microsoft.com/office/drawing/2014/main" id="{DA565E1E-1A4A-472F-9FAF-1B150BB0B3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49187" name="Rectangle 3">
            <a:extLst>
              <a:ext uri="{FF2B5EF4-FFF2-40B4-BE49-F238E27FC236}">
                <a16:creationId xmlns:a16="http://schemas.microsoft.com/office/drawing/2014/main" id="{B2261852-37D4-4910-B4C9-D115B2265B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 startAt="157"/>
            </a:pPr>
            <a:r>
              <a:rPr lang="en-US" altLang="en-US" b="1"/>
              <a:t>  Which rodenticide is least toxic?</a:t>
            </a:r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a.  1080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b.  Phosphorous paste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c.  Zinc phosphide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d.  Diphacinone</a:t>
            </a:r>
          </a:p>
        </p:txBody>
      </p:sp>
    </p:spTree>
  </p:cSld>
  <p:clrMapOvr>
    <a:masterClrMapping/>
  </p:clrMapOvr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0" name="Rectangle 2">
            <a:extLst>
              <a:ext uri="{FF2B5EF4-FFF2-40B4-BE49-F238E27FC236}">
                <a16:creationId xmlns:a16="http://schemas.microsoft.com/office/drawing/2014/main" id="{8E53ED53-E4DD-4F88-A043-BB450F7E16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50211" name="Rectangle 3">
            <a:extLst>
              <a:ext uri="{FF2B5EF4-FFF2-40B4-BE49-F238E27FC236}">
                <a16:creationId xmlns:a16="http://schemas.microsoft.com/office/drawing/2014/main" id="{E9FCD110-8F84-43ED-BB94-E4C5C5A428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 startAt="157"/>
            </a:pPr>
            <a:r>
              <a:rPr lang="en-US" altLang="en-US" b="1"/>
              <a:t>  Which rodenticide is least toxic?</a:t>
            </a:r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a.  1080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b.  Phosphorous paste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c.  Zinc phosphide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d.  </a:t>
            </a:r>
            <a:r>
              <a:rPr lang="en-US" altLang="en-US" sz="4000" b="1" u="sng">
                <a:solidFill>
                  <a:srgbClr val="FF0000"/>
                </a:solidFill>
              </a:rPr>
              <a:t>Diphacinone</a:t>
            </a:r>
            <a:r>
              <a:rPr lang="en-US" altLang="en-US" sz="4000" b="1">
                <a:solidFill>
                  <a:srgbClr val="FF0000"/>
                </a:solidFill>
              </a:rPr>
              <a:t> (Liquitox)</a:t>
            </a:r>
            <a:endParaRPr lang="en-US" altLang="en-US" sz="4000" b="1" u="sng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4" name="Rectangle 2">
            <a:extLst>
              <a:ext uri="{FF2B5EF4-FFF2-40B4-BE49-F238E27FC236}">
                <a16:creationId xmlns:a16="http://schemas.microsoft.com/office/drawing/2014/main" id="{B6DF64C2-5505-4BCA-B35E-23E2C0BB64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51235" name="Rectangle 3">
            <a:extLst>
              <a:ext uri="{FF2B5EF4-FFF2-40B4-BE49-F238E27FC236}">
                <a16:creationId xmlns:a16="http://schemas.microsoft.com/office/drawing/2014/main" id="{97D53D1E-0ABD-4A8E-A12D-EA51D62523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 startAt="158"/>
            </a:pPr>
            <a:r>
              <a:rPr lang="en-US" altLang="en-US" b="1"/>
              <a:t>   Safrotin EC works well on unpainted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surfaces.</a:t>
            </a:r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a.  True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b.  False  </a:t>
            </a:r>
          </a:p>
        </p:txBody>
      </p:sp>
    </p:spTree>
  </p:cSld>
  <p:clrMapOvr>
    <a:masterClrMapping/>
  </p:clrMapOvr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Rectangle 2">
            <a:extLst>
              <a:ext uri="{FF2B5EF4-FFF2-40B4-BE49-F238E27FC236}">
                <a16:creationId xmlns:a16="http://schemas.microsoft.com/office/drawing/2014/main" id="{60A6B196-A5FE-491D-A24F-4CE5F46D67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52259" name="Rectangle 3">
            <a:extLst>
              <a:ext uri="{FF2B5EF4-FFF2-40B4-BE49-F238E27FC236}">
                <a16:creationId xmlns:a16="http://schemas.microsoft.com/office/drawing/2014/main" id="{859ED71E-9D40-4EDE-80F6-A56D3B6D5E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 startAt="158"/>
            </a:pPr>
            <a:r>
              <a:rPr lang="en-US" altLang="en-US" b="1"/>
              <a:t>   Safrotin EC works well on unpainted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surfaces.</a:t>
            </a:r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                   b.  </a:t>
            </a:r>
            <a:r>
              <a:rPr lang="en-US" altLang="en-US" sz="4000" b="1" u="sng">
                <a:solidFill>
                  <a:srgbClr val="FF0000"/>
                </a:solidFill>
              </a:rPr>
              <a:t>False</a:t>
            </a:r>
            <a:r>
              <a:rPr lang="en-US" altLang="en-US" sz="4000" b="1"/>
              <a:t>  </a:t>
            </a:r>
          </a:p>
        </p:txBody>
      </p:sp>
      <p:sp>
        <p:nvSpPr>
          <p:cNvPr id="352260" name="Text Box 4">
            <a:extLst>
              <a:ext uri="{FF2B5EF4-FFF2-40B4-BE49-F238E27FC236}">
                <a16:creationId xmlns:a16="http://schemas.microsoft.com/office/drawing/2014/main" id="{2CE59140-F482-487C-8055-E468D6CB4D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295900"/>
            <a:ext cx="8534400" cy="83185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/>
              <a:t>Emulsions are absorbed into unpainted wood and into concrete.  They work well on stainless steel and ceramic tile. </a:t>
            </a:r>
          </a:p>
        </p:txBody>
      </p:sp>
    </p:spTree>
  </p:cSld>
  <p:clrMapOvr>
    <a:masterClrMapping/>
  </p:clrMapOvr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2" name="Rectangle 2">
            <a:extLst>
              <a:ext uri="{FF2B5EF4-FFF2-40B4-BE49-F238E27FC236}">
                <a16:creationId xmlns:a16="http://schemas.microsoft.com/office/drawing/2014/main" id="{E01C8478-9D08-48C5-B7FC-8FEFA0FA7E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53283" name="Rectangle 3">
            <a:extLst>
              <a:ext uri="{FF2B5EF4-FFF2-40B4-BE49-F238E27FC236}">
                <a16:creationId xmlns:a16="http://schemas.microsoft.com/office/drawing/2014/main" id="{4446DDCD-1CD5-4239-9B08-1973EC7B10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772400" cy="5105400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159"/>
            </a:pPr>
            <a:r>
              <a:rPr lang="en-US" altLang="en-US" b="1"/>
              <a:t>    More people are killed by wasps and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 bees than rattlesnakes, spiders, and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 scorpions.</a:t>
            </a:r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 a.  True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 b.  False</a:t>
            </a:r>
          </a:p>
        </p:txBody>
      </p:sp>
    </p:spTree>
  </p:cSld>
  <p:clrMapOvr>
    <a:masterClrMapping/>
  </p:clrMapOvr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>
            <a:extLst>
              <a:ext uri="{FF2B5EF4-FFF2-40B4-BE49-F238E27FC236}">
                <a16:creationId xmlns:a16="http://schemas.microsoft.com/office/drawing/2014/main" id="{F5A761EC-D8E7-47DE-BF33-78DD1B8E33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54307" name="Rectangle 3">
            <a:extLst>
              <a:ext uri="{FF2B5EF4-FFF2-40B4-BE49-F238E27FC236}">
                <a16:creationId xmlns:a16="http://schemas.microsoft.com/office/drawing/2014/main" id="{ADFD7CDF-5C55-4130-80B3-35F18A27F2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772400" cy="5029200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159"/>
            </a:pPr>
            <a:r>
              <a:rPr lang="en-US" altLang="en-US" b="1"/>
              <a:t>    More people are killed by wasps and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 bees than rattlesnakes, spiders, and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 scorpions.</a:t>
            </a:r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 a.  </a:t>
            </a:r>
            <a:r>
              <a:rPr lang="en-US" altLang="en-US" sz="4000" b="1" u="sng">
                <a:solidFill>
                  <a:srgbClr val="FF0000"/>
                </a:solidFill>
              </a:rPr>
              <a:t>True</a:t>
            </a:r>
            <a:r>
              <a:rPr lang="en-US" altLang="en-US" sz="4000" b="1"/>
              <a:t> (at least 3X as many)</a:t>
            </a:r>
            <a:endParaRPr lang="en-US" altLang="en-US" sz="4000" b="1" u="sng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 </a:t>
            </a:r>
          </a:p>
        </p:txBody>
      </p:sp>
    </p:spTree>
  </p:cSld>
  <p:clrMapOvr>
    <a:masterClrMapping/>
  </p:clrMapOvr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Rectangle 2">
            <a:extLst>
              <a:ext uri="{FF2B5EF4-FFF2-40B4-BE49-F238E27FC236}">
                <a16:creationId xmlns:a16="http://schemas.microsoft.com/office/drawing/2014/main" id="{A5455675-5FDC-4805-A64A-08D058F310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55331" name="Rectangle 3">
            <a:extLst>
              <a:ext uri="{FF2B5EF4-FFF2-40B4-BE49-F238E27FC236}">
                <a16:creationId xmlns:a16="http://schemas.microsoft.com/office/drawing/2014/main" id="{8680B5A6-3E1A-4A2B-AA24-E9BDF44D64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5181600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160"/>
            </a:pPr>
            <a:r>
              <a:rPr lang="en-US" altLang="en-US" b="1"/>
              <a:t>   Ficam W can be toxic to bees and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wasps when sprayed on plants,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bushes, and flowers.</a:t>
            </a:r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a.  True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b.  False</a:t>
            </a:r>
          </a:p>
        </p:txBody>
      </p:sp>
    </p:spTree>
  </p:cSld>
  <p:clrMapOvr>
    <a:masterClrMapping/>
  </p:clrMapOvr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>
            <a:extLst>
              <a:ext uri="{FF2B5EF4-FFF2-40B4-BE49-F238E27FC236}">
                <a16:creationId xmlns:a16="http://schemas.microsoft.com/office/drawing/2014/main" id="{1735A01F-6B8B-487D-86E3-906393287D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56355" name="Rectangle 3">
            <a:extLst>
              <a:ext uri="{FF2B5EF4-FFF2-40B4-BE49-F238E27FC236}">
                <a16:creationId xmlns:a16="http://schemas.microsoft.com/office/drawing/2014/main" id="{898B4FCA-BFC2-40DB-925B-352D00204F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5181600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160"/>
            </a:pPr>
            <a:r>
              <a:rPr lang="en-US" altLang="en-US" b="1"/>
              <a:t>   Ficam W can be toxic to bees and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wasps when sprayed on plants,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bushes, and flowers.</a:t>
            </a:r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                  a.  </a:t>
            </a:r>
            <a:r>
              <a:rPr lang="en-US" altLang="en-US" sz="4000" b="1" u="sng">
                <a:solidFill>
                  <a:srgbClr val="FF0000"/>
                </a:solidFill>
              </a:rPr>
              <a:t>True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</a:t>
            </a:r>
          </a:p>
        </p:txBody>
      </p:sp>
      <p:sp>
        <p:nvSpPr>
          <p:cNvPr id="356356" name="Text Box 4">
            <a:extLst>
              <a:ext uri="{FF2B5EF4-FFF2-40B4-BE49-F238E27FC236}">
                <a16:creationId xmlns:a16="http://schemas.microsoft.com/office/drawing/2014/main" id="{B232C62E-E3CF-4B11-960E-874D1FECFE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963" y="4991100"/>
            <a:ext cx="7800975" cy="6508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1800"/>
              <a:t>Wettable powders, suspendible concentrates and microencapsulated pesticide </a:t>
            </a:r>
          </a:p>
          <a:p>
            <a:pPr algn="ctr" eaLnBrk="1" hangingPunct="1"/>
            <a:r>
              <a:rPr lang="en-US" altLang="en-US" sz="1800"/>
              <a:t>formulations can be picked up by bees and wasps, but don’t burn plants.</a:t>
            </a:r>
          </a:p>
        </p:txBody>
      </p:sp>
    </p:spTree>
  </p:cSld>
  <p:clrMapOvr>
    <a:masterClrMapping/>
  </p:clrMapOvr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Rectangle 2">
            <a:extLst>
              <a:ext uri="{FF2B5EF4-FFF2-40B4-BE49-F238E27FC236}">
                <a16:creationId xmlns:a16="http://schemas.microsoft.com/office/drawing/2014/main" id="{9B203003-9B40-4E87-A6F4-24B11ADA9E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57379" name="Rectangle 3">
            <a:extLst>
              <a:ext uri="{FF2B5EF4-FFF2-40B4-BE49-F238E27FC236}">
                <a16:creationId xmlns:a16="http://schemas.microsoft.com/office/drawing/2014/main" id="{9DF977C3-C5CE-4E35-BCF0-2D2E466E74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57200"/>
            <a:ext cx="7772400" cy="5638800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161"/>
            </a:pPr>
            <a:r>
              <a:rPr lang="en-US" altLang="en-US" b="1"/>
              <a:t>  What type of metamorphosis do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 beetles have?</a:t>
            </a:r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No metamorphosis 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Gradual metamorphosis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Incomplete metamorphosis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Complete metamorphosis</a:t>
            </a:r>
          </a:p>
        </p:txBody>
      </p:sp>
    </p:spTree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Rectangle 2">
            <a:extLst>
              <a:ext uri="{FF2B5EF4-FFF2-40B4-BE49-F238E27FC236}">
                <a16:creationId xmlns:a16="http://schemas.microsoft.com/office/drawing/2014/main" id="{B679FC87-38B5-4765-A440-C40B8F6B9A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58403" name="Rectangle 3">
            <a:extLst>
              <a:ext uri="{FF2B5EF4-FFF2-40B4-BE49-F238E27FC236}">
                <a16:creationId xmlns:a16="http://schemas.microsoft.com/office/drawing/2014/main" id="{0803B02F-7077-47F1-8BBD-1DA776773B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304800"/>
            <a:ext cx="8534400" cy="6248400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161"/>
            </a:pPr>
            <a:r>
              <a:rPr lang="en-US" altLang="en-US" b="1"/>
              <a:t>  What type of metamorphosis do beetles   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have?</a:t>
            </a:r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    d.  </a:t>
            </a:r>
            <a:r>
              <a:rPr lang="en-US" altLang="en-US" sz="4000" b="1" u="sng">
                <a:solidFill>
                  <a:srgbClr val="FF0000"/>
                </a:solidFill>
              </a:rPr>
              <a:t>Complete metamorphosis</a:t>
            </a:r>
          </a:p>
        </p:txBody>
      </p:sp>
      <p:pic>
        <p:nvPicPr>
          <p:cNvPr id="358404" name="Picture 5" descr="complete metamorphosis">
            <a:extLst>
              <a:ext uri="{FF2B5EF4-FFF2-40B4-BE49-F238E27FC236}">
                <a16:creationId xmlns:a16="http://schemas.microsoft.com/office/drawing/2014/main" id="{578A5DA7-A5BC-416C-8A90-A0C07A9535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295400"/>
            <a:ext cx="3578225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05" name="Text Box 6">
            <a:extLst>
              <a:ext uri="{FF2B5EF4-FFF2-40B4-BE49-F238E27FC236}">
                <a16:creationId xmlns:a16="http://schemas.microsoft.com/office/drawing/2014/main" id="{811E8621-2C06-4DD1-BD5C-00F90E9E95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6925" y="2784475"/>
            <a:ext cx="989013" cy="15621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Egg</a:t>
            </a:r>
          </a:p>
          <a:p>
            <a:pPr eaLnBrk="1" hangingPunct="1"/>
            <a:r>
              <a:rPr lang="en-US" altLang="en-US"/>
              <a:t>Larva</a:t>
            </a:r>
          </a:p>
          <a:p>
            <a:pPr eaLnBrk="1" hangingPunct="1"/>
            <a:r>
              <a:rPr lang="en-US" altLang="en-US"/>
              <a:t>Pupa</a:t>
            </a:r>
          </a:p>
          <a:p>
            <a:pPr eaLnBrk="1" hangingPunct="1"/>
            <a:r>
              <a:rPr lang="en-US" altLang="en-US"/>
              <a:t>Adult</a:t>
            </a:r>
          </a:p>
        </p:txBody>
      </p:sp>
    </p:spTree>
  </p:cSld>
  <p:clrMapOvr>
    <a:masterClrMapping/>
  </p:clrMapOvr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6" name="Rectangle 2">
            <a:extLst>
              <a:ext uri="{FF2B5EF4-FFF2-40B4-BE49-F238E27FC236}">
                <a16:creationId xmlns:a16="http://schemas.microsoft.com/office/drawing/2014/main" id="{C091387D-C1F1-4D4A-97C0-96CDFD9A68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990600"/>
          </a:xfrm>
          <a:solidFill>
            <a:srgbClr val="FFFF00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400" b="1"/>
              <a:t>Authorized Recertification Training Hours Required For Renewal Of Certification &amp; Registration Cards</a:t>
            </a:r>
          </a:p>
        </p:txBody>
      </p:sp>
      <p:sp>
        <p:nvSpPr>
          <p:cNvPr id="359427" name="Rectangle 3">
            <a:extLst>
              <a:ext uri="{FF2B5EF4-FFF2-40B4-BE49-F238E27FC236}">
                <a16:creationId xmlns:a16="http://schemas.microsoft.com/office/drawing/2014/main" id="{1341BB34-5267-4F5C-A6DB-CD319994DF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905000"/>
            <a:ext cx="8382000" cy="4572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 b="1">
                <a:solidFill>
                  <a:srgbClr val="FF0000"/>
                </a:solidFill>
              </a:rPr>
              <a:t>                   </a:t>
            </a:r>
            <a:r>
              <a:rPr lang="en-US" altLang="en-US" sz="2000" b="1" u="sng">
                <a:solidFill>
                  <a:srgbClr val="FF0000"/>
                </a:solidFill>
              </a:rPr>
              <a:t>Certification</a:t>
            </a:r>
            <a:r>
              <a:rPr lang="en-US" altLang="en-US" sz="2000" b="1"/>
              <a:t>                                </a:t>
            </a:r>
            <a:r>
              <a:rPr lang="en-US" altLang="en-US" sz="2000" b="1" u="sng">
                <a:solidFill>
                  <a:srgbClr val="FF0000"/>
                </a:solidFill>
              </a:rPr>
              <a:t>Registered Employee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 b="1" u="sng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 b="1">
                <a:solidFill>
                  <a:srgbClr val="FF0000"/>
                </a:solidFill>
              </a:rPr>
              <a:t>             </a:t>
            </a:r>
            <a:r>
              <a:rPr lang="en-US" altLang="en-US" sz="2000" b="1" u="sng"/>
              <a:t>Total Authorized Recertification Training Hours Required</a:t>
            </a:r>
            <a:endParaRPr lang="en-US" altLang="en-US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 b="1" u="sng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 b="1"/>
              <a:t>    25 hrs. HPC (5 or more IPM)             8 hrs. HPC (3 or more IPM)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 b="1"/>
              <a:t>    25 hrs. WDO (5 or more PTX)           8 hrs. WDO (3 or more PTX)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 b="1"/>
              <a:t>    12 hrs. FUM                                         3 hrs. FUM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 b="1"/>
              <a:t> Total Authorized Recertification</a:t>
            </a:r>
            <a:r>
              <a:rPr lang="en-US" altLang="en-US" sz="2000" b="1" u="sng"/>
              <a:t> Training Hours Permitted On Computer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 b="1" u="sng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 b="1"/>
              <a:t>      8 hrs. HPC (2 hrs. IPM)                    4 hrs. HPC (1 hr. IPM)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 b="1"/>
              <a:t>      8 hrs. WDO (2 hrs. PTX)                  4 hrs. WDO (1 hr. PTX)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 b="1"/>
              <a:t>      5 hrs. FUM                                         1 hr. FUM</a:t>
            </a:r>
          </a:p>
        </p:txBody>
      </p:sp>
      <p:sp>
        <p:nvSpPr>
          <p:cNvPr id="359428" name="Line 4">
            <a:extLst>
              <a:ext uri="{FF2B5EF4-FFF2-40B4-BE49-F238E27FC236}">
                <a16:creationId xmlns:a16="http://schemas.microsoft.com/office/drawing/2014/main" id="{3B50D71C-0E0B-40CF-A9A0-6EC05F12B856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1447800"/>
            <a:ext cx="0" cy="457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9429" name="Line 5">
            <a:extLst>
              <a:ext uri="{FF2B5EF4-FFF2-40B4-BE49-F238E27FC236}">
                <a16:creationId xmlns:a16="http://schemas.microsoft.com/office/drawing/2014/main" id="{5C59860E-2342-426F-84F3-696D2C77C5D3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2200" y="1447800"/>
            <a:ext cx="0" cy="457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Rectangle 2">
            <a:extLst>
              <a:ext uri="{FF2B5EF4-FFF2-40B4-BE49-F238E27FC236}">
                <a16:creationId xmlns:a16="http://schemas.microsoft.com/office/drawing/2014/main" id="{700C4C66-17B2-4BE5-9E2D-C4B37E21CD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457200"/>
            <a:ext cx="8686800" cy="1676400"/>
          </a:xfrm>
          <a:solidFill>
            <a:srgbClr val="FFFF00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838200" indent="-838200" algn="l" eaLnBrk="1" hangingPunct="1">
              <a:buFontTx/>
              <a:buAutoNum type="arabicPeriod" startAt="162"/>
            </a:pPr>
            <a:r>
              <a:rPr lang="en-US" altLang="en-US" sz="3200" b="1"/>
              <a:t> How much will it take of a pesticide with a  </a:t>
            </a:r>
            <a:br>
              <a:rPr lang="en-US" altLang="en-US" sz="3200" b="1"/>
            </a:br>
            <a:r>
              <a:rPr lang="en-US" altLang="en-US" sz="3200" b="1"/>
              <a:t> signal word of WARNING to kill an </a:t>
            </a:r>
            <a:br>
              <a:rPr lang="en-US" altLang="en-US" sz="3200" b="1"/>
            </a:br>
            <a:r>
              <a:rPr lang="en-US" altLang="en-US" sz="3200" b="1"/>
              <a:t> average adult?</a:t>
            </a:r>
          </a:p>
        </p:txBody>
      </p:sp>
      <p:sp>
        <p:nvSpPr>
          <p:cNvPr id="360451" name="Rectangle 3">
            <a:extLst>
              <a:ext uri="{FF2B5EF4-FFF2-40B4-BE49-F238E27FC236}">
                <a16:creationId xmlns:a16="http://schemas.microsoft.com/office/drawing/2014/main" id="{7CFF5889-E421-4473-BD59-57AA93DD36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590800"/>
            <a:ext cx="7772400" cy="3505200"/>
          </a:xfrm>
        </p:spPr>
        <p:txBody>
          <a:bodyPr/>
          <a:lstStyle/>
          <a:p>
            <a:pPr marL="609600" indent="-609600" eaLnBrk="1" hangingPunct="1"/>
            <a:endParaRPr lang="en-US" altLang="en-US" b="1"/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A taste to a teaspoonful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A teaspoon to a tablespoonful</a:t>
            </a:r>
          </a:p>
          <a:p>
            <a:pPr marL="609600" indent="-609600" eaLnBrk="1" hangingPunct="1">
              <a:buFontTx/>
              <a:buAutoNum type="alphaLcPeriod"/>
            </a:pPr>
            <a:r>
              <a:rPr lang="en-US" altLang="en-US" b="1"/>
              <a:t>One ounce to a pint or more</a:t>
            </a:r>
          </a:p>
        </p:txBody>
      </p:sp>
    </p:spTree>
  </p:cSld>
  <p:clrMapOvr>
    <a:masterClrMapping/>
  </p:clrMapOvr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2">
            <a:extLst>
              <a:ext uri="{FF2B5EF4-FFF2-40B4-BE49-F238E27FC236}">
                <a16:creationId xmlns:a16="http://schemas.microsoft.com/office/drawing/2014/main" id="{035A510E-B51E-4B09-8B90-46E933DD1B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457200"/>
            <a:ext cx="8686800" cy="1676400"/>
          </a:xfrm>
          <a:solidFill>
            <a:srgbClr val="FFFF00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838200" indent="-838200" algn="l" eaLnBrk="1" hangingPunct="1">
              <a:buFontTx/>
              <a:buAutoNum type="arabicPeriod" startAt="162"/>
            </a:pPr>
            <a:r>
              <a:rPr lang="en-US" altLang="en-US" sz="3200" b="1"/>
              <a:t> How much will it take of a pesticide with a </a:t>
            </a:r>
            <a:br>
              <a:rPr lang="en-US" altLang="en-US" sz="3200" b="1"/>
            </a:br>
            <a:r>
              <a:rPr lang="en-US" altLang="en-US" sz="3200" b="1"/>
              <a:t> signal word of WARNING to kill an   </a:t>
            </a:r>
            <a:br>
              <a:rPr lang="en-US" altLang="en-US" sz="3200" b="1"/>
            </a:br>
            <a:r>
              <a:rPr lang="en-US" altLang="en-US" sz="3200" b="1"/>
              <a:t> average adult?</a:t>
            </a:r>
          </a:p>
        </p:txBody>
      </p:sp>
      <p:sp>
        <p:nvSpPr>
          <p:cNvPr id="361475" name="Rectangle 3">
            <a:extLst>
              <a:ext uri="{FF2B5EF4-FFF2-40B4-BE49-F238E27FC236}">
                <a16:creationId xmlns:a16="http://schemas.microsoft.com/office/drawing/2014/main" id="{19374827-537A-4794-8376-A805262C43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8077200" cy="22860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</a:pPr>
            <a:endParaRPr lang="en-US" altLang="en-US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4000" b="1"/>
              <a:t>b.    </a:t>
            </a:r>
            <a:r>
              <a:rPr lang="en-US" altLang="en-US" sz="4000" b="1" u="sng">
                <a:solidFill>
                  <a:srgbClr val="FF0000"/>
                </a:solidFill>
              </a:rPr>
              <a:t>A teaspoon to a tablespoonful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3600" b="1" u="sng"/>
          </a:p>
        </p:txBody>
      </p:sp>
      <p:sp>
        <p:nvSpPr>
          <p:cNvPr id="361476" name="Text Box 4">
            <a:extLst>
              <a:ext uri="{FF2B5EF4-FFF2-40B4-BE49-F238E27FC236}">
                <a16:creationId xmlns:a16="http://schemas.microsoft.com/office/drawing/2014/main" id="{25200DBD-FB7A-4441-BD52-1B9E777D72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125" y="4308475"/>
            <a:ext cx="5313363" cy="11969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Caution = an ounce to more than a pint</a:t>
            </a:r>
          </a:p>
          <a:p>
            <a:pPr eaLnBrk="1" hangingPunct="1"/>
            <a:r>
              <a:rPr lang="en-US" altLang="en-US"/>
              <a:t>Warning = a teaspoon to a tablespoon</a:t>
            </a:r>
          </a:p>
          <a:p>
            <a:pPr eaLnBrk="1" hangingPunct="1"/>
            <a:r>
              <a:rPr lang="en-US" altLang="en-US"/>
              <a:t>Danger = a taste to a teaspoon</a:t>
            </a:r>
          </a:p>
        </p:txBody>
      </p:sp>
    </p:spTree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Rectangle 2">
            <a:extLst>
              <a:ext uri="{FF2B5EF4-FFF2-40B4-BE49-F238E27FC236}">
                <a16:creationId xmlns:a16="http://schemas.microsoft.com/office/drawing/2014/main" id="{CED2128F-4CC4-4FC6-A139-CDABBCE96C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163"/>
            </a:pPr>
            <a:r>
              <a:rPr lang="en-US" altLang="en-US" sz="3200" b="1"/>
              <a:t>How many members are there on the </a:t>
            </a:r>
            <a:br>
              <a:rPr lang="en-US" altLang="en-US" sz="3200" b="1"/>
            </a:br>
            <a:r>
              <a:rPr lang="en-US" altLang="en-US" sz="3200" b="1"/>
              <a:t>Structural Pest Control Commission?</a:t>
            </a:r>
          </a:p>
        </p:txBody>
      </p:sp>
      <p:sp>
        <p:nvSpPr>
          <p:cNvPr id="362499" name="Rectangle 3">
            <a:extLst>
              <a:ext uri="{FF2B5EF4-FFF2-40B4-BE49-F238E27FC236}">
                <a16:creationId xmlns:a16="http://schemas.microsoft.com/office/drawing/2014/main" id="{11A7A6C3-1112-44A2-AA60-9449140D44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lphaUcPeriod"/>
            </a:pPr>
            <a:r>
              <a:rPr lang="en-US" altLang="en-US" b="1"/>
              <a:t>Three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altLang="en-US" b="1"/>
              <a:t>Five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altLang="en-US" b="1"/>
              <a:t>Seven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altLang="en-US" b="1"/>
              <a:t>Nine 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altLang="en-US" b="1"/>
              <a:t>I don’t have any idea!</a:t>
            </a:r>
          </a:p>
        </p:txBody>
      </p:sp>
    </p:spTree>
  </p:cSld>
  <p:clrMapOvr>
    <a:masterClrMapping/>
  </p:clrMapOvr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Rectangle 2">
            <a:extLst>
              <a:ext uri="{FF2B5EF4-FFF2-40B4-BE49-F238E27FC236}">
                <a16:creationId xmlns:a16="http://schemas.microsoft.com/office/drawing/2014/main" id="{4D24E328-7D9A-4494-937F-391C46FBCE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163"/>
            </a:pPr>
            <a:r>
              <a:rPr lang="en-US" altLang="en-US" sz="3200" b="1"/>
              <a:t>How many members are there on the </a:t>
            </a:r>
            <a:br>
              <a:rPr lang="en-US" altLang="en-US" sz="3200" b="1"/>
            </a:br>
            <a:r>
              <a:rPr lang="en-US" altLang="en-US" sz="3200" b="1"/>
              <a:t>Structural Pest Control Commission?</a:t>
            </a:r>
          </a:p>
        </p:txBody>
      </p:sp>
      <p:sp>
        <p:nvSpPr>
          <p:cNvPr id="363523" name="Rectangle 3">
            <a:extLst>
              <a:ext uri="{FF2B5EF4-FFF2-40B4-BE49-F238E27FC236}">
                <a16:creationId xmlns:a16="http://schemas.microsoft.com/office/drawing/2014/main" id="{FFA146A8-F027-4EB6-B8C5-9248A715F2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pPr eaLnBrk="1" hangingPunct="1">
              <a:buFontTx/>
              <a:buNone/>
            </a:pPr>
            <a:r>
              <a:rPr lang="en-US" altLang="en-US" b="1"/>
              <a:t>C.  </a:t>
            </a:r>
            <a:r>
              <a:rPr lang="en-US" altLang="en-US" b="1" u="sng">
                <a:solidFill>
                  <a:srgbClr val="FF0000"/>
                </a:solidFill>
              </a:rPr>
              <a:t>Seven (7) members</a:t>
            </a:r>
          </a:p>
        </p:txBody>
      </p:sp>
    </p:spTree>
  </p:cSld>
  <p:clrMapOvr>
    <a:masterClrMapping/>
  </p:clrMapOvr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Rectangle 2">
            <a:extLst>
              <a:ext uri="{FF2B5EF4-FFF2-40B4-BE49-F238E27FC236}">
                <a16:creationId xmlns:a16="http://schemas.microsoft.com/office/drawing/2014/main" id="{D3CF2843-42EC-4A3B-86D7-7F603F41E9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828800"/>
          </a:xfrm>
        </p:spPr>
        <p:txBody>
          <a:bodyPr/>
          <a:lstStyle/>
          <a:p>
            <a:pPr marL="838200" indent="-838200" algn="l" eaLnBrk="1" hangingPunct="1">
              <a:buFontTx/>
              <a:buAutoNum type="arabicPeriod" startAt="164"/>
            </a:pPr>
            <a:r>
              <a:rPr lang="en-US" altLang="en-US" sz="3200" b="1"/>
              <a:t>How many members of the Structural </a:t>
            </a:r>
            <a:br>
              <a:rPr lang="en-US" altLang="en-US" sz="3200" b="1"/>
            </a:br>
            <a:r>
              <a:rPr lang="en-US" altLang="en-US" sz="3200" b="1"/>
              <a:t>Pest Control Commission are appointed?</a:t>
            </a:r>
          </a:p>
        </p:txBody>
      </p:sp>
      <p:sp>
        <p:nvSpPr>
          <p:cNvPr id="364547" name="Rectangle 3">
            <a:extLst>
              <a:ext uri="{FF2B5EF4-FFF2-40B4-BE49-F238E27FC236}">
                <a16:creationId xmlns:a16="http://schemas.microsoft.com/office/drawing/2014/main" id="{EBD93B06-251B-40D6-9B7E-C5E385F407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590800"/>
            <a:ext cx="7772400" cy="3810000"/>
          </a:xfrm>
        </p:spPr>
        <p:txBody>
          <a:bodyPr/>
          <a:lstStyle/>
          <a:p>
            <a:pPr marL="609600" indent="-609600" eaLnBrk="1" hangingPunct="1">
              <a:buFontTx/>
              <a:buAutoNum type="alphaUcPeriod"/>
            </a:pPr>
            <a:r>
              <a:rPr lang="en-US" altLang="en-US" b="1"/>
              <a:t>One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altLang="en-US" b="1"/>
              <a:t>Two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altLang="en-US" b="1"/>
              <a:t>Three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altLang="en-US" b="1"/>
              <a:t>Four</a:t>
            </a:r>
          </a:p>
        </p:txBody>
      </p:sp>
    </p:spTree>
  </p:cSld>
  <p:clrMapOvr>
    <a:masterClrMapping/>
  </p:clrMapOvr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0" name="Rectangle 2">
            <a:extLst>
              <a:ext uri="{FF2B5EF4-FFF2-40B4-BE49-F238E27FC236}">
                <a16:creationId xmlns:a16="http://schemas.microsoft.com/office/drawing/2014/main" id="{3DBBE1D1-F942-46E7-9DE4-4B0BBC2996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828800"/>
          </a:xfrm>
        </p:spPr>
        <p:txBody>
          <a:bodyPr/>
          <a:lstStyle/>
          <a:p>
            <a:pPr marL="838200" indent="-838200" algn="l" eaLnBrk="1" hangingPunct="1">
              <a:buFontTx/>
              <a:buAutoNum type="arabicPeriod" startAt="164"/>
            </a:pPr>
            <a:r>
              <a:rPr lang="en-US" altLang="en-US" sz="3200" b="1"/>
              <a:t>How many members of the Structural </a:t>
            </a:r>
            <a:br>
              <a:rPr lang="en-US" altLang="en-US" sz="3200" b="1"/>
            </a:br>
            <a:r>
              <a:rPr lang="en-US" altLang="en-US" sz="3200" b="1"/>
              <a:t>Pest Control Commission are appointed?</a:t>
            </a:r>
          </a:p>
        </p:txBody>
      </p:sp>
      <p:sp>
        <p:nvSpPr>
          <p:cNvPr id="365571" name="Rectangle 3">
            <a:extLst>
              <a:ext uri="{FF2B5EF4-FFF2-40B4-BE49-F238E27FC236}">
                <a16:creationId xmlns:a16="http://schemas.microsoft.com/office/drawing/2014/main" id="{E23B3A63-C26E-4368-9A0B-C86F27E0B6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2362200"/>
            <a:ext cx="7924800" cy="37338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AutoNum type="alphaUcPeriod" startAt="4"/>
            </a:pPr>
            <a:r>
              <a:rPr lang="en-US" altLang="en-US" b="1" u="sng">
                <a:solidFill>
                  <a:srgbClr val="FF0000"/>
                </a:solidFill>
              </a:rPr>
              <a:t>Four</a:t>
            </a:r>
            <a:r>
              <a:rPr lang="en-US" altLang="en-US" b="1"/>
              <a:t>:  - 3 pest control operators that are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          working in at least one category</a:t>
            </a:r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       - 1 person with an interest in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                 consumer affairs &amp; protection</a:t>
            </a:r>
          </a:p>
        </p:txBody>
      </p:sp>
    </p:spTree>
  </p:cSld>
  <p:clrMapOvr>
    <a:masterClrMapping/>
  </p:clrMapOvr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4" name="Rectangle 2">
            <a:extLst>
              <a:ext uri="{FF2B5EF4-FFF2-40B4-BE49-F238E27FC236}">
                <a16:creationId xmlns:a16="http://schemas.microsoft.com/office/drawing/2014/main" id="{D1816287-A5AE-4CF6-BE07-6D20C8BF56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b="1"/>
              <a:t>165.  Who appoints Commission members?</a:t>
            </a:r>
          </a:p>
        </p:txBody>
      </p:sp>
      <p:sp>
        <p:nvSpPr>
          <p:cNvPr id="366595" name="Rectangle 3">
            <a:extLst>
              <a:ext uri="{FF2B5EF4-FFF2-40B4-BE49-F238E27FC236}">
                <a16:creationId xmlns:a16="http://schemas.microsoft.com/office/drawing/2014/main" id="{B55A369F-77EA-4757-842B-FD33616E0B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lphaUcPeriod"/>
            </a:pPr>
            <a:r>
              <a:rPr lang="en-US" altLang="en-US" b="1"/>
              <a:t>The GPCA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altLang="en-US" b="1"/>
              <a:t>Jim Harron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altLang="en-US" b="1"/>
              <a:t>The Commissioner of Agriculture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altLang="en-US" b="1"/>
              <a:t>The Head of the department of Entomology from the Univ. of Georgia</a:t>
            </a:r>
          </a:p>
        </p:txBody>
      </p:sp>
    </p:spTree>
  </p:cSld>
  <p:clrMapOvr>
    <a:masterClrMapping/>
  </p:clrMapOvr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>
            <a:extLst>
              <a:ext uri="{FF2B5EF4-FFF2-40B4-BE49-F238E27FC236}">
                <a16:creationId xmlns:a16="http://schemas.microsoft.com/office/drawing/2014/main" id="{D6F738AC-B6F9-461E-8004-5C1FF08BCD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en-US" sz="3200" b="1"/>
              <a:t>165.  Who appoints Commission members?</a:t>
            </a:r>
          </a:p>
        </p:txBody>
      </p:sp>
      <p:sp>
        <p:nvSpPr>
          <p:cNvPr id="367619" name="Rectangle 3">
            <a:extLst>
              <a:ext uri="{FF2B5EF4-FFF2-40B4-BE49-F238E27FC236}">
                <a16:creationId xmlns:a16="http://schemas.microsoft.com/office/drawing/2014/main" id="{ABEE904E-57FD-46FB-9312-B9BFB62E48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1295400"/>
            <a:ext cx="7315200" cy="48006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 sz="1000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C.  </a:t>
            </a:r>
            <a:r>
              <a:rPr lang="en-US" altLang="en-US" b="1" u="sng">
                <a:solidFill>
                  <a:srgbClr val="FF0000"/>
                </a:solidFill>
              </a:rPr>
              <a:t>The Commissioner of Agriculture</a:t>
            </a:r>
          </a:p>
        </p:txBody>
      </p:sp>
      <p:pic>
        <p:nvPicPr>
          <p:cNvPr id="367620" name="Picture 5" descr="2212688510_4b87038f83">
            <a:extLst>
              <a:ext uri="{FF2B5EF4-FFF2-40B4-BE49-F238E27FC236}">
                <a16:creationId xmlns:a16="http://schemas.microsoft.com/office/drawing/2014/main" id="{61856F52-1E1B-48D3-BC3B-32510D778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667000"/>
            <a:ext cx="4762500" cy="3400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7621" name="Text Box 6">
            <a:extLst>
              <a:ext uri="{FF2B5EF4-FFF2-40B4-BE49-F238E27FC236}">
                <a16:creationId xmlns:a16="http://schemas.microsoft.com/office/drawing/2014/main" id="{F43CE82E-B1B6-4ADF-BA61-F1CFED834B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3581400"/>
            <a:ext cx="1981200" cy="1590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/>
              <a:t>I reckon you know</a:t>
            </a:r>
          </a:p>
          <a:p>
            <a:pPr eaLnBrk="1" hangingPunct="1"/>
            <a:r>
              <a:rPr lang="en-US" altLang="en-US" sz="1400"/>
              <a:t>who the Commissioner</a:t>
            </a:r>
          </a:p>
          <a:p>
            <a:pPr eaLnBrk="1" hangingPunct="1"/>
            <a:r>
              <a:rPr lang="en-US" altLang="en-US" sz="1400"/>
              <a:t>of Agriculture is…he’s</a:t>
            </a:r>
          </a:p>
          <a:p>
            <a:pPr eaLnBrk="1" hangingPunct="1"/>
            <a:r>
              <a:rPr lang="en-US" altLang="en-US" sz="1400"/>
              <a:t>the man on the left…</a:t>
            </a:r>
          </a:p>
          <a:p>
            <a:pPr eaLnBrk="1" hangingPunct="1"/>
            <a:r>
              <a:rPr lang="en-US" altLang="en-US" sz="1400"/>
              <a:t>Mr. Tommy Irvin.  I’m</a:t>
            </a:r>
          </a:p>
          <a:p>
            <a:pPr eaLnBrk="1" hangingPunct="1"/>
            <a:r>
              <a:rPr lang="en-US" altLang="en-US" sz="1400"/>
              <a:t>not sure who the other</a:t>
            </a:r>
          </a:p>
          <a:p>
            <a:pPr eaLnBrk="1" hangingPunct="1"/>
            <a:r>
              <a:rPr lang="en-US" altLang="en-US" sz="1400"/>
              <a:t>man is.</a:t>
            </a:r>
          </a:p>
        </p:txBody>
      </p:sp>
    </p:spTree>
  </p:cSld>
  <p:clrMapOvr>
    <a:masterClrMapping/>
  </p:clrMapOvr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Rectangle 2">
            <a:extLst>
              <a:ext uri="{FF2B5EF4-FFF2-40B4-BE49-F238E27FC236}">
                <a16:creationId xmlns:a16="http://schemas.microsoft.com/office/drawing/2014/main" id="{AA1E86A0-D1A2-46F0-A2F5-D577A99423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676400"/>
          </a:xfrm>
        </p:spPr>
        <p:txBody>
          <a:bodyPr/>
          <a:lstStyle/>
          <a:p>
            <a:pPr marL="838200" indent="-838200" algn="l" eaLnBrk="1" hangingPunct="1">
              <a:buFontTx/>
              <a:buAutoNum type="arabicPeriod" startAt="166"/>
            </a:pPr>
            <a:r>
              <a:rPr lang="en-US" altLang="en-US" sz="3200" b="1"/>
              <a:t>How many fixed members (state </a:t>
            </a:r>
            <a:br>
              <a:rPr lang="en-US" altLang="en-US" sz="3200" b="1"/>
            </a:br>
            <a:r>
              <a:rPr lang="en-US" altLang="en-US" sz="3200" b="1"/>
              <a:t>agencies) of the Commission are there?</a:t>
            </a:r>
          </a:p>
        </p:txBody>
      </p:sp>
      <p:sp>
        <p:nvSpPr>
          <p:cNvPr id="368643" name="Rectangle 3">
            <a:extLst>
              <a:ext uri="{FF2B5EF4-FFF2-40B4-BE49-F238E27FC236}">
                <a16:creationId xmlns:a16="http://schemas.microsoft.com/office/drawing/2014/main" id="{FD94C1D4-27CE-4F55-B9B0-658D2E0A72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590800"/>
            <a:ext cx="7772400" cy="3505200"/>
          </a:xfrm>
        </p:spPr>
        <p:txBody>
          <a:bodyPr/>
          <a:lstStyle/>
          <a:p>
            <a:pPr marL="609600" indent="-609600" eaLnBrk="1" hangingPunct="1">
              <a:buFontTx/>
              <a:buAutoNum type="alphaUcPeriod"/>
            </a:pPr>
            <a:r>
              <a:rPr lang="en-US" altLang="en-US" b="1"/>
              <a:t>One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altLang="en-US" b="1"/>
              <a:t>Two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altLang="en-US" b="1"/>
              <a:t>Three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altLang="en-US" b="1"/>
              <a:t>Four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altLang="en-US" b="1"/>
              <a:t>I don’t have any earthly idea</a:t>
            </a:r>
          </a:p>
        </p:txBody>
      </p:sp>
    </p:spTree>
  </p:cSld>
  <p:clrMapOvr>
    <a:masterClrMapping/>
  </p:clrMapOvr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Rectangle 2">
            <a:extLst>
              <a:ext uri="{FF2B5EF4-FFF2-40B4-BE49-F238E27FC236}">
                <a16:creationId xmlns:a16="http://schemas.microsoft.com/office/drawing/2014/main" id="{55CB7F64-0EA1-4D85-B157-DC599F4D92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763000" cy="1676400"/>
          </a:xfrm>
        </p:spPr>
        <p:txBody>
          <a:bodyPr/>
          <a:lstStyle/>
          <a:p>
            <a:pPr marL="838200" indent="-838200" algn="l" eaLnBrk="1" hangingPunct="1">
              <a:buFontTx/>
              <a:buAutoNum type="arabicPeriod" startAt="166"/>
            </a:pPr>
            <a:r>
              <a:rPr lang="en-US" altLang="en-US" sz="3200" b="1"/>
              <a:t>How many fixed members (state agencies)</a:t>
            </a:r>
            <a:br>
              <a:rPr lang="en-US" altLang="en-US" sz="3200" b="1"/>
            </a:br>
            <a:r>
              <a:rPr lang="en-US" altLang="en-US" sz="3200" b="1"/>
              <a:t>of the Commission are there?</a:t>
            </a:r>
          </a:p>
        </p:txBody>
      </p:sp>
      <p:sp>
        <p:nvSpPr>
          <p:cNvPr id="369667" name="Rectangle 3">
            <a:extLst>
              <a:ext uri="{FF2B5EF4-FFF2-40B4-BE49-F238E27FC236}">
                <a16:creationId xmlns:a16="http://schemas.microsoft.com/office/drawing/2014/main" id="{457DF58B-D92E-4278-BB79-F36C2F6E8C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2286000"/>
            <a:ext cx="8458200" cy="4114800"/>
          </a:xfrm>
        </p:spPr>
        <p:txBody>
          <a:bodyPr/>
          <a:lstStyle/>
          <a:p>
            <a:pPr marL="609600" indent="-609600" eaLnBrk="1" hangingPunct="1">
              <a:buFontTx/>
              <a:buAutoNum type="alphaUcPeriod" startAt="3"/>
            </a:pPr>
            <a:r>
              <a:rPr lang="en-US" altLang="en-US" b="1" u="sng">
                <a:solidFill>
                  <a:srgbClr val="FF0000"/>
                </a:solidFill>
              </a:rPr>
              <a:t>Three</a:t>
            </a:r>
            <a:r>
              <a:rPr lang="en-US" altLang="en-US" b="1">
                <a:solidFill>
                  <a:srgbClr val="FF0000"/>
                </a:solidFill>
              </a:rPr>
              <a:t> (3)</a:t>
            </a:r>
            <a:r>
              <a:rPr lang="en-US" altLang="en-US" b="1"/>
              <a:t>:  </a:t>
            </a:r>
          </a:p>
          <a:p>
            <a:pPr marL="609600" indent="-609600" eaLnBrk="1" hangingPunct="1">
              <a:buFontTx/>
              <a:buNone/>
            </a:pPr>
            <a:endParaRPr lang="en-US" altLang="en-US" sz="1000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   - </a:t>
            </a:r>
            <a:r>
              <a:rPr lang="en-US" altLang="en-US" sz="2400" b="1"/>
              <a:t>Commissioner of Agriculture or the representative that is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400" b="1"/>
              <a:t>       appointed by the Commissioner</a:t>
            </a:r>
          </a:p>
          <a:p>
            <a:pPr marL="609600" indent="-609600" eaLnBrk="1" hangingPunct="1">
              <a:buFontTx/>
              <a:buNone/>
            </a:pPr>
            <a:endParaRPr lang="en-US" altLang="en-US" sz="800" b="1"/>
          </a:p>
          <a:p>
            <a:pPr marL="609600" indent="-609600" eaLnBrk="1" hangingPunct="1">
              <a:buFontTx/>
              <a:buNone/>
            </a:pPr>
            <a:r>
              <a:rPr lang="en-US" altLang="en-US" sz="2400" b="1"/>
              <a:t>    - Commissioner of Human Resources or the representative  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400" b="1"/>
              <a:t>       that is appointed by the Commissioner</a:t>
            </a:r>
          </a:p>
          <a:p>
            <a:pPr marL="609600" indent="-609600" eaLnBrk="1" hangingPunct="1">
              <a:buFontTx/>
              <a:buNone/>
            </a:pPr>
            <a:endParaRPr lang="en-US" altLang="en-US" sz="800" b="1"/>
          </a:p>
          <a:p>
            <a:pPr marL="609600" indent="-609600" eaLnBrk="1" hangingPunct="1">
              <a:buFontTx/>
              <a:buNone/>
            </a:pPr>
            <a:r>
              <a:rPr lang="en-US" altLang="en-US" sz="2400" b="1"/>
              <a:t>    - Head of the Department of Entomology at the Univ. of GA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z="2400" b="1"/>
              <a:t>       or the representative that is appointed by him/her</a:t>
            </a:r>
          </a:p>
        </p:txBody>
      </p:sp>
    </p:spTree>
  </p:cSld>
  <p:clrMapOvr>
    <a:masterClrMapping/>
  </p:clrMapOvr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Rectangle 2">
            <a:extLst>
              <a:ext uri="{FF2B5EF4-FFF2-40B4-BE49-F238E27FC236}">
                <a16:creationId xmlns:a16="http://schemas.microsoft.com/office/drawing/2014/main" id="{A3CBD5DA-E973-4AAE-ACF4-1E126D625A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167"/>
            </a:pPr>
            <a:r>
              <a:rPr lang="en-US" altLang="en-US" sz="3200" b="1"/>
              <a:t>What size lettering must be on decals </a:t>
            </a:r>
            <a:br>
              <a:rPr lang="en-US" altLang="en-US" sz="3200" b="1"/>
            </a:br>
            <a:r>
              <a:rPr lang="en-US" altLang="en-US" sz="3200" b="1"/>
              <a:t>of vehicles used in pest control?</a:t>
            </a:r>
          </a:p>
        </p:txBody>
      </p:sp>
      <p:sp>
        <p:nvSpPr>
          <p:cNvPr id="370691" name="Rectangle 3">
            <a:extLst>
              <a:ext uri="{FF2B5EF4-FFF2-40B4-BE49-F238E27FC236}">
                <a16:creationId xmlns:a16="http://schemas.microsoft.com/office/drawing/2014/main" id="{311E4827-E9CB-497A-9E00-17BD66E460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590800"/>
            <a:ext cx="7772400" cy="3505200"/>
          </a:xfrm>
        </p:spPr>
        <p:txBody>
          <a:bodyPr/>
          <a:lstStyle/>
          <a:p>
            <a:pPr marL="609600" indent="-609600" eaLnBrk="1" hangingPunct="1">
              <a:buFontTx/>
              <a:buAutoNum type="alphaUcPeriod"/>
            </a:pPr>
            <a:r>
              <a:rPr lang="en-US" altLang="en-US" b="1"/>
              <a:t>1”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altLang="en-US" b="1"/>
              <a:t>2”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altLang="en-US" b="1"/>
              <a:t>At least 3”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altLang="en-US" b="1"/>
              <a:t>At least 2”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altLang="en-US" b="1"/>
              <a:t>4”</a:t>
            </a:r>
          </a:p>
        </p:txBody>
      </p:sp>
    </p:spTree>
  </p:cSld>
  <p:clrMapOvr>
    <a:masterClrMapping/>
  </p:clrMapOvr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Rectangle 2">
            <a:extLst>
              <a:ext uri="{FF2B5EF4-FFF2-40B4-BE49-F238E27FC236}">
                <a16:creationId xmlns:a16="http://schemas.microsoft.com/office/drawing/2014/main" id="{35E2465E-68BD-4A3D-A529-8587573EEF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167"/>
            </a:pPr>
            <a:r>
              <a:rPr lang="en-US" altLang="en-US" sz="3200" b="1"/>
              <a:t>What size lettering must be on decals </a:t>
            </a:r>
            <a:br>
              <a:rPr lang="en-US" altLang="en-US" sz="3200" b="1"/>
            </a:br>
            <a:r>
              <a:rPr lang="en-US" altLang="en-US" sz="3200" b="1"/>
              <a:t>of vehicles used in pest control?</a:t>
            </a:r>
          </a:p>
        </p:txBody>
      </p:sp>
      <p:sp>
        <p:nvSpPr>
          <p:cNvPr id="371715" name="Rectangle 3">
            <a:extLst>
              <a:ext uri="{FF2B5EF4-FFF2-40B4-BE49-F238E27FC236}">
                <a16:creationId xmlns:a16="http://schemas.microsoft.com/office/drawing/2014/main" id="{B77777B6-62ED-4A5D-BB42-3541FCB241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D.  </a:t>
            </a:r>
            <a:r>
              <a:rPr lang="en-US" altLang="en-US" b="1" u="sng">
                <a:solidFill>
                  <a:srgbClr val="FF0000"/>
                </a:solidFill>
              </a:rPr>
              <a:t>At least 2”</a:t>
            </a:r>
          </a:p>
        </p:txBody>
      </p:sp>
    </p:spTree>
  </p:cSld>
  <p:clrMapOvr>
    <a:masterClrMapping/>
  </p:clrMapOvr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8" name="Rectangle 2">
            <a:extLst>
              <a:ext uri="{FF2B5EF4-FFF2-40B4-BE49-F238E27FC236}">
                <a16:creationId xmlns:a16="http://schemas.microsoft.com/office/drawing/2014/main" id="{0DE2E181-AC3C-489E-94C0-54C4CFFD9C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168"/>
            </a:pPr>
            <a:r>
              <a:rPr lang="en-US" altLang="en-US" sz="3200" b="1"/>
              <a:t>What one thing has to be on a </a:t>
            </a:r>
            <a:br>
              <a:rPr lang="en-US" altLang="en-US" sz="3200" b="1"/>
            </a:br>
            <a:r>
              <a:rPr lang="en-US" altLang="en-US" sz="3200" b="1"/>
              <a:t>vehicle decal of a pest control vehicle?</a:t>
            </a:r>
          </a:p>
        </p:txBody>
      </p:sp>
      <p:sp>
        <p:nvSpPr>
          <p:cNvPr id="372739" name="Rectangle 3">
            <a:extLst>
              <a:ext uri="{FF2B5EF4-FFF2-40B4-BE49-F238E27FC236}">
                <a16:creationId xmlns:a16="http://schemas.microsoft.com/office/drawing/2014/main" id="{CDB48D0F-66E6-42E0-AE87-0FC053A45F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077200" cy="45720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en-US" altLang="en-US" sz="2800" b="1"/>
              <a:t>A.  The name of the pest control company and the telephone # of the company</a:t>
            </a:r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 B.  The name of the pest control company and the PCO # of the company</a:t>
            </a:r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C.  The name of the pest control company and the name of the DCO</a:t>
            </a:r>
          </a:p>
          <a:p>
            <a:pPr marL="609600" indent="-609600" eaLnBrk="1" hangingPunct="1">
              <a:buFontTx/>
              <a:buNone/>
            </a:pPr>
            <a:endParaRPr lang="en-US" altLang="en-US" sz="1200" b="1"/>
          </a:p>
          <a:p>
            <a:pPr marL="609600" indent="-609600" eaLnBrk="1" hangingPunct="1">
              <a:buFontTx/>
              <a:buNone/>
            </a:pPr>
            <a:r>
              <a:rPr lang="en-US" altLang="en-US" sz="2800" b="1"/>
              <a:t>D.  The name of the pest control company</a:t>
            </a:r>
          </a:p>
        </p:txBody>
      </p:sp>
    </p:spTree>
  </p:cSld>
  <p:clrMapOvr>
    <a:masterClrMapping/>
  </p:clrMapOvr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Rectangle 2">
            <a:extLst>
              <a:ext uri="{FF2B5EF4-FFF2-40B4-BE49-F238E27FC236}">
                <a16:creationId xmlns:a16="http://schemas.microsoft.com/office/drawing/2014/main" id="{444B2E8C-0F41-4547-91D6-3F3EF9137D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>
              <a:buFontTx/>
              <a:buAutoNum type="arabicPeriod" startAt="168"/>
            </a:pPr>
            <a:r>
              <a:rPr lang="en-US" altLang="en-US" sz="3200" b="1"/>
              <a:t>What two things have to be on a </a:t>
            </a:r>
            <a:br>
              <a:rPr lang="en-US" altLang="en-US" sz="3200" b="1"/>
            </a:br>
            <a:r>
              <a:rPr lang="en-US" altLang="en-US" sz="3200" b="1"/>
              <a:t>vehicle decal of a pest control vehicle?</a:t>
            </a:r>
          </a:p>
        </p:txBody>
      </p:sp>
      <p:sp>
        <p:nvSpPr>
          <p:cNvPr id="373763" name="Rectangle 3">
            <a:extLst>
              <a:ext uri="{FF2B5EF4-FFF2-40B4-BE49-F238E27FC236}">
                <a16:creationId xmlns:a16="http://schemas.microsoft.com/office/drawing/2014/main" id="{BC3EA6B5-B970-4847-8096-B2E3C9C719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077200" cy="45720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b="1"/>
          </a:p>
          <a:p>
            <a:pPr marL="609600" indent="-609600" eaLnBrk="1" hangingPunct="1">
              <a:buFontTx/>
              <a:buNone/>
            </a:pPr>
            <a:endParaRPr lang="en-US" altLang="en-US" sz="1400" b="1"/>
          </a:p>
          <a:p>
            <a:pPr marL="609600" indent="-609600" eaLnBrk="1" hangingPunct="1">
              <a:buFontTx/>
              <a:buNone/>
            </a:pPr>
            <a:r>
              <a:rPr lang="en-US" altLang="en-US" b="1"/>
              <a:t>D.  </a:t>
            </a:r>
            <a:r>
              <a:rPr lang="en-US" altLang="en-US" b="1">
                <a:solidFill>
                  <a:srgbClr val="FF0000"/>
                </a:solidFill>
              </a:rPr>
              <a:t>The name of the pest control company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4450</TotalTime>
  <Words>18440</Words>
  <Application>Microsoft Office PowerPoint</Application>
  <PresentationFormat>On-screen Show (4:3)</PresentationFormat>
  <Paragraphs>3226</Paragraphs>
  <Slides>364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364</vt:i4>
      </vt:variant>
    </vt:vector>
  </HeadingPairs>
  <TitlesOfParts>
    <vt:vector size="369" baseType="lpstr">
      <vt:lpstr>Times New Roman</vt:lpstr>
      <vt:lpstr>Arial</vt:lpstr>
      <vt:lpstr>Calibri</vt:lpstr>
      <vt:lpstr>Default Design</vt:lpstr>
      <vt:lpstr>Microsoft PowerPoint Slide</vt:lpstr>
      <vt:lpstr>Orders of Class Insecta/Hexapoda</vt:lpstr>
      <vt:lpstr>1.  The Order of Cockroaches is:</vt:lpstr>
      <vt:lpstr>1.  The Order of Cockroaches is:</vt:lpstr>
      <vt:lpstr>2.  The Order of Bedbugs is:</vt:lpstr>
      <vt:lpstr>2.  The Order of Bedbugs is:</vt:lpstr>
      <vt:lpstr>The Order of Fleas is:</vt:lpstr>
      <vt:lpstr>The Order of Fleas is:</vt:lpstr>
      <vt:lpstr>4.  The Order of Termites is:</vt:lpstr>
      <vt:lpstr>4.  The Order of Termites is:</vt:lpstr>
      <vt:lpstr>5.  The Order of Ants, Bees &amp; Wasps is:</vt:lpstr>
      <vt:lpstr>5.  The Order of Ants, Bees &amp; Wasps is:</vt:lpstr>
      <vt:lpstr>6.  The Order of Flies and Mosquitoes is:</vt:lpstr>
      <vt:lpstr>6.  The Order of Flies and Mosquitoes is:</vt:lpstr>
      <vt:lpstr>7.  The Order of Butterflies and Moths is:</vt:lpstr>
      <vt:lpstr>7.  The Order of Butterflies and Moths is:</vt:lpstr>
      <vt:lpstr>Lepidoptera - Butterflies and Moths </vt:lpstr>
      <vt:lpstr>The change in shape, size and form that insects go through during growth and development is called: </vt:lpstr>
      <vt:lpstr>The change in shape, size and form that insects go through during growth and development is called: </vt:lpstr>
      <vt:lpstr>Which two characteristics are used most often identify insects?   </vt:lpstr>
      <vt:lpstr>9.  Which two characteristics are used most often identify insects?   </vt:lpstr>
      <vt:lpstr>What two characteristics do insects  have that no other organisms have?</vt:lpstr>
      <vt:lpstr>What two characteristics do insects  have that no other organisms have?</vt:lpstr>
      <vt:lpstr>What is the shedding of the insect “skin” called?</vt:lpstr>
      <vt:lpstr>What is the shedding of the insect “skin” called?</vt:lpstr>
      <vt:lpstr>What is the name of the stage between   each molt called?</vt:lpstr>
      <vt:lpstr>What is the name of the stage between   each molt called?</vt:lpstr>
      <vt:lpstr>What kind of metamorphosis do ants  have?</vt:lpstr>
      <vt:lpstr>What kind of metamorphosis do ants  have?</vt:lpstr>
      <vt:lpstr>What kind of metamorphosis do fleas   have?</vt:lpstr>
      <vt:lpstr>What kind of metamorphosis do fleas   have?</vt:lpstr>
      <vt:lpstr>What kind of metamorphosis do   cockroaches have?</vt:lpstr>
      <vt:lpstr>What kind of metamorphosis do   cockroaches have?</vt:lpstr>
      <vt:lpstr>What kind of metamorphosis do   silverfish and firebrats have?</vt:lpstr>
      <vt:lpstr>What kind of metamorphosis do   silverfish and firebrats have?</vt:lpstr>
      <vt:lpstr>What kind of metamorphosis do  dragonflies and damselflies have?</vt:lpstr>
      <vt:lpstr>What kind of metamorphosis do  dragonflies and damselflies have?</vt:lpstr>
      <vt:lpstr>What kind of metamorphosis do    termites have?</vt:lpstr>
      <vt:lpstr>What kind of metamorphosis do    termites have?</vt:lpstr>
      <vt:lpstr>What kind of metamorphosis do flies  have?</vt:lpstr>
      <vt:lpstr>What kind of metamorphosis do flies                          have?</vt:lpstr>
      <vt:lpstr>PowerPoint Presentation</vt:lpstr>
      <vt:lpstr>What stages of insects are present in  gradual metamorphosis?</vt:lpstr>
      <vt:lpstr>What stages of insects are present in  gradual metamorphosis?</vt:lpstr>
      <vt:lpstr>What stages of insects are present in  complete metamorphosis?</vt:lpstr>
      <vt:lpstr>What stages of insects are present in  complete metamorphosis?</vt:lpstr>
      <vt:lpstr>What stages of insects are present in no metamorphosis?</vt:lpstr>
      <vt:lpstr>What stages of insects are present in no metamorphosis?</vt:lpstr>
      <vt:lpstr>What stages of insects are present in  incomplete metamorphosis?</vt:lpstr>
      <vt:lpstr>What stages of insects are present in incomplete metamorphosis?</vt:lpstr>
      <vt:lpstr>24.  Insects have an __________ skeleton.</vt:lpstr>
      <vt:lpstr>24.  Insects have an __________ skeleton.</vt:lpstr>
      <vt:lpstr>Which segment of an insect’s legs is  attached to the body?</vt:lpstr>
      <vt:lpstr>Which segment of an insect’s legs is  attached to the body?</vt:lpstr>
      <vt:lpstr>What part of an insect’s leg is furthest  away from the insect’s body?</vt:lpstr>
      <vt:lpstr>What part of an insect’s leg is furthest  away from the insect’s body?</vt:lpstr>
      <vt:lpstr>27.  An insect’s antennae are used to detect:</vt:lpstr>
      <vt:lpstr>27.  An insect’s antennae are used to detect:</vt:lpstr>
      <vt:lpstr>The circulatory system of an insect is a  __________ system.</vt:lpstr>
      <vt:lpstr>The circulatory system of an insect is a  __________ system.</vt:lpstr>
      <vt:lpstr>PowerPoint Presentation</vt:lpstr>
      <vt:lpstr>29.  Insect blood is _____________.</vt:lpstr>
      <vt:lpstr>29.  Insect blood is _____________.</vt:lpstr>
      <vt:lpstr>30.  The nervous system is __________.</vt:lpstr>
      <vt:lpstr>30.  The nervous system is __________.</vt:lpstr>
      <vt:lpstr>Insects excrete wastes through:</vt:lpstr>
      <vt:lpstr>Insects excrete wastes through:</vt:lpstr>
      <vt:lpstr>Malpighian tubules absorb wastes from the blood</vt:lpstr>
      <vt:lpstr>The valves that open and close the  insect’s respiratory system are called: </vt:lpstr>
      <vt:lpstr>The valves that open and close the  insect’s respiratory system are called: </vt:lpstr>
      <vt:lpstr>How many pairs of wings do flies &amp;  mosquitoes have?</vt:lpstr>
      <vt:lpstr>How many pairs of wings do flies &amp;  mosquitoes have?</vt:lpstr>
      <vt:lpstr>Flies have a pair of balancing organs  called ____________.</vt:lpstr>
      <vt:lpstr>Flies have a pair  of balancing  organs called ____________.</vt:lpstr>
      <vt:lpstr>35.  Ants have a slim waist between their thorax and abdomen which is called a ____.</vt:lpstr>
      <vt:lpstr>35.  Ants have a slim waist between their thorax and abdomen which is called a ____.</vt:lpstr>
      <vt:lpstr> 36.  Springtails have a structure attached to         their abdomen that is shaped like a         fork, is used to propel the insect when         disturbed and is called a ________.</vt:lpstr>
      <vt:lpstr> 36.  Springtails have a structure attached to         their abdomen that is shaped like a         fork, is used to propel the insect when         disturbed and is called a ________.</vt:lpstr>
      <vt:lpstr>Earwigs have have a pair of pinchers at the end of their abdomen called:</vt:lpstr>
      <vt:lpstr>Earwigs have have a pair of pinchers at the end of their abdomen called:</vt:lpstr>
      <vt:lpstr>A  ____________ enhances the activity  of a pesticide.</vt:lpstr>
      <vt:lpstr>A  ____________ enhances the activity  of a pesticide.</vt:lpstr>
      <vt:lpstr>What kind of  mouthparts do  horseflies have?</vt:lpstr>
      <vt:lpstr>What kind of mouthparts do horseflies  have?</vt:lpstr>
      <vt:lpstr>What kind of mouthparts do  cockroaches have?</vt:lpstr>
      <vt:lpstr>What kind of mouthparts do  cockroaches have?</vt:lpstr>
      <vt:lpstr>What kind of mouthparts do  mosquitoes have?</vt:lpstr>
      <vt:lpstr>What kind of mouthparts do  mosquitoes have?</vt:lpstr>
      <vt:lpstr>What kind of mouthparts do butterflies and moths have?</vt:lpstr>
      <vt:lpstr>What kind of mouthparts do butterflies and moths have?</vt:lpstr>
      <vt:lpstr>What kind of mouthparts do termites  have? </vt:lpstr>
      <vt:lpstr>What kind of mouthparts do termites  have? </vt:lpstr>
      <vt:lpstr>What kind of mouthparts do beetles  have?</vt:lpstr>
      <vt:lpstr>What kind of mouthparts do beetles  have?</vt:lpstr>
      <vt:lpstr>What kind of mouthparts do house flies have?</vt:lpstr>
      <vt:lpstr>What kind of mouthparts do house flies have?</vt:lpstr>
      <vt:lpstr>Which part of the chewing mouthparts  tears and rips food apart?</vt:lpstr>
      <vt:lpstr>Which part of the chewing mouthparts  tears and rips food apart?</vt:lpstr>
      <vt:lpstr>Insects have simple eyes called:</vt:lpstr>
      <vt:lpstr>Insects have simple eyes called:</vt:lpstr>
      <vt:lpstr>Insects have a pair of compound eyes,  each which contain many lenses or ____________.</vt:lpstr>
      <vt:lpstr>Insects have a pair of compound eyes,  each which contain many lenses or ____________.</vt:lpstr>
      <vt:lpstr>Ommatidia of Compound Eyes</vt:lpstr>
      <vt:lpstr>The scientific name of the House fly is:</vt:lpstr>
      <vt:lpstr>The scientific name of the House fly is:</vt:lpstr>
      <vt:lpstr>Which of the following Arthropods  have four pairs of legs, two body regions, no antennae and no wings?</vt:lpstr>
      <vt:lpstr>Which of the following Arthropods  have four pairs of legs, two body regions, no antennae and no wings?</vt:lpstr>
      <vt:lpstr>51.  Which of the following Arthropods have many segments on them, all with one pair of legs, the first pair of which are modified into fangs and connected to a poison gland?</vt:lpstr>
      <vt:lpstr>51.  Which of the following Arthropods have many segments on them, all with one pair of legs, the first pair of which are modified into fangs and connected to a poison gland?</vt:lpstr>
      <vt:lpstr> 52.  Which of the following Arthropods have many segments on them, all of which contain two pairs of legs…connected to the bottom of its cylindrically-shaped body?</vt:lpstr>
      <vt:lpstr> 52.  Which of the following Arthropods have many segments on them, all of which contain two pairs of legs…connected to the bottom of its cylindrically-shaped body?</vt:lpstr>
      <vt:lpstr>53.  Which of the following Arthropods have at least 5 pairs of legs and breathe by means of gills?</vt:lpstr>
      <vt:lpstr>53.  Which of the following Arthropods have at least 5 pairs of legs and breathe by means of gills?</vt:lpstr>
      <vt:lpstr>54.  Pillbugs:</vt:lpstr>
      <vt:lpstr>54.  Pillbugs:</vt:lpstr>
      <vt:lpstr>55.  Centipedes (Class Chilopoda):</vt:lpstr>
      <vt:lpstr>55.  Centipedes:</vt:lpstr>
      <vt:lpstr>56.  Millipedes (Class Diplopoda):</vt:lpstr>
      <vt:lpstr>56.  Millipedes:</vt:lpstr>
      <vt:lpstr>57.  All insects are pests.</vt:lpstr>
      <vt:lpstr>57.  All insects are pests.</vt:lpstr>
      <vt:lpstr>Approximately how many different  insect species are there?</vt:lpstr>
      <vt:lpstr>Approximately how many different  insect species are there?</vt:lpstr>
      <vt:lpstr>59.  The scientific name of the norway rat is:</vt:lpstr>
      <vt:lpstr>59.  The scientific name of the norway rat is:</vt:lpstr>
      <vt:lpstr>The scientific name of the roof rat is:</vt:lpstr>
      <vt:lpstr>The scientific name of the roof rat is:</vt:lpstr>
      <vt:lpstr>Botanicals (Plant derived)</vt:lpstr>
      <vt:lpstr>Inorganic (Minerals)</vt:lpstr>
      <vt:lpstr>Synthetic Pyrethroids</vt:lpstr>
      <vt:lpstr>Organophosphates (OPs)</vt:lpstr>
      <vt:lpstr>Carbamates</vt:lpstr>
      <vt:lpstr>Chlorinated Hydrocarbons</vt:lpstr>
      <vt:lpstr>Other Neurotransmitters</vt:lpstr>
      <vt:lpstr>Insect Growth Regulators (IGRs)</vt:lpstr>
      <vt:lpstr>Fumigants</vt:lpstr>
      <vt:lpstr>Single-feeding Anticoagulant</vt:lpstr>
      <vt:lpstr>Multiple-feeding Anticoagulant</vt:lpstr>
      <vt:lpstr>Acute Rodenticides</vt:lpstr>
      <vt:lpstr> 61 – 80.  Which classes of pesticides (a. – j.)                   do the following pesticides belong to? </vt:lpstr>
      <vt:lpstr> 61 – 80.  Which classes of pesticides (a. – j.)                   do the following pesticides belong to? </vt:lpstr>
      <vt:lpstr> 61 – 80.  Which classes of pesticides (a. – j.)                   do the following pesticides belong to? </vt:lpstr>
      <vt:lpstr> 61 – 80.  Which classes of pesticides (a. – j.)                   do the following pesticides belong to? </vt:lpstr>
      <vt:lpstr> 61 – 80.  Which classes of pesticides (a. – j.)                   do the following pesticides belong to? </vt:lpstr>
      <vt:lpstr> 61 – 80.  Which classes of pesticides (a. – j.)                   do the following pesticides belong to? </vt:lpstr>
      <vt:lpstr> 61 – 80.  Which classes of pesticides (a. – j.)                   do the following pesticides belong to? </vt:lpstr>
      <vt:lpstr> 61 – 80.  Which classes of pesticides (a. – j.)                   do the following pesticides belong to? </vt:lpstr>
      <vt:lpstr> 61 – 80.  Which classes of pesticides (a. – j.)                   do the following pesticides belong to? </vt:lpstr>
      <vt:lpstr> 61 – 80.  Which classes of pesticides (a. – j.)                   do the following pesticides belong to? </vt:lpstr>
      <vt:lpstr> 61 – 80.  Which classes of pesticides (a. – j.)                   do the following pesticides belong to? </vt:lpstr>
      <vt:lpstr> 61 – 80.  Which classes of pesticides (a. – j.)                   do the following pesticides belong to? </vt:lpstr>
      <vt:lpstr> 61 – 80.  Which classes of pesticides (a. – j.)                   do the following pesticides belong to? </vt:lpstr>
      <vt:lpstr> 61 – 80.  Which classes of pesticides (a. – j.)                   do the following pesticides belong to? </vt:lpstr>
      <vt:lpstr> 61 – 80.  Which classes of pesticides (a. – j.)                   do the following pesticides belong to? </vt:lpstr>
      <vt:lpstr> 61 – 80.  Which classes of pesticides (a. – j.)                   do the following pesticides belong to? </vt:lpstr>
      <vt:lpstr> 61 – 80.  Which classes of pesticides (a. – j.)                   do the following pesticides belong to? </vt:lpstr>
      <vt:lpstr> 61 – 80.  Which classes of pesticides (a. – j.)                   do the following pesticides belong to? </vt:lpstr>
      <vt:lpstr> 61 – 80.  Which classes of pesticides (a. – j.)                   do the following pesticides belong to? </vt:lpstr>
      <vt:lpstr> 61 – 80.  Which classes of pesticides (a. – j.)                   do the following pesticides belong to? </vt:lpstr>
      <vt:lpstr> 61 – 80.  Which classes of pesticides (a. – j.)                   do the following pesticides belong to? </vt:lpstr>
      <vt:lpstr> 61 – 80.  Which classes of pesticides (a. – j.)                   do the following pesticides belong to? </vt:lpstr>
      <vt:lpstr> 61 – 80.  Which classes of pesticides (a. – j.)                   do the following pesticides belong to? </vt:lpstr>
      <vt:lpstr> 61 – 80.  Which classes of pesticides (a. – j.)                   do the following pesticides belong to? </vt:lpstr>
      <vt:lpstr> 61 – 80.  Which classes of pesticides (a. – j.)                   do the following pesticides belong to? </vt:lpstr>
      <vt:lpstr> 61 – 80.  Which classes of pesticides (a. – j.)                   do the following pesticides belong to? </vt:lpstr>
      <vt:lpstr> 61 – 80.  Which classes of pesticides (a. – j.)                   do the following pesticides belong to? </vt:lpstr>
      <vt:lpstr> 61 – 80.  Which classes of pesticides (a. – j.)                   do the following pesticides belong to? </vt:lpstr>
      <vt:lpstr> 61 – 80.  Which classes of pesticides (a. – j.)                   do the following pesticides belong to? </vt:lpstr>
      <vt:lpstr> 61 – 80.  Which classes of pesticides (a. – j.)                   do the following pesticides belong to? </vt:lpstr>
      <vt:lpstr> 61 – 80.  Which classes of pesticides (a. – j.)                   do the following pesticides belong to? </vt:lpstr>
      <vt:lpstr> 61 – 80.  Which classes of pesticides (a. – j.)                   do the following pesticides belong to? </vt:lpstr>
      <vt:lpstr> 61 – 80.  Which classes of pesticides (a. – j.)                   do the following pesticides belong to? </vt:lpstr>
      <vt:lpstr> 61 – 80.  Which classes of pesticides (a. – j.)                   do the following pesticides belong to? </vt:lpstr>
      <vt:lpstr> 61 – 80.  Which classes of pesticides (a. – j.)                   do the following pesticides belong to? </vt:lpstr>
      <vt:lpstr> 61 – 80.  Which classes of pesticides (a. – j.)                   do the following pesticides belong to? </vt:lpstr>
      <vt:lpstr> 61 – 80.  Which classes of pesticides (a. – j.)                   do the following pesticides belong to? </vt:lpstr>
      <vt:lpstr> 61 – 80.  Which classes of pesticides (a. – j.)                   do the following pesticides belong to? </vt:lpstr>
      <vt:lpstr> 61 – 80.  Which classes of pesticides (a. – j.)                   do the following pesticides belong to? </vt:lpstr>
      <vt:lpstr> 61 – 80.  Which classes of pesticides (a. – j.)                   do the following pesticides belong to? </vt:lpstr>
      <vt:lpstr>Which type of formulation is the best to use  on a porous surface such as concrete to control ants?</vt:lpstr>
      <vt:lpstr>Which type of formulation is the best to use  on a porous surface such as concrete to control ants?</vt:lpstr>
      <vt:lpstr>What type of formulation is mixed with water and forms a suspension?</vt:lpstr>
      <vt:lpstr>What type of formulation is mixed with water and forms a suspension?</vt:lpstr>
      <vt:lpstr>What is added to an oil solution of  pesticide to allow it to mix with water?</vt:lpstr>
      <vt:lpstr>What is added to an oil solution of  pesticide to allow it to mix with water?</vt:lpstr>
      <vt:lpstr>What are two disadvantages of using  an emulsion?</vt:lpstr>
      <vt:lpstr>What are two disadvantages of using  an emulsion?</vt:lpstr>
      <vt:lpstr>What are two disadvantages of  wettable powders?</vt:lpstr>
      <vt:lpstr>What are two disadvantages of  wettable powders?</vt:lpstr>
      <vt:lpstr>86 – 89.  Match the following modes of                 action of pesticides on insects.</vt:lpstr>
      <vt:lpstr>86 – 89.  Match the following modes of                 action of pesticides on insects.</vt:lpstr>
      <vt:lpstr>86 – 89.  Match the following modes of                 action of pesticides on insects.</vt:lpstr>
      <vt:lpstr>86 – 89.  Match the following modes of                 action of pesticides on insects.</vt:lpstr>
      <vt:lpstr>86 – 89.  Match the following modes of                 action of pesticides on insects.</vt:lpstr>
      <vt:lpstr>86 – 89.  Match the following modes of                 action of pesticides on insects.</vt:lpstr>
      <vt:lpstr>86 – 89.  Match the following modes of                 action of pesticides on insects.</vt:lpstr>
      <vt:lpstr>86 – 89.  Match the following modes of                 action of pesticides on insects.</vt:lpstr>
      <vt:lpstr>90 – 100.  How much does it cost…   a. $10   b. $15   c. $20   d. $25   e. $45  f. $50   g. $70   h. $100   </vt:lpstr>
      <vt:lpstr>90 – 100.  How much does it cost…   a. $10   b. $15   c. $20   d. $25   e. $45  f. $50   g. $70   h. $100</vt:lpstr>
      <vt:lpstr>90 – 100.  How much does it cost…   a. $10   b. $15   c. $20   d. $25   e. $45  f. $50   g. $70   h. $100</vt:lpstr>
      <vt:lpstr>90 – 100.  How much does it cost…   a. $10   b. $15   c. $20   d. $25   e. $45  f. $50   g. $70   h. $100</vt:lpstr>
      <vt:lpstr>90 – 100.  How much does it cost…   a. $10   b. $15   c. $20   d. $25   e. $45  f. $50   g. $70   h. $100</vt:lpstr>
      <vt:lpstr>90 – 100.  How much does it cost…   a. $10   b. $15   c. $20   d. $25   e. $45  f. $50   g. $70   h. $100</vt:lpstr>
      <vt:lpstr>90 – 100.  How much does it cost…   a. $10   b. $15   c. $20   d. $25   e. $45  f. $50   g. $70   h. $100</vt:lpstr>
      <vt:lpstr>90 – 100.  How much does it cost…   a. $10   b. $15   c. $20   d. $25   e. $45  f. $50   g. $70   h. $100</vt:lpstr>
      <vt:lpstr>90 – 100.  How much does it cost…   a. $10   b. $15   c. $20   d. $25   e. $45  f. $50   g. $70   h. $100</vt:lpstr>
      <vt:lpstr>PowerPoint Presentation</vt:lpstr>
      <vt:lpstr>90 – 100.  How much does it cost…   a. $10   b. $15   c. $20   d. $25   e. $45  f. $50   g. $70   h. $100</vt:lpstr>
      <vt:lpstr>90 – 100.  How much does it cost…   a. $10   b. $15   c. $20   d. $25   e. $45  f. $50   g. $70   h. $100</vt:lpstr>
      <vt:lpstr>90 – 100.  How much does it cost…   a. $10   b. $15   c. $20   d. $25   e. $45  f. $50   g. $70   h. $100</vt:lpstr>
      <vt:lpstr>90 – 100.  How much does it cost…   a. $10   b. $15   c. $20   d. $25   e. $45  f. $50   g. $70   h. $100</vt:lpstr>
      <vt:lpstr>90 – 100.  How much does it cost…   a. $10   b. $15   c. $20   d. $25   e. $45  f. $50   g. $70   h. $100</vt:lpstr>
      <vt:lpstr>90 – 100.  How much does it cost…   a. $10   b. $15   c. $20   d. $25   e. $45  f. $50   g. $70   h. $100</vt:lpstr>
      <vt:lpstr>90 – 100.  How much does it cost…   a. $10   b. $15   c. $20   d. $25   e. $45  f. $50   g. $70   h. $100</vt:lpstr>
      <vt:lpstr>90 – 100.  How much does it cost…   a. $10   b. $15   c. $20   d. $25   e. $45  f. $50   g. $70   h. $100</vt:lpstr>
      <vt:lpstr>90 – 100.  How much does it cost…   a. $10   b. $15   c. $20   d. $25   e. $45  f. $50   g. $70   h. $100</vt:lpstr>
      <vt:lpstr>90 – 100.  How much does it cost…   a. $10   b. $15   c. $20   d. $25   e. $45  f. $50   g. $70   h. $100</vt:lpstr>
      <vt:lpstr>90 – 100.  How much does it cost…   a. $10   b. $15   c. $20   d. $25   e. $45  f. $50   g. $70   h. $100</vt:lpstr>
      <vt:lpstr>90 – 100.  How much does it cost…   a. $10   b. $15   c. $20   d. $25   e. $45  f. $50   g. $70   h. $100</vt:lpstr>
      <vt:lpstr>90 – 100.  How much does it cost…   a. $10   b. $15   c. $20   d. $25   e. $45  f. $50   g. $70   h. $100</vt:lpstr>
      <vt:lpstr>  101 –105.  Match the following classes of                       Arthropods:</vt:lpstr>
      <vt:lpstr>  101 –105.  Match the following:</vt:lpstr>
      <vt:lpstr>      </vt:lpstr>
      <vt:lpstr>  101 –105.  Match the following:</vt:lpstr>
      <vt:lpstr>  101 –105.  Match the following:</vt:lpstr>
      <vt:lpstr> </vt:lpstr>
      <vt:lpstr>  101 –105.  Match the following:</vt:lpstr>
      <vt:lpstr>  101 –105.  Match the following:</vt:lpstr>
      <vt:lpstr>PowerPoint Presentation</vt:lpstr>
      <vt:lpstr>  101 –105.  Match the following:</vt:lpstr>
      <vt:lpstr>  101 –105.  Match the following:</vt:lpstr>
      <vt:lpstr>  </vt:lpstr>
      <vt:lpstr>  101 –105.  Match the following:</vt:lpstr>
      <vt:lpstr>  101 –105.  Match the following:</vt:lpstr>
      <vt:lpstr>PowerPoint Presentation</vt:lpstr>
      <vt:lpstr>PowerPoint Presentation</vt:lpstr>
      <vt:lpstr>Order Coleoptera = Cleopatra (beetles)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This is the dreaded “kissing cousin”to the head louse. Can you guess what it is called?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Which of the following pests are nocturnal?</vt:lpstr>
      <vt:lpstr>Which of the following pests are nocturnal?</vt:lpstr>
      <vt:lpstr>Which of the following pests are nocturnal?</vt:lpstr>
      <vt:lpstr>Which of the following pests are nocturnal?</vt:lpstr>
      <vt:lpstr>Which of the following pests are nocturnal?</vt:lpstr>
      <vt:lpstr>Which of the following pests are nocturnal?</vt:lpstr>
      <vt:lpstr>Which of the following pests are nocturnal?</vt:lpstr>
      <vt:lpstr>Which of the following pests are nocturnal?</vt:lpstr>
      <vt:lpstr>Which of the following pests are nocturnal?</vt:lpstr>
      <vt:lpstr>Which of the following pests are nocturnal?</vt:lpstr>
      <vt:lpstr>Which of the following pests are nocturnal?</vt:lpstr>
      <vt:lpstr>Which of the following pests are nocturnal?</vt:lpstr>
      <vt:lpstr>Which of the following pests are nocturnal?</vt:lpstr>
      <vt:lpstr>Which of the following pests are nocturnal?</vt:lpstr>
      <vt:lpstr>Which of the following pests are nocturnal?</vt:lpstr>
      <vt:lpstr>Match with the proper “Time Period” A. 10    B. 15    C. 30    D. 45    E. 90</vt:lpstr>
      <vt:lpstr>Match with the proper “Time Period” A. 10    B. 15    C. 30    D. 45    E. 90</vt:lpstr>
      <vt:lpstr>Match with the proper “Time Period” A. 10    B. 15    C. 30    D. 45    E. 90</vt:lpstr>
      <vt:lpstr>Match with the proper “Time Period” A. 10    B. 15    C. 30    D. 45    E. 90</vt:lpstr>
      <vt:lpstr>Match with the proper “Time Period” A. 10    B. 15    C. 30    D. 45    E. 90</vt:lpstr>
      <vt:lpstr>Match with the proper “Time Period” A. 10    B. 15    C. 30    D. 45    E. 90</vt:lpstr>
      <vt:lpstr>Match with the proper “Time Period” A. 10     B. 15     C. 30     D. 45    E. 90</vt:lpstr>
      <vt:lpstr>Match with the proper “Time Period” A. 10     B. 15     C. 30     D. 45    E. 90</vt:lpstr>
      <vt:lpstr>Match with the proper “Time Period” A. 10     B. 15     C. 30     D. 45    E. 90</vt:lpstr>
      <vt:lpstr>Match with the proper “Time Period” A. 10     B. 15     C. 30     D. 45    E. 90</vt:lpstr>
      <vt:lpstr>Match with the proper “Time Period” A. 10    B. 15.    C. 30    D. 45    E. 90</vt:lpstr>
      <vt:lpstr>Match with the proper “Time Period” A. 10    B. 15.    C. 30    D. 45    E. 90</vt:lpstr>
      <vt:lpstr>Match with the proper “Time Period” A. 10    B. 15.    C. 30    D. 45    E. 90</vt:lpstr>
      <vt:lpstr>Match with the proper “Time Period” A. 10    B. 15.    C. 30    D. 45    E. 90</vt:lpstr>
      <vt:lpstr>Match with the proper “Time Period” A. 10    B. 15.    C. 30    D. 45    E. 90</vt:lpstr>
      <vt:lpstr>Match with the proper “Time Period” A. 10    B. 15.    C. 30    D. 45    E. 90</vt:lpstr>
      <vt:lpstr>Match with the proper “Time Period” A. one    B. two    C. five    D. ten</vt:lpstr>
      <vt:lpstr>Match with the proper “Time Period” A. one    B. two    C. five    D. ten</vt:lpstr>
      <vt:lpstr>Match with the proper “Time Period” A. one    B. two    C. five    D. ten</vt:lpstr>
      <vt:lpstr>Match with the proper “Time Period” A. one    B. two    C. five    D. ten</vt:lpstr>
      <vt:lpstr>Match with the proper “Time Period” A. one    B. two    C. five    D. ten</vt:lpstr>
      <vt:lpstr>Match with the proper “Time Period” A. one    B. two    C. five    D. ten</vt:lpstr>
      <vt:lpstr>Match with the proper number A. 5    B. 10    C. 15    D. 20    E. 50    F. 70    G. 90 </vt:lpstr>
      <vt:lpstr>Match with the proper number A. 5    B. 10    C. 15    D. 20    E. 50    F. 70    G. 90 </vt:lpstr>
      <vt:lpstr>Match with the proper number A. 5    B. 10    C. 15    D. 20    E. 50    F. 70    G. 90 </vt:lpstr>
      <vt:lpstr>Match with the proper number A. 5    B. 10    C. 15    D. 20    E. 50    F. 70    G. 90 </vt:lpstr>
      <vt:lpstr>Match with the proper number A. 5    B. 10    C. 15    D. 20    E. 50    F. 70    G. 90 </vt:lpstr>
      <vt:lpstr>Match with the proper number A. 5    B. 10    C. 15    D. 20    E. 50    F. 70    G. 90 </vt:lpstr>
      <vt:lpstr>Match with the following dates A. Jan. 1st    B. May 1st    C. May 31st    D. June 30th </vt:lpstr>
      <vt:lpstr>Match with the following dates A. Jan. 1st    B. May 1st    C. May 31st    D. June 30th </vt:lpstr>
      <vt:lpstr>Match with the following dates A. Jan. 1st    B. May 1st    C. May 31st    D. June 30th </vt:lpstr>
      <vt:lpstr>Match with the following dates A. Jan. 1st    B. May 1st    C. May 31st    D. June 30th </vt:lpstr>
      <vt:lpstr>Match with the following dates A. Jan. 1st    B. May 1st    C. May 31st    D. June 30th </vt:lpstr>
      <vt:lpstr>Match with the following dates A. Jan. 1st    B. May 1st    C. May 31st    D. June 30th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Authorized Recertification Training Hours Required For Renewal Of Certification &amp; Registration Cards</vt:lpstr>
      <vt:lpstr> How much will it take of a pesticide with a    signal word of WARNING to kill an   average adult?</vt:lpstr>
      <vt:lpstr> How much will it take of a pesticide with a   signal word of WARNING to kill an     average adult?</vt:lpstr>
      <vt:lpstr>How many members are there on the  Structural Pest Control Commission?</vt:lpstr>
      <vt:lpstr>How many members are there on the  Structural Pest Control Commission?</vt:lpstr>
      <vt:lpstr>How many members of the Structural  Pest Control Commission are appointed?</vt:lpstr>
      <vt:lpstr>How many members of the Structural  Pest Control Commission are appointed?</vt:lpstr>
      <vt:lpstr>165.  Who appoints Commission members?</vt:lpstr>
      <vt:lpstr>165.  Who appoints Commission members?</vt:lpstr>
      <vt:lpstr>How many fixed members (state  agencies) of the Commission are there?</vt:lpstr>
      <vt:lpstr>How many fixed members (state agencies) of the Commission are there?</vt:lpstr>
      <vt:lpstr>What size lettering must be on decals  of vehicles used in pest control?</vt:lpstr>
      <vt:lpstr>What size lettering must be on decals  of vehicles used in pest control?</vt:lpstr>
      <vt:lpstr>What one thing has to be on a  vehicle decal of a pest control vehicle?</vt:lpstr>
      <vt:lpstr>What two things have to be on a  vehicle decal of a pest control vehicle?</vt:lpstr>
    </vt:vector>
  </TitlesOfParts>
  <Company>Terminix International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 The Order of Cockroaches is:</dc:title>
  <dc:creator>jchase</dc:creator>
  <cp:lastModifiedBy>John Cook</cp:lastModifiedBy>
  <cp:revision>64</cp:revision>
  <dcterms:created xsi:type="dcterms:W3CDTF">2003-07-06T02:23:16Z</dcterms:created>
  <dcterms:modified xsi:type="dcterms:W3CDTF">2022-06-10T21:42:28Z</dcterms:modified>
</cp:coreProperties>
</file>