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vml" ContentType="application/vnd.openxmlformats-officedocument.vmlDrawing"/>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embeddings/oleObject1.bin" ContentType="application/vnd.openxmlformats-officedocument.oleObject"/>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0"/>
  </p:notesMasterIdLst>
  <p:sldIdLst>
    <p:sldId id="407" r:id="rId2"/>
    <p:sldId id="409" r:id="rId3"/>
    <p:sldId id="257" r:id="rId4"/>
    <p:sldId id="408" r:id="rId5"/>
    <p:sldId id="385" r:id="rId6"/>
    <p:sldId id="339" r:id="rId7"/>
    <p:sldId id="261" r:id="rId8"/>
    <p:sldId id="356" r:id="rId9"/>
    <p:sldId id="280" r:id="rId10"/>
    <p:sldId id="363" r:id="rId11"/>
    <p:sldId id="284" r:id="rId12"/>
    <p:sldId id="311" r:id="rId13"/>
    <p:sldId id="316" r:id="rId14"/>
    <p:sldId id="312" r:id="rId15"/>
    <p:sldId id="295" r:id="rId16"/>
    <p:sldId id="310" r:id="rId17"/>
    <p:sldId id="285" r:id="rId18"/>
    <p:sldId id="286" r:id="rId19"/>
    <p:sldId id="287" r:id="rId20"/>
    <p:sldId id="309" r:id="rId21"/>
    <p:sldId id="304" r:id="rId22"/>
    <p:sldId id="289" r:id="rId23"/>
    <p:sldId id="364" r:id="rId24"/>
    <p:sldId id="291" r:id="rId25"/>
    <p:sldId id="296" r:id="rId26"/>
    <p:sldId id="292" r:id="rId27"/>
    <p:sldId id="313" r:id="rId28"/>
    <p:sldId id="259" r:id="rId29"/>
    <p:sldId id="258" r:id="rId30"/>
    <p:sldId id="293" r:id="rId31"/>
    <p:sldId id="297" r:id="rId32"/>
    <p:sldId id="365" r:id="rId33"/>
    <p:sldId id="275" r:id="rId34"/>
    <p:sldId id="299" r:id="rId35"/>
    <p:sldId id="300" r:id="rId36"/>
    <p:sldId id="375" r:id="rId37"/>
    <p:sldId id="380" r:id="rId38"/>
    <p:sldId id="381" r:id="rId39"/>
    <p:sldId id="382" r:id="rId40"/>
    <p:sldId id="359" r:id="rId41"/>
    <p:sldId id="274" r:id="rId42"/>
    <p:sldId id="362" r:id="rId43"/>
    <p:sldId id="301" r:id="rId44"/>
    <p:sldId id="302" r:id="rId45"/>
    <p:sldId id="303" r:id="rId46"/>
    <p:sldId id="308" r:id="rId47"/>
    <p:sldId id="345" r:id="rId48"/>
    <p:sldId id="360" r:id="rId49"/>
    <p:sldId id="376" r:id="rId50"/>
    <p:sldId id="378" r:id="rId51"/>
    <p:sldId id="377" r:id="rId52"/>
    <p:sldId id="388" r:id="rId53"/>
    <p:sldId id="389" r:id="rId54"/>
    <p:sldId id="390" r:id="rId55"/>
    <p:sldId id="387" r:id="rId56"/>
    <p:sldId id="391" r:id="rId57"/>
    <p:sldId id="392" r:id="rId58"/>
    <p:sldId id="403" r:id="rId59"/>
    <p:sldId id="404" r:id="rId60"/>
    <p:sldId id="379" r:id="rId61"/>
    <p:sldId id="361" r:id="rId62"/>
    <p:sldId id="393" r:id="rId63"/>
    <p:sldId id="394" r:id="rId64"/>
    <p:sldId id="405" r:id="rId65"/>
    <p:sldId id="395" r:id="rId66"/>
    <p:sldId id="396" r:id="rId67"/>
    <p:sldId id="397" r:id="rId68"/>
    <p:sldId id="398" r:id="rId69"/>
    <p:sldId id="399" r:id="rId70"/>
    <p:sldId id="400" r:id="rId71"/>
    <p:sldId id="401" r:id="rId72"/>
    <p:sldId id="346" r:id="rId73"/>
    <p:sldId id="348" r:id="rId74"/>
    <p:sldId id="349" r:id="rId75"/>
    <p:sldId id="383" r:id="rId76"/>
    <p:sldId id="351" r:id="rId77"/>
    <p:sldId id="352" r:id="rId78"/>
    <p:sldId id="353" r:id="rId79"/>
    <p:sldId id="354" r:id="rId80"/>
    <p:sldId id="273" r:id="rId81"/>
    <p:sldId id="366" r:id="rId82"/>
    <p:sldId id="373" r:id="rId83"/>
    <p:sldId id="367" r:id="rId84"/>
    <p:sldId id="368" r:id="rId85"/>
    <p:sldId id="369" r:id="rId86"/>
    <p:sldId id="410" r:id="rId87"/>
    <p:sldId id="384" r:id="rId88"/>
    <p:sldId id="406" r:id="rId8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5448"/>
    <a:srgbClr val="CDFFF9"/>
    <a:srgbClr val="FFF1CB"/>
    <a:srgbClr val="FF3636"/>
    <a:srgbClr val="FF3966"/>
    <a:srgbClr val="BDBDBD"/>
    <a:srgbClr val="D9D9D9"/>
    <a:srgbClr val="DB2A26"/>
    <a:srgbClr val="DB5564"/>
    <a:srgbClr val="7C5E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67" autoAdjust="0"/>
    <p:restoredTop sz="91555" autoAdjust="0"/>
  </p:normalViewPr>
  <p:slideViewPr>
    <p:cSldViewPr>
      <p:cViewPr varScale="1">
        <p:scale>
          <a:sx n="163" d="100"/>
          <a:sy n="163" d="100"/>
        </p:scale>
        <p:origin x="-640"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292"/>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notesMaster" Target="notesMasters/notesMaster1.xml"/><Relationship Id="rId91" Type="http://schemas.openxmlformats.org/officeDocument/2006/relationships/printerSettings" Target="printerSettings/printerSettings1.bin"/><Relationship Id="rId92" Type="http://schemas.openxmlformats.org/officeDocument/2006/relationships/presProps" Target="presProps.xml"/><Relationship Id="rId93" Type="http://schemas.openxmlformats.org/officeDocument/2006/relationships/viewProps" Target="viewProps.xml"/><Relationship Id="rId94" Type="http://schemas.openxmlformats.org/officeDocument/2006/relationships/theme" Target="theme/theme1.xml"/><Relationship Id="rId95"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496AF3-1C33-4317-BC91-D362DC06839F}" type="datetimeFigureOut">
              <a:rPr lang="en-US" smtClean="0"/>
              <a:pPr/>
              <a:t>2/14/19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2D2CE5-26EA-48B4-B7BA-E9F119B7327C}" type="slidenum">
              <a:rPr lang="en-US" smtClean="0"/>
              <a:pPr/>
              <a:t>‹#›</a:t>
            </a:fld>
            <a:endParaRPr lang="en-US"/>
          </a:p>
        </p:txBody>
      </p:sp>
    </p:spTree>
    <p:extLst>
      <p:ext uri="{BB962C8B-B14F-4D97-AF65-F5344CB8AC3E}">
        <p14:creationId xmlns:p14="http://schemas.microsoft.com/office/powerpoint/2010/main" val="3491204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2D2CE5-26EA-48B4-B7BA-E9F119B7327C}" type="slidenum">
              <a:rPr lang="en-US" smtClean="0"/>
              <a:pPr/>
              <a:t>1</a:t>
            </a:fld>
            <a:endParaRPr lang="en-US"/>
          </a:p>
        </p:txBody>
      </p:sp>
    </p:spTree>
    <p:extLst>
      <p:ext uri="{BB962C8B-B14F-4D97-AF65-F5344CB8AC3E}">
        <p14:creationId xmlns:p14="http://schemas.microsoft.com/office/powerpoint/2010/main" val="2558156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2D2CE5-26EA-48B4-B7BA-E9F119B7327C}" type="slidenum">
              <a:rPr lang="en-US" smtClean="0"/>
              <a:pPr/>
              <a:t>2</a:t>
            </a:fld>
            <a:endParaRPr lang="en-US"/>
          </a:p>
        </p:txBody>
      </p:sp>
    </p:spTree>
    <p:extLst>
      <p:ext uri="{BB962C8B-B14F-4D97-AF65-F5344CB8AC3E}">
        <p14:creationId xmlns:p14="http://schemas.microsoft.com/office/powerpoint/2010/main" val="2558156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72D2CE5-26EA-48B4-B7BA-E9F119B7327C}"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72D2CE5-26EA-48B4-B7BA-E9F119B7327C}" type="slidenum">
              <a:rPr lang="en-US" smtClean="0"/>
              <a:pPr/>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72D2CE5-26EA-48B4-B7BA-E9F119B7327C}" type="slidenum">
              <a:rPr lang="en-US" smtClean="0"/>
              <a:pPr/>
              <a:t>28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72D2CE5-26EA-48B4-B7BA-E9F119B7327C}" type="slidenum">
              <a:rPr lang="en-US" smtClean="0"/>
              <a:pPr/>
              <a:t>47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26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1126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fld id="{88758CFE-3614-004B-8A3D-A00F12D9FB21}" type="slidenum">
              <a:rPr lang="en-US" sz="1200"/>
              <a:pPr eaLnBrk="1" hangingPunct="1"/>
              <a:t>63</a:t>
            </a:fld>
            <a:endParaRPr 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26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1126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fld id="{88758CFE-3614-004B-8A3D-A00F12D9FB21}" type="slidenum">
              <a:rPr lang="en-US" sz="1200"/>
              <a:pPr eaLnBrk="1" hangingPunct="1"/>
              <a:t>64</a:t>
            </a:fld>
            <a:endParaRPr 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208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1208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fld id="{EA38D088-60A1-C54D-9CA9-1B2879785EE6}" type="slidenum">
              <a:rPr lang="en-US" sz="1200"/>
              <a:pPr eaLnBrk="1" hangingPunct="1"/>
              <a:t>70</a:t>
            </a:fld>
            <a:endParaRPr 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72D2CE5-26EA-48B4-B7BA-E9F119B7327C}" type="slidenum">
              <a:rPr lang="en-US" smtClean="0"/>
              <a:pPr/>
              <a:t>77</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2D2CE5-26EA-48B4-B7BA-E9F119B7327C}" type="slidenum">
              <a:rPr lang="en-US" smtClean="0"/>
              <a:pPr/>
              <a:t>81</a:t>
            </a:fld>
            <a:endParaRPr lang="en-US"/>
          </a:p>
        </p:txBody>
      </p:sp>
    </p:spTree>
    <p:extLst>
      <p:ext uri="{BB962C8B-B14F-4D97-AF65-F5344CB8AC3E}">
        <p14:creationId xmlns:p14="http://schemas.microsoft.com/office/powerpoint/2010/main" val="11590393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2D2CE5-26EA-48B4-B7BA-E9F119B7327C}" type="slidenum">
              <a:rPr lang="en-US" smtClean="0"/>
              <a:pPr/>
              <a:t>83</a:t>
            </a:fld>
            <a:endParaRPr lang="en-US"/>
          </a:p>
        </p:txBody>
      </p:sp>
    </p:spTree>
    <p:extLst>
      <p:ext uri="{BB962C8B-B14F-4D97-AF65-F5344CB8AC3E}">
        <p14:creationId xmlns:p14="http://schemas.microsoft.com/office/powerpoint/2010/main" val="21998742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3FB8F7F-E28D-4180-92F1-4C55125551DB}" type="datetimeFigureOut">
              <a:rPr lang="en-US" smtClean="0"/>
              <a:pPr/>
              <a:t>2/14/19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1F71AA-E08B-47B5-B2D1-488788F14702}" type="slidenum">
              <a:rPr lang="en-US" smtClean="0"/>
              <a:pPr/>
              <a:t>‹#›</a:t>
            </a:fld>
            <a:endParaRPr lang="en-US"/>
          </a:p>
        </p:txBody>
      </p:sp>
    </p:spTree>
    <p:extLst>
      <p:ext uri="{BB962C8B-B14F-4D97-AF65-F5344CB8AC3E}">
        <p14:creationId xmlns:p14="http://schemas.microsoft.com/office/powerpoint/2010/main" val="6019222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FB8F7F-E28D-4180-92F1-4C55125551DB}" type="datetimeFigureOut">
              <a:rPr lang="en-US" smtClean="0"/>
              <a:pPr/>
              <a:t>2/14/19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1F71AA-E08B-47B5-B2D1-488788F14702}" type="slidenum">
              <a:rPr lang="en-US" smtClean="0"/>
              <a:pPr/>
              <a:t>‹#›</a:t>
            </a:fld>
            <a:endParaRPr lang="en-US"/>
          </a:p>
        </p:txBody>
      </p:sp>
    </p:spTree>
    <p:extLst>
      <p:ext uri="{BB962C8B-B14F-4D97-AF65-F5344CB8AC3E}">
        <p14:creationId xmlns:p14="http://schemas.microsoft.com/office/powerpoint/2010/main" val="1482322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3FB8F7F-E28D-4180-92F1-4C55125551DB}" type="datetimeFigureOut">
              <a:rPr lang="en-US" smtClean="0"/>
              <a:pPr/>
              <a:t>2/14/19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1F71AA-E08B-47B5-B2D1-488788F14702}" type="slidenum">
              <a:rPr lang="en-US" smtClean="0"/>
              <a:pPr/>
              <a:t>‹#›</a:t>
            </a:fld>
            <a:endParaRPr lang="en-US"/>
          </a:p>
        </p:txBody>
      </p:sp>
    </p:spTree>
    <p:extLst>
      <p:ext uri="{BB962C8B-B14F-4D97-AF65-F5344CB8AC3E}">
        <p14:creationId xmlns:p14="http://schemas.microsoft.com/office/powerpoint/2010/main" val="162063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3FB8F7F-E28D-4180-92F1-4C55125551DB}" type="datetimeFigureOut">
              <a:rPr lang="en-US" smtClean="0"/>
              <a:pPr/>
              <a:t>2/14/19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1F71AA-E08B-47B5-B2D1-488788F14702}" type="slidenum">
              <a:rPr lang="en-US" smtClean="0"/>
              <a:pPr/>
              <a:t>‹#›</a:t>
            </a:fld>
            <a:endParaRPr lang="en-US"/>
          </a:p>
        </p:txBody>
      </p:sp>
    </p:spTree>
    <p:extLst>
      <p:ext uri="{BB962C8B-B14F-4D97-AF65-F5344CB8AC3E}">
        <p14:creationId xmlns:p14="http://schemas.microsoft.com/office/powerpoint/2010/main" val="33587666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3FB8F7F-E28D-4180-92F1-4C55125551DB}" type="datetimeFigureOut">
              <a:rPr lang="en-US" smtClean="0"/>
              <a:pPr/>
              <a:t>2/14/19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1F71AA-E08B-47B5-B2D1-488788F14702}" type="slidenum">
              <a:rPr lang="en-US" smtClean="0"/>
              <a:pPr/>
              <a:t>‹#›</a:t>
            </a:fld>
            <a:endParaRPr lang="en-US"/>
          </a:p>
        </p:txBody>
      </p:sp>
    </p:spTree>
    <p:extLst>
      <p:ext uri="{BB962C8B-B14F-4D97-AF65-F5344CB8AC3E}">
        <p14:creationId xmlns:p14="http://schemas.microsoft.com/office/powerpoint/2010/main" val="2661274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3FB8F7F-E28D-4180-92F1-4C55125551DB}" type="datetimeFigureOut">
              <a:rPr lang="en-US" smtClean="0"/>
              <a:pPr/>
              <a:t>2/14/19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1F71AA-E08B-47B5-B2D1-488788F14702}" type="slidenum">
              <a:rPr lang="en-US" smtClean="0"/>
              <a:pPr/>
              <a:t>‹#›</a:t>
            </a:fld>
            <a:endParaRPr lang="en-US"/>
          </a:p>
        </p:txBody>
      </p:sp>
    </p:spTree>
    <p:extLst>
      <p:ext uri="{BB962C8B-B14F-4D97-AF65-F5344CB8AC3E}">
        <p14:creationId xmlns:p14="http://schemas.microsoft.com/office/powerpoint/2010/main" val="2305287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FB8F7F-E28D-4180-92F1-4C55125551DB}" type="datetimeFigureOut">
              <a:rPr lang="en-US" smtClean="0"/>
              <a:pPr/>
              <a:t>2/14/19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1F71AA-E08B-47B5-B2D1-488788F14702}" type="slidenum">
              <a:rPr lang="en-US" smtClean="0"/>
              <a:pPr/>
              <a:t>‹#›</a:t>
            </a:fld>
            <a:endParaRPr lang="en-US"/>
          </a:p>
        </p:txBody>
      </p:sp>
    </p:spTree>
    <p:extLst>
      <p:ext uri="{BB962C8B-B14F-4D97-AF65-F5344CB8AC3E}">
        <p14:creationId xmlns:p14="http://schemas.microsoft.com/office/powerpoint/2010/main" val="2878820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FB8F7F-E28D-4180-92F1-4C55125551DB}" type="datetimeFigureOut">
              <a:rPr lang="en-US" smtClean="0"/>
              <a:pPr/>
              <a:t>2/14/19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1F71AA-E08B-47B5-B2D1-488788F14702}" type="slidenum">
              <a:rPr lang="en-US" smtClean="0"/>
              <a:pPr/>
              <a:t>‹#›</a:t>
            </a:fld>
            <a:endParaRPr lang="en-US"/>
          </a:p>
        </p:txBody>
      </p:sp>
    </p:spTree>
    <p:extLst>
      <p:ext uri="{BB962C8B-B14F-4D97-AF65-F5344CB8AC3E}">
        <p14:creationId xmlns:p14="http://schemas.microsoft.com/office/powerpoint/2010/main" val="1797322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FB8F7F-E28D-4180-92F1-4C55125551DB}" type="datetimeFigureOut">
              <a:rPr lang="en-US" smtClean="0"/>
              <a:pPr/>
              <a:t>2/14/19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1F71AA-E08B-47B5-B2D1-488788F14702}" type="slidenum">
              <a:rPr lang="en-US" smtClean="0"/>
              <a:pPr/>
              <a:t>‹#›</a:t>
            </a:fld>
            <a:endParaRPr lang="en-US"/>
          </a:p>
        </p:txBody>
      </p:sp>
    </p:spTree>
    <p:extLst>
      <p:ext uri="{BB962C8B-B14F-4D97-AF65-F5344CB8AC3E}">
        <p14:creationId xmlns:p14="http://schemas.microsoft.com/office/powerpoint/2010/main" val="1691116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FB8F7F-E28D-4180-92F1-4C55125551DB}" type="datetimeFigureOut">
              <a:rPr lang="en-US" smtClean="0"/>
              <a:pPr/>
              <a:t>2/14/19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1F71AA-E08B-47B5-B2D1-488788F14702}" type="slidenum">
              <a:rPr lang="en-US" smtClean="0"/>
              <a:pPr/>
              <a:t>‹#›</a:t>
            </a:fld>
            <a:endParaRPr lang="en-US"/>
          </a:p>
        </p:txBody>
      </p:sp>
    </p:spTree>
    <p:extLst>
      <p:ext uri="{BB962C8B-B14F-4D97-AF65-F5344CB8AC3E}">
        <p14:creationId xmlns:p14="http://schemas.microsoft.com/office/powerpoint/2010/main" val="345837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FB8F7F-E28D-4180-92F1-4C55125551DB}" type="datetimeFigureOut">
              <a:rPr lang="en-US" smtClean="0"/>
              <a:pPr/>
              <a:t>2/14/19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1F71AA-E08B-47B5-B2D1-488788F14702}" type="slidenum">
              <a:rPr lang="en-US" smtClean="0"/>
              <a:pPr/>
              <a:t>‹#›</a:t>
            </a:fld>
            <a:endParaRPr lang="en-US"/>
          </a:p>
        </p:txBody>
      </p:sp>
    </p:spTree>
    <p:extLst>
      <p:ext uri="{BB962C8B-B14F-4D97-AF65-F5344CB8AC3E}">
        <p14:creationId xmlns:p14="http://schemas.microsoft.com/office/powerpoint/2010/main" val="8977262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0C8A4890-C2CE-C342-9E90-582758F5AD9A}" type="slidenum">
              <a:rPr lang="en-US"/>
              <a:pPr>
                <a:defRPr/>
              </a:pPr>
              <a:t>‹#›</a:t>
            </a:fld>
            <a:endParaRPr lang="en-US"/>
          </a:p>
        </p:txBody>
      </p:sp>
    </p:spTree>
    <p:extLst>
      <p:ext uri="{BB962C8B-B14F-4D97-AF65-F5344CB8AC3E}">
        <p14:creationId xmlns:p14="http://schemas.microsoft.com/office/powerpoint/2010/main" val="5253285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25963"/>
          </a:xfrm>
        </p:spPr>
        <p:txBody>
          <a:bodyPr rtlCol="0">
            <a:normAutofit/>
          </a:bodyPr>
          <a:lstStyle/>
          <a:p>
            <a:pPr lvl="0"/>
            <a:endParaRPr lang="en-US" noProof="0" smtClean="0"/>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EFB5141-19A8-1646-B9A5-07421FC5D214}" type="slidenum">
              <a:rPr lang="en-US"/>
              <a:pPr>
                <a:defRPr/>
              </a:pPr>
              <a:t>‹#›</a:t>
            </a:fld>
            <a:endParaRPr lang="en-US"/>
          </a:p>
        </p:txBody>
      </p:sp>
    </p:spTree>
    <p:extLst>
      <p:ext uri="{BB962C8B-B14F-4D97-AF65-F5344CB8AC3E}">
        <p14:creationId xmlns:p14="http://schemas.microsoft.com/office/powerpoint/2010/main" val="313702775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FB8F7F-E28D-4180-92F1-4C55125551DB}" type="datetimeFigureOut">
              <a:rPr lang="en-US" smtClean="0"/>
              <a:pPr/>
              <a:t>2/14/19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1F71AA-E08B-47B5-B2D1-488788F14702}" type="slidenum">
              <a:rPr lang="en-US" smtClean="0"/>
              <a:pPr/>
              <a:t>‹#›</a:t>
            </a:fld>
            <a:endParaRPr lang="en-US"/>
          </a:p>
        </p:txBody>
      </p:sp>
    </p:spTree>
    <p:extLst>
      <p:ext uri="{BB962C8B-B14F-4D97-AF65-F5344CB8AC3E}">
        <p14:creationId xmlns:p14="http://schemas.microsoft.com/office/powerpoint/2010/main" val="203560718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 Id="rId3"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 Id="rId3" Type="http://schemas.openxmlformats.org/officeDocument/2006/relationships/image" Target="../media/image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 Id="rId3" Type="http://schemas.openxmlformats.org/officeDocument/2006/relationships/image" Target="../media/image1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 Id="rId3" Type="http://schemas.openxmlformats.org/officeDocument/2006/relationships/image" Target="../media/image1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 Id="rId3" Type="http://schemas.openxmlformats.org/officeDocument/2006/relationships/image" Target="../media/image1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 Id="rId3" Type="http://schemas.openxmlformats.org/officeDocument/2006/relationships/image" Target="../media/image18.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 Id="rId3" Type="http://schemas.openxmlformats.org/officeDocument/2006/relationships/image" Target="../media/image2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eg"/><Relationship Id="rId3" Type="http://schemas.openxmlformats.org/officeDocument/2006/relationships/image" Target="../media/image2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 Id="rId3" Type="http://schemas.openxmlformats.org/officeDocument/2006/relationships/image" Target="../media/image2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 Id="rId3" Type="http://schemas.openxmlformats.org/officeDocument/2006/relationships/image" Target="../media/image26.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 Id="rId3" Type="http://schemas.openxmlformats.org/officeDocument/2006/relationships/image" Target="../media/image2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 Id="rId3" Type="http://schemas.openxmlformats.org/officeDocument/2006/relationships/image" Target="../media/image31.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jpeg"/><Relationship Id="rId3" Type="http://schemas.openxmlformats.org/officeDocument/2006/relationships/image" Target="../media/image33.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eg"/><Relationship Id="rId3" Type="http://schemas.openxmlformats.org/officeDocument/2006/relationships/image" Target="../media/image35.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eg"/><Relationship Id="rId3" Type="http://schemas.openxmlformats.org/officeDocument/2006/relationships/image" Target="../media/image37.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eg"/><Relationship Id="rId3" Type="http://schemas.openxmlformats.org/officeDocument/2006/relationships/image" Target="../media/image39.jpeg"/></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4"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jpeg"/><Relationship Id="rId3" Type="http://schemas.openxmlformats.org/officeDocument/2006/relationships/image" Target="../media/image43.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eg"/><Relationship Id="rId3" Type="http://schemas.openxmlformats.org/officeDocument/2006/relationships/image" Target="../media/image45.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jpeg"/><Relationship Id="rId3" Type="http://schemas.openxmlformats.org/officeDocument/2006/relationships/image" Target="../media/image48.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jpeg"/><Relationship Id="rId3" Type="http://schemas.openxmlformats.org/officeDocument/2006/relationships/image" Target="../media/image50.jpeg"/></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51.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1" Type="http://schemas.openxmlformats.org/officeDocument/2006/relationships/slideLayout" Target="../slideLayouts/slideLayout2.xml"/><Relationship Id="rId2" Type="http://schemas.openxmlformats.org/officeDocument/2006/relationships/image" Target="../media/image5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7.jpeg"/><Relationship Id="rId4" Type="http://schemas.openxmlformats.org/officeDocument/2006/relationships/image" Target="../media/image58.jpeg"/><Relationship Id="rId5" Type="http://schemas.openxmlformats.org/officeDocument/2006/relationships/image" Target="../media/image59.jpeg"/><Relationship Id="rId1" Type="http://schemas.openxmlformats.org/officeDocument/2006/relationships/slideLayout" Target="../slideLayouts/slideLayout2.xml"/><Relationship Id="rId2" Type="http://schemas.openxmlformats.org/officeDocument/2006/relationships/image" Target="../media/image56.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jpeg"/><Relationship Id="rId3" Type="http://schemas.openxmlformats.org/officeDocument/2006/relationships/image" Target="../media/image63.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jpeg"/></Relationships>
</file>

<file path=ppt/slides/_rels/slide49.xml.rels><?xml version="1.0" encoding="UTF-8" standalone="yes"?>
<Relationships xmlns="http://schemas.openxmlformats.org/package/2006/relationships"><Relationship Id="rId3" Type="http://schemas.openxmlformats.org/officeDocument/2006/relationships/image" Target="../media/image67.png"/><Relationship Id="rId4" Type="http://schemas.openxmlformats.org/officeDocument/2006/relationships/image" Target="../media/image68.png"/><Relationship Id="rId5" Type="http://schemas.openxmlformats.org/officeDocument/2006/relationships/image" Target="../media/image69.png"/><Relationship Id="rId6" Type="http://schemas.openxmlformats.org/officeDocument/2006/relationships/image" Target="../media/image70.png"/><Relationship Id="rId1" Type="http://schemas.openxmlformats.org/officeDocument/2006/relationships/slideLayout" Target="../slideLayouts/slideLayout2.xml"/><Relationship Id="rId2" Type="http://schemas.openxmlformats.org/officeDocument/2006/relationships/image" Target="../media/image6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7.png"/><Relationship Id="rId4" Type="http://schemas.openxmlformats.org/officeDocument/2006/relationships/image" Target="../media/image68.png"/><Relationship Id="rId5" Type="http://schemas.openxmlformats.org/officeDocument/2006/relationships/image" Target="../media/image69.png"/><Relationship Id="rId6" Type="http://schemas.openxmlformats.org/officeDocument/2006/relationships/image" Target="../media/image70.png"/><Relationship Id="rId1" Type="http://schemas.openxmlformats.org/officeDocument/2006/relationships/slideLayout" Target="../slideLayouts/slideLayout2.xml"/><Relationship Id="rId2" Type="http://schemas.openxmlformats.org/officeDocument/2006/relationships/image" Target="../media/image6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1.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2.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3.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4.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5.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6.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77.png"/></Relationships>
</file>

<file path=ppt/slides/_rels/slide63.xml.rels><?xml version="1.0" encoding="UTF-8" standalone="yes"?>
<Relationships xmlns="http://schemas.openxmlformats.org/package/2006/relationships"><Relationship Id="rId3" Type="http://schemas.openxmlformats.org/officeDocument/2006/relationships/image" Target="../media/image78.png"/><Relationship Id="rId4" Type="http://schemas.openxmlformats.org/officeDocument/2006/relationships/image" Target="../media/image79.png"/><Relationship Id="rId5" Type="http://schemas.openxmlformats.org/officeDocument/2006/relationships/image" Target="../media/image80.png"/><Relationship Id="rId6" Type="http://schemas.openxmlformats.org/officeDocument/2006/relationships/image" Target="../media/image81.png"/><Relationship Id="rId7" Type="http://schemas.openxmlformats.org/officeDocument/2006/relationships/image" Target="../media/image82.pn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64.xml.rels><?xml version="1.0" encoding="UTF-8" standalone="yes"?>
<Relationships xmlns="http://schemas.openxmlformats.org/package/2006/relationships"><Relationship Id="rId3" Type="http://schemas.openxmlformats.org/officeDocument/2006/relationships/image" Target="../media/image83.png"/><Relationship Id="rId4" Type="http://schemas.openxmlformats.org/officeDocument/2006/relationships/image" Target="../media/image84.jpe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5.jpeg"/><Relationship Id="rId3" Type="http://schemas.openxmlformats.org/officeDocument/2006/relationships/image" Target="../media/image86.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5.jpeg"/><Relationship Id="rId3" Type="http://schemas.openxmlformats.org/officeDocument/2006/relationships/image" Target="../media/image86.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7.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8.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9.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0.jpeg"/><Relationship Id="rId3" Type="http://schemas.openxmlformats.org/officeDocument/2006/relationships/image" Target="../media/image91.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2.jpeg"/><Relationship Id="rId3" Type="http://schemas.openxmlformats.org/officeDocument/2006/relationships/image" Target="../media/image93.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4.jpeg"/><Relationship Id="rId3" Type="http://schemas.openxmlformats.org/officeDocument/2006/relationships/image" Target="../media/image95.gif"/></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6.png"/><Relationship Id="rId3" Type="http://schemas.openxmlformats.org/officeDocument/2006/relationships/image" Target="../media/image97.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8.wmf"/></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9.jpe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0.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46516"/>
          </a:xfrm>
          <a:solidFill>
            <a:srgbClr val="FFFF00"/>
          </a:solidFill>
          <a:ln>
            <a:solidFill>
              <a:srgbClr val="000000"/>
            </a:solidFill>
          </a:ln>
        </p:spPr>
        <p:txBody>
          <a:bodyPr>
            <a:normAutofit fontScale="90000"/>
          </a:bodyPr>
          <a:lstStyle/>
          <a:p>
            <a:r>
              <a:rPr lang="en-US" sz="3100" b="1" dirty="0" smtClean="0"/>
              <a:t>Defined soil treatment with </a:t>
            </a:r>
            <a:r>
              <a:rPr lang="en-US" sz="3100" b="1" dirty="0" err="1" smtClean="0"/>
              <a:t>Termidor</a:t>
            </a:r>
            <a:r>
              <a:rPr lang="en-US" sz="3100" b="1" dirty="0" smtClean="0"/>
              <a:t> SC</a:t>
            </a:r>
            <a:r>
              <a:rPr lang="en-US" sz="2400" dirty="0" smtClean="0"/>
              <a:t/>
            </a:r>
            <a:br>
              <a:rPr lang="en-US" sz="2400" dirty="0" smtClean="0"/>
            </a:br>
            <a:r>
              <a:rPr lang="en-US" sz="2400" b="1" dirty="0" smtClean="0"/>
              <a:t>of a crawl space construction with a hollow block foundation wall</a:t>
            </a:r>
            <a:endParaRPr lang="en-US" sz="2400" b="1" dirty="0"/>
          </a:p>
        </p:txBody>
      </p:sp>
      <p:sp>
        <p:nvSpPr>
          <p:cNvPr id="5" name="Rectangle 4"/>
          <p:cNvSpPr/>
          <p:nvPr/>
        </p:nvSpPr>
        <p:spPr>
          <a:xfrm>
            <a:off x="1295400" y="2286000"/>
            <a:ext cx="5105400" cy="2362200"/>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6400800" y="2286000"/>
            <a:ext cx="1905000" cy="2362200"/>
          </a:xfrm>
          <a:prstGeom prst="rect">
            <a:avLst/>
          </a:prstGeom>
          <a:solidFill>
            <a:schemeClr val="bg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1371600" y="2362200"/>
            <a:ext cx="4953000" cy="2209800"/>
          </a:xfrm>
          <a:prstGeom prst="rect">
            <a:avLst/>
          </a:prstGeom>
          <a:solidFill>
            <a:schemeClr val="accent6">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6400800" y="2362200"/>
            <a:ext cx="1828800" cy="2286000"/>
          </a:xfrm>
          <a:prstGeom prst="rect">
            <a:avLst/>
          </a:prstGeom>
          <a:solidFill>
            <a:schemeClr val="bg1">
              <a:lumMod val="75000"/>
            </a:schemeClr>
          </a:solidFill>
          <a:ln>
            <a:solidFill>
              <a:srgbClr val="4F81B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6400800" y="4648200"/>
            <a:ext cx="1828800" cy="1981200"/>
          </a:xfrm>
          <a:prstGeom prst="rect">
            <a:avLst/>
          </a:prstGeom>
          <a:solidFill>
            <a:srgbClr val="BDBDB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dirty="0" smtClean="0">
                <a:solidFill>
                  <a:schemeClr val="tx1"/>
                </a:solidFill>
              </a:rPr>
              <a:t>Driveway</a:t>
            </a:r>
            <a:endParaRPr lang="en-US" sz="1000" b="1" dirty="0">
              <a:solidFill>
                <a:schemeClr val="tx1"/>
              </a:solidFill>
            </a:endParaRPr>
          </a:p>
        </p:txBody>
      </p:sp>
      <p:sp>
        <p:nvSpPr>
          <p:cNvPr id="10" name="Rectangle 9"/>
          <p:cNvSpPr/>
          <p:nvPr/>
        </p:nvSpPr>
        <p:spPr>
          <a:xfrm>
            <a:off x="2819400" y="1600200"/>
            <a:ext cx="914400" cy="685800"/>
          </a:xfrm>
          <a:prstGeom prst="rect">
            <a:avLst/>
          </a:prstGeom>
          <a:solidFill>
            <a:srgbClr val="BDBDB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3429000" y="4648200"/>
            <a:ext cx="685800" cy="457200"/>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4114800" y="4648200"/>
            <a:ext cx="2286000" cy="76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8305800" y="2209800"/>
            <a:ext cx="76200" cy="24384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1219200" y="2209800"/>
            <a:ext cx="76200" cy="24384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3733800" y="2209800"/>
            <a:ext cx="4572000" cy="76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1295400" y="2209800"/>
            <a:ext cx="1524000" cy="76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1219200" y="4648200"/>
            <a:ext cx="2209800" cy="76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1676400" y="2286000"/>
            <a:ext cx="228600" cy="762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1600200" y="4572000"/>
            <a:ext cx="76200" cy="762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1295400" y="2514600"/>
            <a:ext cx="76200" cy="762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1295400" y="3505200"/>
            <a:ext cx="76200" cy="762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2514600" y="4572000"/>
            <a:ext cx="76200" cy="762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4038600" y="2286000"/>
            <a:ext cx="76200" cy="762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6019800" y="4572000"/>
            <a:ext cx="76200" cy="762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2514600" y="2286000"/>
            <a:ext cx="76200" cy="762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5029200" y="2286000"/>
            <a:ext cx="76200" cy="762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5029200" y="4572000"/>
            <a:ext cx="76200" cy="762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6019800" y="2286000"/>
            <a:ext cx="76200" cy="762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extBox 31"/>
          <p:cNvSpPr txBox="1"/>
          <p:nvPr/>
        </p:nvSpPr>
        <p:spPr>
          <a:xfrm>
            <a:off x="3505200" y="4648200"/>
            <a:ext cx="533400" cy="369332"/>
          </a:xfrm>
          <a:prstGeom prst="rect">
            <a:avLst/>
          </a:prstGeom>
          <a:solidFill>
            <a:schemeClr val="accent6">
              <a:lumMod val="50000"/>
            </a:schemeClr>
          </a:solidFill>
          <a:ln>
            <a:solidFill>
              <a:srgbClr val="000000"/>
            </a:solidFill>
          </a:ln>
        </p:spPr>
        <p:txBody>
          <a:bodyPr wrap="square" rtlCol="0">
            <a:spAutoFit/>
          </a:bodyPr>
          <a:lstStyle/>
          <a:p>
            <a:endParaRPr lang="en-US" dirty="0"/>
          </a:p>
        </p:txBody>
      </p:sp>
      <p:sp>
        <p:nvSpPr>
          <p:cNvPr id="33" name="Rectangle 32"/>
          <p:cNvSpPr/>
          <p:nvPr/>
        </p:nvSpPr>
        <p:spPr>
          <a:xfrm>
            <a:off x="3505200" y="4648200"/>
            <a:ext cx="533400" cy="76200"/>
          </a:xfrm>
          <a:prstGeom prst="rect">
            <a:avLst/>
          </a:prstGeom>
          <a:solidFill>
            <a:srgbClr val="CCFF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8229600" y="4648200"/>
            <a:ext cx="152400" cy="76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7239000" y="4572000"/>
            <a:ext cx="1524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6400800" y="4572000"/>
            <a:ext cx="762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8153400" y="4572000"/>
            <a:ext cx="762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a:off x="1981200" y="2895600"/>
            <a:ext cx="304800" cy="228600"/>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p:cNvSpPr/>
          <p:nvPr/>
        </p:nvSpPr>
        <p:spPr>
          <a:xfrm>
            <a:off x="1981200" y="3733800"/>
            <a:ext cx="304800" cy="228600"/>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p:cNvSpPr/>
          <p:nvPr/>
        </p:nvSpPr>
        <p:spPr>
          <a:xfrm>
            <a:off x="2819400" y="2895600"/>
            <a:ext cx="304800" cy="228600"/>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ectangle 54"/>
          <p:cNvSpPr/>
          <p:nvPr/>
        </p:nvSpPr>
        <p:spPr>
          <a:xfrm>
            <a:off x="2819400" y="3733800"/>
            <a:ext cx="304800" cy="228600"/>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p:cNvSpPr/>
          <p:nvPr/>
        </p:nvSpPr>
        <p:spPr>
          <a:xfrm>
            <a:off x="3581400" y="2895600"/>
            <a:ext cx="304800" cy="228600"/>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p:cNvSpPr/>
          <p:nvPr/>
        </p:nvSpPr>
        <p:spPr>
          <a:xfrm>
            <a:off x="3581400" y="3733800"/>
            <a:ext cx="304800" cy="228600"/>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ectangle 57"/>
          <p:cNvSpPr/>
          <p:nvPr/>
        </p:nvSpPr>
        <p:spPr>
          <a:xfrm>
            <a:off x="4419600" y="2895600"/>
            <a:ext cx="304800" cy="228600"/>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Rectangle 58"/>
          <p:cNvSpPr/>
          <p:nvPr/>
        </p:nvSpPr>
        <p:spPr>
          <a:xfrm>
            <a:off x="4419600" y="3733800"/>
            <a:ext cx="304800" cy="228600"/>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p:cNvSpPr/>
          <p:nvPr/>
        </p:nvSpPr>
        <p:spPr>
          <a:xfrm>
            <a:off x="5334000" y="2895600"/>
            <a:ext cx="304800" cy="228600"/>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ectangle 60"/>
          <p:cNvSpPr/>
          <p:nvPr/>
        </p:nvSpPr>
        <p:spPr>
          <a:xfrm>
            <a:off x="5334000" y="3733800"/>
            <a:ext cx="304800" cy="228600"/>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Rectangle 61"/>
          <p:cNvSpPr/>
          <p:nvPr/>
        </p:nvSpPr>
        <p:spPr>
          <a:xfrm>
            <a:off x="2057400" y="2971800"/>
            <a:ext cx="1524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Rectangle 62"/>
          <p:cNvSpPr/>
          <p:nvPr/>
        </p:nvSpPr>
        <p:spPr>
          <a:xfrm>
            <a:off x="2895600" y="2971800"/>
            <a:ext cx="1524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ectangle 63"/>
          <p:cNvSpPr/>
          <p:nvPr/>
        </p:nvSpPr>
        <p:spPr>
          <a:xfrm>
            <a:off x="2057400" y="3810000"/>
            <a:ext cx="1524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Rectangle 64"/>
          <p:cNvSpPr/>
          <p:nvPr/>
        </p:nvSpPr>
        <p:spPr>
          <a:xfrm>
            <a:off x="2895600" y="3810000"/>
            <a:ext cx="1524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Rectangle 65"/>
          <p:cNvSpPr/>
          <p:nvPr/>
        </p:nvSpPr>
        <p:spPr>
          <a:xfrm>
            <a:off x="3657600" y="2971800"/>
            <a:ext cx="1524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Rectangle 66"/>
          <p:cNvSpPr/>
          <p:nvPr/>
        </p:nvSpPr>
        <p:spPr>
          <a:xfrm>
            <a:off x="4495800" y="2971800"/>
            <a:ext cx="1524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Rectangle 67"/>
          <p:cNvSpPr/>
          <p:nvPr/>
        </p:nvSpPr>
        <p:spPr>
          <a:xfrm>
            <a:off x="5410200" y="2971800"/>
            <a:ext cx="1524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Rectangle 68"/>
          <p:cNvSpPr/>
          <p:nvPr/>
        </p:nvSpPr>
        <p:spPr>
          <a:xfrm>
            <a:off x="3657600" y="3810000"/>
            <a:ext cx="1524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Rectangle 69"/>
          <p:cNvSpPr/>
          <p:nvPr/>
        </p:nvSpPr>
        <p:spPr>
          <a:xfrm>
            <a:off x="4495800" y="3810000"/>
            <a:ext cx="1524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Rectangle 70"/>
          <p:cNvSpPr/>
          <p:nvPr/>
        </p:nvSpPr>
        <p:spPr>
          <a:xfrm>
            <a:off x="5410200" y="3810000"/>
            <a:ext cx="1524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Oval 87"/>
          <p:cNvSpPr/>
          <p:nvPr/>
        </p:nvSpPr>
        <p:spPr>
          <a:xfrm>
            <a:off x="2057400" y="2514600"/>
            <a:ext cx="228600" cy="228600"/>
          </a:xfrm>
          <a:prstGeom prst="ellipse">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Oval 88"/>
          <p:cNvSpPr/>
          <p:nvPr/>
        </p:nvSpPr>
        <p:spPr>
          <a:xfrm>
            <a:off x="4876800" y="2514600"/>
            <a:ext cx="228600" cy="228600"/>
          </a:xfrm>
          <a:prstGeom prst="ellipse">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Oval 89"/>
          <p:cNvSpPr/>
          <p:nvPr/>
        </p:nvSpPr>
        <p:spPr>
          <a:xfrm>
            <a:off x="2133600" y="2590800"/>
            <a:ext cx="76200" cy="76200"/>
          </a:xfrm>
          <a:prstGeom prst="ellipse">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Oval 90"/>
          <p:cNvSpPr/>
          <p:nvPr/>
        </p:nvSpPr>
        <p:spPr>
          <a:xfrm>
            <a:off x="4953000" y="2590800"/>
            <a:ext cx="76200" cy="76200"/>
          </a:xfrm>
          <a:prstGeom prst="ellipse">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Rectangle 111"/>
          <p:cNvSpPr/>
          <p:nvPr/>
        </p:nvSpPr>
        <p:spPr>
          <a:xfrm>
            <a:off x="2819400" y="2209800"/>
            <a:ext cx="914400" cy="76200"/>
          </a:xfrm>
          <a:prstGeom prst="rect">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Rectangle 117"/>
          <p:cNvSpPr/>
          <p:nvPr/>
        </p:nvSpPr>
        <p:spPr>
          <a:xfrm>
            <a:off x="6400800" y="2895600"/>
            <a:ext cx="76200" cy="1676400"/>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Rectangle 118"/>
          <p:cNvSpPr/>
          <p:nvPr/>
        </p:nvSpPr>
        <p:spPr>
          <a:xfrm>
            <a:off x="6400800" y="2590800"/>
            <a:ext cx="45719" cy="2286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Rectangle 119"/>
          <p:cNvSpPr/>
          <p:nvPr/>
        </p:nvSpPr>
        <p:spPr>
          <a:xfrm>
            <a:off x="6400800" y="2590800"/>
            <a:ext cx="45719" cy="2286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Rectangle 120"/>
          <p:cNvSpPr/>
          <p:nvPr/>
        </p:nvSpPr>
        <p:spPr>
          <a:xfrm>
            <a:off x="6400800" y="2590800"/>
            <a:ext cx="45719" cy="2286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Rectangle 121"/>
          <p:cNvSpPr/>
          <p:nvPr/>
        </p:nvSpPr>
        <p:spPr>
          <a:xfrm>
            <a:off x="6400800" y="2590800"/>
            <a:ext cx="76200" cy="3048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3" name="Rectangle 122"/>
          <p:cNvSpPr/>
          <p:nvPr/>
        </p:nvSpPr>
        <p:spPr>
          <a:xfrm>
            <a:off x="6477000" y="2590800"/>
            <a:ext cx="76200" cy="3048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Rectangle 123"/>
          <p:cNvSpPr/>
          <p:nvPr/>
        </p:nvSpPr>
        <p:spPr>
          <a:xfrm>
            <a:off x="6553200" y="2590800"/>
            <a:ext cx="76200" cy="3048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5" name="Rectangle 124"/>
          <p:cNvSpPr/>
          <p:nvPr/>
        </p:nvSpPr>
        <p:spPr>
          <a:xfrm>
            <a:off x="6400800" y="2590800"/>
            <a:ext cx="76200" cy="304800"/>
          </a:xfrm>
          <a:prstGeom prst="rect">
            <a:avLst/>
          </a:prstGeom>
          <a:solidFill>
            <a:srgbClr val="FF66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Rectangle 125"/>
          <p:cNvSpPr/>
          <p:nvPr/>
        </p:nvSpPr>
        <p:spPr>
          <a:xfrm>
            <a:off x="6400800" y="2362200"/>
            <a:ext cx="76200" cy="228600"/>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8" name="Straight Arrow Connector 127"/>
          <p:cNvCxnSpPr/>
          <p:nvPr/>
        </p:nvCxnSpPr>
        <p:spPr>
          <a:xfrm>
            <a:off x="6096000" y="2667000"/>
            <a:ext cx="30480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33" name="Straight Arrow Connector 132"/>
          <p:cNvCxnSpPr/>
          <p:nvPr/>
        </p:nvCxnSpPr>
        <p:spPr>
          <a:xfrm>
            <a:off x="6096000" y="2743200"/>
            <a:ext cx="30480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34" name="Straight Arrow Connector 133"/>
          <p:cNvCxnSpPr/>
          <p:nvPr/>
        </p:nvCxnSpPr>
        <p:spPr>
          <a:xfrm>
            <a:off x="6096000" y="2819400"/>
            <a:ext cx="30480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37" name="Rectangle 136"/>
          <p:cNvSpPr/>
          <p:nvPr/>
        </p:nvSpPr>
        <p:spPr>
          <a:xfrm>
            <a:off x="8077200" y="4572000"/>
            <a:ext cx="762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8" name="Rectangle 137"/>
          <p:cNvSpPr/>
          <p:nvPr/>
        </p:nvSpPr>
        <p:spPr>
          <a:xfrm>
            <a:off x="7391400" y="4572000"/>
            <a:ext cx="762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Rectangle 138"/>
          <p:cNvSpPr/>
          <p:nvPr/>
        </p:nvSpPr>
        <p:spPr>
          <a:xfrm>
            <a:off x="7162800" y="4572000"/>
            <a:ext cx="762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0" name="Rectangle 139"/>
          <p:cNvSpPr/>
          <p:nvPr/>
        </p:nvSpPr>
        <p:spPr>
          <a:xfrm>
            <a:off x="7239000" y="4648200"/>
            <a:ext cx="1524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1" name="Rectangle 140"/>
          <p:cNvSpPr/>
          <p:nvPr/>
        </p:nvSpPr>
        <p:spPr>
          <a:xfrm>
            <a:off x="6477000" y="4572000"/>
            <a:ext cx="762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2" name="Rectangle 141"/>
          <p:cNvSpPr/>
          <p:nvPr/>
        </p:nvSpPr>
        <p:spPr>
          <a:xfrm>
            <a:off x="8077200" y="4648200"/>
            <a:ext cx="1524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3" name="Rectangle 142"/>
          <p:cNvSpPr/>
          <p:nvPr/>
        </p:nvSpPr>
        <p:spPr>
          <a:xfrm>
            <a:off x="6400800" y="4648200"/>
            <a:ext cx="1524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4" name="TextBox 143"/>
          <p:cNvSpPr txBox="1"/>
          <p:nvPr/>
        </p:nvSpPr>
        <p:spPr>
          <a:xfrm>
            <a:off x="3505200" y="4724400"/>
            <a:ext cx="533400" cy="246221"/>
          </a:xfrm>
          <a:prstGeom prst="rect">
            <a:avLst/>
          </a:prstGeom>
          <a:noFill/>
        </p:spPr>
        <p:txBody>
          <a:bodyPr wrap="square" rtlCol="0">
            <a:spAutoFit/>
          </a:bodyPr>
          <a:lstStyle/>
          <a:p>
            <a:pPr algn="ctr"/>
            <a:r>
              <a:rPr lang="en-US" sz="1000" b="1" dirty="0" smtClean="0">
                <a:solidFill>
                  <a:schemeClr val="bg1"/>
                </a:solidFill>
              </a:rPr>
              <a:t>DFP</a:t>
            </a:r>
          </a:p>
        </p:txBody>
      </p:sp>
      <p:sp>
        <p:nvSpPr>
          <p:cNvPr id="145" name="TextBox 144"/>
          <p:cNvSpPr txBox="1"/>
          <p:nvPr/>
        </p:nvSpPr>
        <p:spPr>
          <a:xfrm>
            <a:off x="2895600" y="1600200"/>
            <a:ext cx="762000" cy="553998"/>
          </a:xfrm>
          <a:prstGeom prst="rect">
            <a:avLst/>
          </a:prstGeom>
          <a:noFill/>
        </p:spPr>
        <p:txBody>
          <a:bodyPr wrap="square" rtlCol="0">
            <a:spAutoFit/>
          </a:bodyPr>
          <a:lstStyle/>
          <a:p>
            <a:pPr algn="ctr"/>
            <a:r>
              <a:rPr lang="en-US" sz="1000" b="1" dirty="0" smtClean="0"/>
              <a:t>Rear </a:t>
            </a:r>
          </a:p>
          <a:p>
            <a:pPr algn="ctr"/>
            <a:r>
              <a:rPr lang="en-US" sz="1000" b="1" dirty="0" smtClean="0"/>
              <a:t>Patio </a:t>
            </a:r>
          </a:p>
          <a:p>
            <a:pPr algn="ctr"/>
            <a:r>
              <a:rPr lang="en-US" sz="1000" b="1" dirty="0" smtClean="0"/>
              <a:t>slab</a:t>
            </a:r>
            <a:endParaRPr lang="en-US" sz="1000" b="1" dirty="0"/>
          </a:p>
        </p:txBody>
      </p:sp>
      <p:sp>
        <p:nvSpPr>
          <p:cNvPr id="146" name="TextBox 145"/>
          <p:cNvSpPr txBox="1"/>
          <p:nvPr/>
        </p:nvSpPr>
        <p:spPr>
          <a:xfrm>
            <a:off x="2667000" y="3276600"/>
            <a:ext cx="2133600" cy="246221"/>
          </a:xfrm>
          <a:prstGeom prst="rect">
            <a:avLst/>
          </a:prstGeom>
          <a:noFill/>
        </p:spPr>
        <p:txBody>
          <a:bodyPr wrap="square" rtlCol="0">
            <a:spAutoFit/>
          </a:bodyPr>
          <a:lstStyle/>
          <a:p>
            <a:pPr algn="ctr"/>
            <a:r>
              <a:rPr lang="en-US" sz="1000" b="1" dirty="0" smtClean="0">
                <a:solidFill>
                  <a:schemeClr val="bg1"/>
                </a:solidFill>
              </a:rPr>
              <a:t>Crawl space construction</a:t>
            </a:r>
            <a:endParaRPr lang="en-US" sz="1000" b="1" dirty="0">
              <a:solidFill>
                <a:schemeClr val="bg1"/>
              </a:solidFill>
            </a:endParaRPr>
          </a:p>
        </p:txBody>
      </p:sp>
      <p:sp>
        <p:nvSpPr>
          <p:cNvPr id="147" name="TextBox 146"/>
          <p:cNvSpPr txBox="1"/>
          <p:nvPr/>
        </p:nvSpPr>
        <p:spPr>
          <a:xfrm>
            <a:off x="6934200" y="3276600"/>
            <a:ext cx="685800" cy="246221"/>
          </a:xfrm>
          <a:prstGeom prst="rect">
            <a:avLst/>
          </a:prstGeom>
          <a:noFill/>
        </p:spPr>
        <p:txBody>
          <a:bodyPr wrap="square" rtlCol="0">
            <a:spAutoFit/>
          </a:bodyPr>
          <a:lstStyle/>
          <a:p>
            <a:pPr algn="ctr"/>
            <a:r>
              <a:rPr lang="en-US" sz="1000" b="1" dirty="0" smtClean="0"/>
              <a:t>Garage</a:t>
            </a:r>
            <a:endParaRPr lang="en-US" sz="1000" b="1" dirty="0"/>
          </a:p>
        </p:txBody>
      </p:sp>
      <p:sp>
        <p:nvSpPr>
          <p:cNvPr id="148" name="TextBox 147"/>
          <p:cNvSpPr txBox="1"/>
          <p:nvPr/>
        </p:nvSpPr>
        <p:spPr>
          <a:xfrm>
            <a:off x="762000" y="5410200"/>
            <a:ext cx="3200400" cy="276999"/>
          </a:xfrm>
          <a:prstGeom prst="rect">
            <a:avLst/>
          </a:prstGeom>
          <a:solidFill>
            <a:srgbClr val="FFFF00"/>
          </a:solidFill>
          <a:ln>
            <a:solidFill>
              <a:srgbClr val="000000"/>
            </a:solidFill>
          </a:ln>
        </p:spPr>
        <p:txBody>
          <a:bodyPr wrap="square" rtlCol="0">
            <a:spAutoFit/>
          </a:bodyPr>
          <a:lstStyle/>
          <a:p>
            <a:pPr algn="ctr"/>
            <a:r>
              <a:rPr lang="en-US" sz="1200" b="1" dirty="0" smtClean="0"/>
              <a:t>KEY</a:t>
            </a:r>
            <a:endParaRPr lang="en-US" sz="1200" b="1" dirty="0"/>
          </a:p>
        </p:txBody>
      </p:sp>
      <p:sp>
        <p:nvSpPr>
          <p:cNvPr id="150" name="TextBox 149"/>
          <p:cNvSpPr txBox="1"/>
          <p:nvPr/>
        </p:nvSpPr>
        <p:spPr>
          <a:xfrm>
            <a:off x="762000" y="5715000"/>
            <a:ext cx="3200400" cy="276999"/>
          </a:xfrm>
          <a:prstGeom prst="rect">
            <a:avLst/>
          </a:prstGeom>
          <a:noFill/>
          <a:ln>
            <a:solidFill>
              <a:srgbClr val="000000"/>
            </a:solidFill>
          </a:ln>
        </p:spPr>
        <p:txBody>
          <a:bodyPr wrap="square" rtlCol="0">
            <a:spAutoFit/>
          </a:bodyPr>
          <a:lstStyle/>
          <a:p>
            <a:pPr algn="ctr"/>
            <a:endParaRPr lang="en-US" sz="1200" b="1" dirty="0"/>
          </a:p>
        </p:txBody>
      </p:sp>
      <p:sp>
        <p:nvSpPr>
          <p:cNvPr id="151" name="Rectangle 150"/>
          <p:cNvSpPr/>
          <p:nvPr/>
        </p:nvSpPr>
        <p:spPr>
          <a:xfrm>
            <a:off x="838200" y="5791200"/>
            <a:ext cx="457200" cy="76200"/>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2" name="TextBox 151"/>
          <p:cNvSpPr txBox="1"/>
          <p:nvPr/>
        </p:nvSpPr>
        <p:spPr>
          <a:xfrm>
            <a:off x="1371600" y="5715000"/>
            <a:ext cx="2362200" cy="246221"/>
          </a:xfrm>
          <a:prstGeom prst="rect">
            <a:avLst/>
          </a:prstGeom>
          <a:noFill/>
        </p:spPr>
        <p:txBody>
          <a:bodyPr wrap="square" rtlCol="0">
            <a:spAutoFit/>
          </a:bodyPr>
          <a:lstStyle/>
          <a:p>
            <a:r>
              <a:rPr lang="en-US" sz="1000" b="1" dirty="0" smtClean="0"/>
              <a:t>Trenching/trenching &amp; rodding soil</a:t>
            </a:r>
            <a:endParaRPr lang="en-US" sz="1000" b="1" dirty="0"/>
          </a:p>
        </p:txBody>
      </p:sp>
      <p:sp>
        <p:nvSpPr>
          <p:cNvPr id="154" name="Rectangle 153"/>
          <p:cNvSpPr/>
          <p:nvPr/>
        </p:nvSpPr>
        <p:spPr>
          <a:xfrm flipV="1">
            <a:off x="838200" y="6096000"/>
            <a:ext cx="4572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5" name="TextBox 154"/>
          <p:cNvSpPr txBox="1"/>
          <p:nvPr/>
        </p:nvSpPr>
        <p:spPr>
          <a:xfrm>
            <a:off x="1371600" y="6019800"/>
            <a:ext cx="2895600" cy="246221"/>
          </a:xfrm>
          <a:prstGeom prst="rect">
            <a:avLst/>
          </a:prstGeom>
          <a:noFill/>
        </p:spPr>
        <p:txBody>
          <a:bodyPr wrap="square" rtlCol="0">
            <a:spAutoFit/>
          </a:bodyPr>
          <a:lstStyle/>
          <a:p>
            <a:r>
              <a:rPr lang="en-US" sz="1000" b="1" dirty="0" smtClean="0"/>
              <a:t>Vertically drilling slab &amp; treating soil beneath</a:t>
            </a:r>
            <a:endParaRPr lang="en-US" sz="1000" b="1" dirty="0"/>
          </a:p>
        </p:txBody>
      </p:sp>
      <p:sp>
        <p:nvSpPr>
          <p:cNvPr id="156" name="TextBox 155"/>
          <p:cNvSpPr txBox="1"/>
          <p:nvPr/>
        </p:nvSpPr>
        <p:spPr>
          <a:xfrm>
            <a:off x="762000" y="6019800"/>
            <a:ext cx="3200400" cy="338554"/>
          </a:xfrm>
          <a:prstGeom prst="rect">
            <a:avLst/>
          </a:prstGeom>
          <a:noFill/>
          <a:ln>
            <a:solidFill>
              <a:srgbClr val="000000"/>
            </a:solidFill>
          </a:ln>
        </p:spPr>
        <p:txBody>
          <a:bodyPr wrap="square" rtlCol="0">
            <a:spAutoFit/>
          </a:bodyPr>
          <a:lstStyle/>
          <a:p>
            <a:pPr algn="ctr"/>
            <a:endParaRPr lang="en-US" sz="1600" b="1" dirty="0"/>
          </a:p>
        </p:txBody>
      </p:sp>
      <p:sp>
        <p:nvSpPr>
          <p:cNvPr id="157" name="TextBox 156"/>
          <p:cNvSpPr txBox="1"/>
          <p:nvPr/>
        </p:nvSpPr>
        <p:spPr>
          <a:xfrm>
            <a:off x="762000" y="6324600"/>
            <a:ext cx="3200400" cy="369332"/>
          </a:xfrm>
          <a:prstGeom prst="rect">
            <a:avLst/>
          </a:prstGeom>
          <a:noFill/>
          <a:ln>
            <a:solidFill>
              <a:srgbClr val="000000"/>
            </a:solidFill>
          </a:ln>
        </p:spPr>
        <p:txBody>
          <a:bodyPr wrap="square" rtlCol="0">
            <a:spAutoFit/>
          </a:bodyPr>
          <a:lstStyle/>
          <a:p>
            <a:pPr algn="ctr"/>
            <a:endParaRPr lang="en-US" b="1" dirty="0"/>
          </a:p>
        </p:txBody>
      </p:sp>
      <p:sp>
        <p:nvSpPr>
          <p:cNvPr id="158" name="Rectangle 157"/>
          <p:cNvSpPr/>
          <p:nvPr/>
        </p:nvSpPr>
        <p:spPr>
          <a:xfrm flipH="1">
            <a:off x="1219198" y="6400800"/>
            <a:ext cx="76201" cy="228600"/>
          </a:xfrm>
          <a:prstGeom prst="rect">
            <a:avLst/>
          </a:prstGeom>
          <a:solidFill>
            <a:srgbClr val="FF66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1" name="Straight Arrow Connector 160"/>
          <p:cNvCxnSpPr/>
          <p:nvPr/>
        </p:nvCxnSpPr>
        <p:spPr>
          <a:xfrm>
            <a:off x="914400" y="6477000"/>
            <a:ext cx="30480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62" name="Straight Arrow Connector 161"/>
          <p:cNvCxnSpPr/>
          <p:nvPr/>
        </p:nvCxnSpPr>
        <p:spPr>
          <a:xfrm>
            <a:off x="914400" y="6553200"/>
            <a:ext cx="30480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63" name="TextBox 162"/>
          <p:cNvSpPr txBox="1"/>
          <p:nvPr/>
        </p:nvSpPr>
        <p:spPr>
          <a:xfrm>
            <a:off x="1371600" y="6400800"/>
            <a:ext cx="2971800" cy="246221"/>
          </a:xfrm>
          <a:prstGeom prst="rect">
            <a:avLst/>
          </a:prstGeom>
          <a:noFill/>
        </p:spPr>
        <p:txBody>
          <a:bodyPr wrap="square" rtlCol="0">
            <a:spAutoFit/>
          </a:bodyPr>
          <a:lstStyle/>
          <a:p>
            <a:r>
              <a:rPr lang="en-US" sz="1000" b="1" dirty="0" smtClean="0"/>
              <a:t>Horizontally drilling &amp; rodding soil under slab</a:t>
            </a:r>
            <a:endParaRPr lang="en-US" sz="1000" b="1" dirty="0"/>
          </a:p>
        </p:txBody>
      </p:sp>
    </p:spTree>
    <p:extLst>
      <p:ext uri="{BB962C8B-B14F-4D97-AF65-F5344CB8AC3E}">
        <p14:creationId xmlns:p14="http://schemas.microsoft.com/office/powerpoint/2010/main" val="22518736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8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8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6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6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59"/>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5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55"/>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53"/>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18"/>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126"/>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137"/>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142"/>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138"/>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139"/>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140"/>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141"/>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143"/>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nodeType="clickEffect">
                                  <p:stCondLst>
                                    <p:cond delay="0"/>
                                  </p:stCondLst>
                                  <p:childTnLst>
                                    <p:set>
                                      <p:cBhvr>
                                        <p:cTn id="126" dur="1" fill="hold">
                                          <p:stCondLst>
                                            <p:cond delay="0"/>
                                          </p:stCondLst>
                                        </p:cTn>
                                        <p:tgtEl>
                                          <p:spTgt spid="128"/>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nodeType="clickEffect">
                                  <p:stCondLst>
                                    <p:cond delay="0"/>
                                  </p:stCondLst>
                                  <p:childTnLst>
                                    <p:set>
                                      <p:cBhvr>
                                        <p:cTn id="130" dur="1" fill="hold">
                                          <p:stCondLst>
                                            <p:cond delay="0"/>
                                          </p:stCondLst>
                                        </p:cTn>
                                        <p:tgtEl>
                                          <p:spTgt spid="133"/>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nodeType="clickEffect">
                                  <p:stCondLst>
                                    <p:cond delay="0"/>
                                  </p:stCondLst>
                                  <p:childTnLst>
                                    <p:set>
                                      <p:cBhvr>
                                        <p:cTn id="134" dur="1" fill="hold">
                                          <p:stCondLst>
                                            <p:cond delay="0"/>
                                          </p:stCondLst>
                                        </p:cTn>
                                        <p:tgtEl>
                                          <p:spTgt spid="134"/>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1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33" grpId="0" animBg="1"/>
      <p:bldP spid="37" grpId="0" animBg="1"/>
      <p:bldP spid="49" grpId="0" animBg="1"/>
      <p:bldP spid="53" grpId="0" animBg="1"/>
      <p:bldP spid="54" grpId="0" animBg="1"/>
      <p:bldP spid="55" grpId="0" animBg="1"/>
      <p:bldP spid="56" grpId="0" animBg="1"/>
      <p:bldP spid="57" grpId="0" animBg="1"/>
      <p:bldP spid="58" grpId="0" animBg="1"/>
      <p:bldP spid="59" grpId="0" animBg="1"/>
      <p:bldP spid="60" grpId="0" animBg="1"/>
      <p:bldP spid="61" grpId="0" animBg="1"/>
      <p:bldP spid="88" grpId="0" animBg="1"/>
      <p:bldP spid="89" grpId="0" animBg="1"/>
      <p:bldP spid="112" grpId="0" animBg="1"/>
      <p:bldP spid="118" grpId="0" animBg="1"/>
      <p:bldP spid="125" grpId="0" animBg="1"/>
      <p:bldP spid="126" grpId="0" animBg="1"/>
      <p:bldP spid="137" grpId="0" animBg="1"/>
      <p:bldP spid="138" grpId="0" animBg="1"/>
      <p:bldP spid="139" grpId="0" animBg="1"/>
      <p:bldP spid="140" grpId="0" animBg="1"/>
      <p:bldP spid="141" grpId="0" animBg="1"/>
      <p:bldP spid="142" grpId="0" animBg="1"/>
      <p:bldP spid="14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46516"/>
          </a:xfrm>
          <a:solidFill>
            <a:srgbClr val="FFFF00"/>
          </a:solidFill>
          <a:ln>
            <a:solidFill>
              <a:srgbClr val="000000"/>
            </a:solidFill>
          </a:ln>
        </p:spPr>
        <p:txBody>
          <a:bodyPr>
            <a:normAutofit fontScale="90000"/>
          </a:bodyPr>
          <a:lstStyle/>
          <a:p>
            <a:r>
              <a:rPr lang="en-US" sz="3100" b="1" dirty="0" smtClean="0"/>
              <a:t>Defined soil treatment with </a:t>
            </a:r>
            <a:r>
              <a:rPr lang="en-US" sz="3100" b="1" dirty="0" err="1" smtClean="0"/>
              <a:t>Termidor</a:t>
            </a:r>
            <a:r>
              <a:rPr lang="en-US" sz="3100" b="1" dirty="0" smtClean="0"/>
              <a:t> SC</a:t>
            </a:r>
            <a:r>
              <a:rPr lang="en-US" sz="2400" dirty="0" smtClean="0"/>
              <a:t/>
            </a:r>
            <a:br>
              <a:rPr lang="en-US" sz="2400" dirty="0" smtClean="0"/>
            </a:br>
            <a:r>
              <a:rPr lang="en-US" sz="2400" b="1" dirty="0" smtClean="0"/>
              <a:t>of a </a:t>
            </a:r>
            <a:r>
              <a:rPr lang="en-US" sz="2400" b="1" dirty="0"/>
              <a:t>f</a:t>
            </a:r>
            <a:r>
              <a:rPr lang="en-US" sz="2400" b="1" dirty="0" smtClean="0"/>
              <a:t>loating slab construction with a hollow block foundation wall</a:t>
            </a:r>
            <a:endParaRPr lang="en-US" sz="2400" b="1" dirty="0"/>
          </a:p>
        </p:txBody>
      </p:sp>
      <p:sp>
        <p:nvSpPr>
          <p:cNvPr id="5" name="Rectangle 4"/>
          <p:cNvSpPr/>
          <p:nvPr/>
        </p:nvSpPr>
        <p:spPr>
          <a:xfrm>
            <a:off x="1295400" y="2286000"/>
            <a:ext cx="5105400" cy="2362200"/>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6400800" y="2286000"/>
            <a:ext cx="1905000" cy="2362200"/>
          </a:xfrm>
          <a:prstGeom prst="rect">
            <a:avLst/>
          </a:prstGeom>
          <a:solidFill>
            <a:schemeClr val="bg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1371600" y="2362200"/>
            <a:ext cx="4953000" cy="2209800"/>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6400800" y="2362200"/>
            <a:ext cx="1828800" cy="2286000"/>
          </a:xfrm>
          <a:prstGeom prst="rect">
            <a:avLst/>
          </a:prstGeom>
          <a:solidFill>
            <a:schemeClr val="bg1">
              <a:lumMod val="75000"/>
            </a:schemeClr>
          </a:solidFill>
          <a:ln>
            <a:solidFill>
              <a:srgbClr val="4F81B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6400800" y="4648200"/>
            <a:ext cx="1828800" cy="1981200"/>
          </a:xfrm>
          <a:prstGeom prst="rect">
            <a:avLst/>
          </a:prstGeom>
          <a:solidFill>
            <a:srgbClr val="BDBDB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dirty="0" smtClean="0">
                <a:solidFill>
                  <a:schemeClr val="tx1"/>
                </a:solidFill>
              </a:rPr>
              <a:t>Driveway</a:t>
            </a:r>
            <a:endParaRPr lang="en-US" sz="1000" b="1" dirty="0">
              <a:solidFill>
                <a:schemeClr val="tx1"/>
              </a:solidFill>
            </a:endParaRPr>
          </a:p>
        </p:txBody>
      </p:sp>
      <p:sp>
        <p:nvSpPr>
          <p:cNvPr id="10" name="Rectangle 9"/>
          <p:cNvSpPr/>
          <p:nvPr/>
        </p:nvSpPr>
        <p:spPr>
          <a:xfrm>
            <a:off x="2819400" y="1600200"/>
            <a:ext cx="914400" cy="685800"/>
          </a:xfrm>
          <a:prstGeom prst="rect">
            <a:avLst/>
          </a:prstGeom>
          <a:solidFill>
            <a:srgbClr val="BDBDB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3429000" y="4648200"/>
            <a:ext cx="685800" cy="457200"/>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4114800" y="4648200"/>
            <a:ext cx="2286000" cy="76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8305800" y="2209800"/>
            <a:ext cx="76200" cy="24384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1219200" y="2209800"/>
            <a:ext cx="76200" cy="24384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3733800" y="2209800"/>
            <a:ext cx="4572000" cy="76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1295400" y="2209800"/>
            <a:ext cx="1524000" cy="76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1219200" y="4648200"/>
            <a:ext cx="2209800" cy="76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extBox 31"/>
          <p:cNvSpPr txBox="1"/>
          <p:nvPr/>
        </p:nvSpPr>
        <p:spPr>
          <a:xfrm>
            <a:off x="3505200" y="4648200"/>
            <a:ext cx="533400" cy="369332"/>
          </a:xfrm>
          <a:prstGeom prst="rect">
            <a:avLst/>
          </a:prstGeom>
          <a:solidFill>
            <a:schemeClr val="accent6">
              <a:lumMod val="50000"/>
            </a:schemeClr>
          </a:solidFill>
          <a:ln>
            <a:solidFill>
              <a:srgbClr val="000000"/>
            </a:solidFill>
          </a:ln>
        </p:spPr>
        <p:txBody>
          <a:bodyPr wrap="square" rtlCol="0">
            <a:spAutoFit/>
          </a:bodyPr>
          <a:lstStyle/>
          <a:p>
            <a:endParaRPr lang="en-US" dirty="0"/>
          </a:p>
        </p:txBody>
      </p:sp>
      <p:sp>
        <p:nvSpPr>
          <p:cNvPr id="33" name="Rectangle 32"/>
          <p:cNvSpPr/>
          <p:nvPr/>
        </p:nvSpPr>
        <p:spPr>
          <a:xfrm>
            <a:off x="3505200" y="4648200"/>
            <a:ext cx="533400" cy="76200"/>
          </a:xfrm>
          <a:prstGeom prst="rect">
            <a:avLst/>
          </a:prstGeom>
          <a:solidFill>
            <a:srgbClr val="CCFF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8229600" y="4648200"/>
            <a:ext cx="152400" cy="76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7239000" y="4572000"/>
            <a:ext cx="1524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6400800" y="4572000"/>
            <a:ext cx="762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8153400" y="4572000"/>
            <a:ext cx="762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Oval 87"/>
          <p:cNvSpPr/>
          <p:nvPr/>
        </p:nvSpPr>
        <p:spPr>
          <a:xfrm>
            <a:off x="2057400" y="2514600"/>
            <a:ext cx="228600" cy="228600"/>
          </a:xfrm>
          <a:prstGeom prst="ellipse">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Oval 88"/>
          <p:cNvSpPr/>
          <p:nvPr/>
        </p:nvSpPr>
        <p:spPr>
          <a:xfrm>
            <a:off x="4876800" y="2514600"/>
            <a:ext cx="228600" cy="228600"/>
          </a:xfrm>
          <a:prstGeom prst="ellipse">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Oval 89"/>
          <p:cNvSpPr/>
          <p:nvPr/>
        </p:nvSpPr>
        <p:spPr>
          <a:xfrm>
            <a:off x="2133600" y="2590800"/>
            <a:ext cx="76200" cy="76200"/>
          </a:xfrm>
          <a:prstGeom prst="ellipse">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Oval 90"/>
          <p:cNvSpPr/>
          <p:nvPr/>
        </p:nvSpPr>
        <p:spPr>
          <a:xfrm>
            <a:off x="4953000" y="2590800"/>
            <a:ext cx="76200" cy="76200"/>
          </a:xfrm>
          <a:prstGeom prst="ellipse">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Rectangle 111"/>
          <p:cNvSpPr/>
          <p:nvPr/>
        </p:nvSpPr>
        <p:spPr>
          <a:xfrm>
            <a:off x="2819400" y="2209800"/>
            <a:ext cx="914400" cy="76200"/>
          </a:xfrm>
          <a:prstGeom prst="rect">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Rectangle 117"/>
          <p:cNvSpPr/>
          <p:nvPr/>
        </p:nvSpPr>
        <p:spPr>
          <a:xfrm>
            <a:off x="6400800" y="2362200"/>
            <a:ext cx="76200" cy="2209800"/>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7" name="Rectangle 136"/>
          <p:cNvSpPr/>
          <p:nvPr/>
        </p:nvSpPr>
        <p:spPr>
          <a:xfrm>
            <a:off x="8077200" y="4572000"/>
            <a:ext cx="762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8" name="Rectangle 137"/>
          <p:cNvSpPr/>
          <p:nvPr/>
        </p:nvSpPr>
        <p:spPr>
          <a:xfrm>
            <a:off x="7391400" y="4572000"/>
            <a:ext cx="762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Rectangle 138"/>
          <p:cNvSpPr/>
          <p:nvPr/>
        </p:nvSpPr>
        <p:spPr>
          <a:xfrm>
            <a:off x="7162800" y="4572000"/>
            <a:ext cx="762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0" name="Rectangle 139"/>
          <p:cNvSpPr/>
          <p:nvPr/>
        </p:nvSpPr>
        <p:spPr>
          <a:xfrm>
            <a:off x="7239000" y="4648200"/>
            <a:ext cx="1524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1" name="Rectangle 140"/>
          <p:cNvSpPr/>
          <p:nvPr/>
        </p:nvSpPr>
        <p:spPr>
          <a:xfrm>
            <a:off x="6477000" y="4572000"/>
            <a:ext cx="762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2" name="Rectangle 141"/>
          <p:cNvSpPr/>
          <p:nvPr/>
        </p:nvSpPr>
        <p:spPr>
          <a:xfrm>
            <a:off x="8077200" y="4648200"/>
            <a:ext cx="1524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3" name="Rectangle 142"/>
          <p:cNvSpPr/>
          <p:nvPr/>
        </p:nvSpPr>
        <p:spPr>
          <a:xfrm>
            <a:off x="6400800" y="4648200"/>
            <a:ext cx="1524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4" name="TextBox 143"/>
          <p:cNvSpPr txBox="1"/>
          <p:nvPr/>
        </p:nvSpPr>
        <p:spPr>
          <a:xfrm>
            <a:off x="3505200" y="4724400"/>
            <a:ext cx="533400" cy="246221"/>
          </a:xfrm>
          <a:prstGeom prst="rect">
            <a:avLst/>
          </a:prstGeom>
          <a:noFill/>
        </p:spPr>
        <p:txBody>
          <a:bodyPr wrap="square" rtlCol="0">
            <a:spAutoFit/>
          </a:bodyPr>
          <a:lstStyle/>
          <a:p>
            <a:pPr algn="ctr"/>
            <a:r>
              <a:rPr lang="en-US" sz="1000" b="1" dirty="0" smtClean="0">
                <a:solidFill>
                  <a:schemeClr val="bg1"/>
                </a:solidFill>
              </a:rPr>
              <a:t>DFP</a:t>
            </a:r>
          </a:p>
        </p:txBody>
      </p:sp>
      <p:sp>
        <p:nvSpPr>
          <p:cNvPr id="145" name="TextBox 144"/>
          <p:cNvSpPr txBox="1"/>
          <p:nvPr/>
        </p:nvSpPr>
        <p:spPr>
          <a:xfrm>
            <a:off x="2895600" y="1600200"/>
            <a:ext cx="762000" cy="553998"/>
          </a:xfrm>
          <a:prstGeom prst="rect">
            <a:avLst/>
          </a:prstGeom>
          <a:noFill/>
        </p:spPr>
        <p:txBody>
          <a:bodyPr wrap="square" rtlCol="0">
            <a:spAutoFit/>
          </a:bodyPr>
          <a:lstStyle/>
          <a:p>
            <a:pPr algn="ctr"/>
            <a:r>
              <a:rPr lang="en-US" sz="1000" b="1" dirty="0" smtClean="0"/>
              <a:t>Rear </a:t>
            </a:r>
          </a:p>
          <a:p>
            <a:pPr algn="ctr"/>
            <a:r>
              <a:rPr lang="en-US" sz="1000" b="1" dirty="0" smtClean="0"/>
              <a:t>Patio </a:t>
            </a:r>
          </a:p>
          <a:p>
            <a:pPr algn="ctr"/>
            <a:r>
              <a:rPr lang="en-US" sz="1000" b="1" dirty="0" smtClean="0"/>
              <a:t>slab</a:t>
            </a:r>
            <a:endParaRPr lang="en-US" sz="1000" b="1" dirty="0"/>
          </a:p>
        </p:txBody>
      </p:sp>
      <p:sp>
        <p:nvSpPr>
          <p:cNvPr id="146" name="TextBox 145"/>
          <p:cNvSpPr txBox="1"/>
          <p:nvPr/>
        </p:nvSpPr>
        <p:spPr>
          <a:xfrm>
            <a:off x="2667000" y="3276600"/>
            <a:ext cx="2133600" cy="246221"/>
          </a:xfrm>
          <a:prstGeom prst="rect">
            <a:avLst/>
          </a:prstGeom>
          <a:noFill/>
        </p:spPr>
        <p:txBody>
          <a:bodyPr wrap="square" rtlCol="0">
            <a:spAutoFit/>
          </a:bodyPr>
          <a:lstStyle/>
          <a:p>
            <a:pPr algn="ctr"/>
            <a:r>
              <a:rPr lang="en-US" sz="1000" b="1" dirty="0" smtClean="0"/>
              <a:t>Floating slab construction</a:t>
            </a:r>
            <a:endParaRPr lang="en-US" sz="1000" b="1" dirty="0"/>
          </a:p>
        </p:txBody>
      </p:sp>
      <p:sp>
        <p:nvSpPr>
          <p:cNvPr id="147" name="TextBox 146"/>
          <p:cNvSpPr txBox="1"/>
          <p:nvPr/>
        </p:nvSpPr>
        <p:spPr>
          <a:xfrm>
            <a:off x="6934200" y="3276600"/>
            <a:ext cx="685800" cy="246221"/>
          </a:xfrm>
          <a:prstGeom prst="rect">
            <a:avLst/>
          </a:prstGeom>
          <a:noFill/>
        </p:spPr>
        <p:txBody>
          <a:bodyPr wrap="square" rtlCol="0">
            <a:spAutoFit/>
          </a:bodyPr>
          <a:lstStyle/>
          <a:p>
            <a:pPr algn="ctr"/>
            <a:r>
              <a:rPr lang="en-US" sz="1000" b="1" dirty="0" smtClean="0"/>
              <a:t>Garage</a:t>
            </a:r>
            <a:endParaRPr lang="en-US" sz="1000" b="1" dirty="0"/>
          </a:p>
        </p:txBody>
      </p:sp>
      <p:sp>
        <p:nvSpPr>
          <p:cNvPr id="148" name="TextBox 147"/>
          <p:cNvSpPr txBox="1"/>
          <p:nvPr/>
        </p:nvSpPr>
        <p:spPr>
          <a:xfrm>
            <a:off x="152400" y="5181600"/>
            <a:ext cx="3200400" cy="276999"/>
          </a:xfrm>
          <a:prstGeom prst="rect">
            <a:avLst/>
          </a:prstGeom>
          <a:solidFill>
            <a:srgbClr val="FFFF00"/>
          </a:solidFill>
          <a:ln>
            <a:solidFill>
              <a:srgbClr val="000000"/>
            </a:solidFill>
          </a:ln>
        </p:spPr>
        <p:txBody>
          <a:bodyPr wrap="square" rtlCol="0">
            <a:spAutoFit/>
          </a:bodyPr>
          <a:lstStyle/>
          <a:p>
            <a:pPr algn="ctr"/>
            <a:r>
              <a:rPr lang="en-US" sz="1200" b="1" dirty="0" smtClean="0"/>
              <a:t>KEY</a:t>
            </a:r>
            <a:endParaRPr lang="en-US" sz="1200" b="1" dirty="0"/>
          </a:p>
        </p:txBody>
      </p:sp>
      <p:sp>
        <p:nvSpPr>
          <p:cNvPr id="150" name="TextBox 149"/>
          <p:cNvSpPr txBox="1"/>
          <p:nvPr/>
        </p:nvSpPr>
        <p:spPr>
          <a:xfrm>
            <a:off x="152400" y="5486400"/>
            <a:ext cx="3200400" cy="276999"/>
          </a:xfrm>
          <a:prstGeom prst="rect">
            <a:avLst/>
          </a:prstGeom>
          <a:noFill/>
          <a:ln>
            <a:solidFill>
              <a:srgbClr val="000000"/>
            </a:solidFill>
          </a:ln>
        </p:spPr>
        <p:txBody>
          <a:bodyPr wrap="square" rtlCol="0">
            <a:spAutoFit/>
          </a:bodyPr>
          <a:lstStyle/>
          <a:p>
            <a:pPr algn="ctr"/>
            <a:endParaRPr lang="en-US" sz="1200" b="1" dirty="0"/>
          </a:p>
        </p:txBody>
      </p:sp>
      <p:sp>
        <p:nvSpPr>
          <p:cNvPr id="151" name="Rectangle 150"/>
          <p:cNvSpPr/>
          <p:nvPr/>
        </p:nvSpPr>
        <p:spPr>
          <a:xfrm>
            <a:off x="228600" y="5562600"/>
            <a:ext cx="457200" cy="76200"/>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2" name="TextBox 151"/>
          <p:cNvSpPr txBox="1"/>
          <p:nvPr/>
        </p:nvSpPr>
        <p:spPr>
          <a:xfrm>
            <a:off x="762000" y="5486400"/>
            <a:ext cx="2362200" cy="246221"/>
          </a:xfrm>
          <a:prstGeom prst="rect">
            <a:avLst/>
          </a:prstGeom>
          <a:noFill/>
        </p:spPr>
        <p:txBody>
          <a:bodyPr wrap="square" rtlCol="0">
            <a:spAutoFit/>
          </a:bodyPr>
          <a:lstStyle/>
          <a:p>
            <a:r>
              <a:rPr lang="en-US" sz="1000" b="1" dirty="0" smtClean="0"/>
              <a:t>Trenching/trenching &amp; rodding soil</a:t>
            </a:r>
            <a:endParaRPr lang="en-US" sz="1000" b="1" dirty="0"/>
          </a:p>
        </p:txBody>
      </p:sp>
      <p:sp>
        <p:nvSpPr>
          <p:cNvPr id="154" name="Rectangle 153"/>
          <p:cNvSpPr/>
          <p:nvPr/>
        </p:nvSpPr>
        <p:spPr>
          <a:xfrm flipV="1">
            <a:off x="228600" y="5867400"/>
            <a:ext cx="4572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5" name="TextBox 154"/>
          <p:cNvSpPr txBox="1"/>
          <p:nvPr/>
        </p:nvSpPr>
        <p:spPr>
          <a:xfrm>
            <a:off x="762000" y="5791200"/>
            <a:ext cx="2895600" cy="246221"/>
          </a:xfrm>
          <a:prstGeom prst="rect">
            <a:avLst/>
          </a:prstGeom>
          <a:noFill/>
        </p:spPr>
        <p:txBody>
          <a:bodyPr wrap="square" rtlCol="0">
            <a:spAutoFit/>
          </a:bodyPr>
          <a:lstStyle/>
          <a:p>
            <a:r>
              <a:rPr lang="en-US" sz="1000" b="1" dirty="0" smtClean="0"/>
              <a:t>Vertically drilling slab &amp; treating soil beneath</a:t>
            </a:r>
            <a:endParaRPr lang="en-US" sz="1000" b="1" dirty="0"/>
          </a:p>
        </p:txBody>
      </p:sp>
      <p:sp>
        <p:nvSpPr>
          <p:cNvPr id="156" name="TextBox 155"/>
          <p:cNvSpPr txBox="1"/>
          <p:nvPr/>
        </p:nvSpPr>
        <p:spPr>
          <a:xfrm>
            <a:off x="152400" y="5791200"/>
            <a:ext cx="3200400" cy="338554"/>
          </a:xfrm>
          <a:prstGeom prst="rect">
            <a:avLst/>
          </a:prstGeom>
          <a:noFill/>
          <a:ln>
            <a:solidFill>
              <a:srgbClr val="000000"/>
            </a:solidFill>
          </a:ln>
        </p:spPr>
        <p:txBody>
          <a:bodyPr wrap="square" rtlCol="0">
            <a:spAutoFit/>
          </a:bodyPr>
          <a:lstStyle/>
          <a:p>
            <a:pPr algn="ctr"/>
            <a:endParaRPr lang="en-US" sz="1600" b="1" dirty="0"/>
          </a:p>
        </p:txBody>
      </p:sp>
      <p:sp>
        <p:nvSpPr>
          <p:cNvPr id="157" name="TextBox 156"/>
          <p:cNvSpPr txBox="1"/>
          <p:nvPr/>
        </p:nvSpPr>
        <p:spPr>
          <a:xfrm>
            <a:off x="152400" y="6096000"/>
            <a:ext cx="3200400" cy="369332"/>
          </a:xfrm>
          <a:prstGeom prst="rect">
            <a:avLst/>
          </a:prstGeom>
          <a:noFill/>
          <a:ln>
            <a:solidFill>
              <a:srgbClr val="000000"/>
            </a:solidFill>
          </a:ln>
        </p:spPr>
        <p:txBody>
          <a:bodyPr wrap="square" rtlCol="0">
            <a:spAutoFit/>
          </a:bodyPr>
          <a:lstStyle/>
          <a:p>
            <a:pPr algn="ctr"/>
            <a:endParaRPr lang="en-US" b="1" dirty="0"/>
          </a:p>
        </p:txBody>
      </p:sp>
      <p:sp>
        <p:nvSpPr>
          <p:cNvPr id="163" name="TextBox 162"/>
          <p:cNvSpPr txBox="1"/>
          <p:nvPr/>
        </p:nvSpPr>
        <p:spPr>
          <a:xfrm>
            <a:off x="685800" y="6172200"/>
            <a:ext cx="2971800" cy="246221"/>
          </a:xfrm>
          <a:prstGeom prst="rect">
            <a:avLst/>
          </a:prstGeom>
          <a:noFill/>
        </p:spPr>
        <p:txBody>
          <a:bodyPr wrap="square" rtlCol="0">
            <a:spAutoFit/>
          </a:bodyPr>
          <a:lstStyle/>
          <a:p>
            <a:r>
              <a:rPr lang="en-US" sz="1000" b="1" dirty="0"/>
              <a:t> </a:t>
            </a:r>
            <a:r>
              <a:rPr lang="en-US" sz="1000" b="1" dirty="0" smtClean="0"/>
              <a:t> Treating bath trap areas</a:t>
            </a:r>
            <a:endParaRPr lang="en-US" sz="1000" b="1" dirty="0"/>
          </a:p>
        </p:txBody>
      </p:sp>
      <p:sp>
        <p:nvSpPr>
          <p:cNvPr id="93" name="Rectangle 92"/>
          <p:cNvSpPr/>
          <p:nvPr/>
        </p:nvSpPr>
        <p:spPr>
          <a:xfrm flipV="1">
            <a:off x="228600" y="6248400"/>
            <a:ext cx="457200" cy="76200"/>
          </a:xfrm>
          <a:prstGeom prst="rect">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06046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8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1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4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3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39"/>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4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41"/>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33" grpId="0" animBg="1"/>
      <p:bldP spid="37" grpId="0" animBg="1"/>
      <p:bldP spid="88" grpId="0" animBg="1"/>
      <p:bldP spid="89" grpId="0" animBg="1"/>
      <p:bldP spid="112" grpId="0" animBg="1"/>
      <p:bldP spid="118" grpId="0" animBg="1"/>
      <p:bldP spid="137" grpId="0" animBg="1"/>
      <p:bldP spid="138" grpId="0" animBg="1"/>
      <p:bldP spid="139" grpId="0" animBg="1"/>
      <p:bldP spid="140" grpId="0" animBg="1"/>
      <p:bldP spid="141" grpId="0" animBg="1"/>
      <p:bldP spid="142" grpId="0" animBg="1"/>
      <p:bldP spid="14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591312"/>
          </a:xfrm>
        </p:spPr>
        <p:txBody>
          <a:bodyPr>
            <a:normAutofit/>
          </a:bodyPr>
          <a:lstStyle/>
          <a:p>
            <a:pPr algn="ctr"/>
            <a:r>
              <a:rPr lang="en-US" sz="2800" b="1" dirty="0" smtClean="0">
                <a:solidFill>
                  <a:schemeClr val="tx1"/>
                </a:solidFill>
                <a:effectLst>
                  <a:outerShdw blurRad="38100" dist="38100" dir="2700000" algn="tl">
                    <a:srgbClr val="000000">
                      <a:alpha val="43137"/>
                    </a:srgbClr>
                  </a:outerShdw>
                </a:effectLst>
              </a:rPr>
              <a:t>What is a Post Construction Defined Soil Treatment?</a:t>
            </a:r>
            <a:endParaRPr lang="en-US" sz="2800"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2209800"/>
            <a:ext cx="8229600" cy="4876800"/>
          </a:xfrm>
        </p:spPr>
        <p:txBody>
          <a:bodyPr>
            <a:normAutofit/>
          </a:bodyPr>
          <a:lstStyle/>
          <a:p>
            <a:r>
              <a:rPr lang="en-US" sz="2400" b="1" dirty="0" smtClean="0"/>
              <a:t> </a:t>
            </a:r>
            <a:r>
              <a:rPr lang="en-US" sz="2000" dirty="0" smtClean="0">
                <a:latin typeface="+mj-lt"/>
              </a:rPr>
              <a:t>The definition of a Defined Soil Treatment in the Rules of the Structural </a:t>
            </a:r>
          </a:p>
          <a:p>
            <a:pPr marL="0" indent="0">
              <a:buNone/>
            </a:pPr>
            <a:r>
              <a:rPr lang="en-US" sz="2000" dirty="0">
                <a:latin typeface="+mj-lt"/>
              </a:rPr>
              <a:t> </a:t>
            </a:r>
            <a:r>
              <a:rPr lang="en-US" sz="2000" dirty="0" smtClean="0">
                <a:latin typeface="+mj-lt"/>
              </a:rPr>
              <a:t>      Pest Control Commission means the treatment of select areas of a </a:t>
            </a:r>
          </a:p>
          <a:p>
            <a:pPr marL="0" indent="0">
              <a:buNone/>
            </a:pPr>
            <a:r>
              <a:rPr lang="en-US" sz="2000" dirty="0">
                <a:latin typeface="+mj-lt"/>
              </a:rPr>
              <a:t> </a:t>
            </a:r>
            <a:r>
              <a:rPr lang="en-US" sz="2000" dirty="0" smtClean="0">
                <a:latin typeface="+mj-lt"/>
              </a:rPr>
              <a:t>      structure as directed and permitted by a product’s label directions to </a:t>
            </a:r>
          </a:p>
          <a:p>
            <a:pPr marL="0" indent="0">
              <a:buNone/>
            </a:pPr>
            <a:r>
              <a:rPr lang="en-US" sz="2000" dirty="0">
                <a:latin typeface="+mj-lt"/>
              </a:rPr>
              <a:t> </a:t>
            </a:r>
            <a:r>
              <a:rPr lang="en-US" sz="2000" dirty="0" smtClean="0">
                <a:latin typeface="+mj-lt"/>
              </a:rPr>
              <a:t>      protect a structure from attack from termites consistent with the </a:t>
            </a:r>
          </a:p>
          <a:p>
            <a:pPr marL="0" indent="0">
              <a:buNone/>
            </a:pPr>
            <a:r>
              <a:rPr lang="en-US" sz="2000" dirty="0">
                <a:latin typeface="+mj-lt"/>
              </a:rPr>
              <a:t> </a:t>
            </a:r>
            <a:r>
              <a:rPr lang="en-US" sz="2000" dirty="0" smtClean="0">
                <a:latin typeface="+mj-lt"/>
              </a:rPr>
              <a:t>      requirements of Rule 620-6-.04(1)(b).</a:t>
            </a:r>
          </a:p>
          <a:p>
            <a:pPr>
              <a:buNone/>
            </a:pPr>
            <a:endParaRPr lang="en-US" sz="2400" dirty="0" smtClean="0">
              <a:latin typeface="+mj-lt"/>
            </a:endParaRPr>
          </a:p>
          <a:p>
            <a:r>
              <a:rPr lang="en-US" sz="2400" dirty="0" smtClean="0">
                <a:latin typeface="+mj-lt"/>
              </a:rPr>
              <a:t> </a:t>
            </a:r>
            <a:r>
              <a:rPr lang="en-US" sz="2000" dirty="0" smtClean="0">
                <a:latin typeface="+mj-lt"/>
              </a:rPr>
              <a:t>In all practicality, it is a perimeter treatment and the treatment of limited </a:t>
            </a:r>
          </a:p>
          <a:p>
            <a:pPr marL="0" indent="0">
              <a:buNone/>
            </a:pPr>
            <a:r>
              <a:rPr lang="en-US" sz="2000" dirty="0">
                <a:latin typeface="+mj-lt"/>
              </a:rPr>
              <a:t> </a:t>
            </a:r>
            <a:r>
              <a:rPr lang="en-US" sz="2000" dirty="0" smtClean="0">
                <a:latin typeface="+mj-lt"/>
              </a:rPr>
              <a:t>      areas inside.  It is called an “EP/LI” treatment on the labels of </a:t>
            </a:r>
            <a:r>
              <a:rPr lang="en-US" sz="2000" dirty="0" err="1" smtClean="0">
                <a:latin typeface="+mj-lt"/>
              </a:rPr>
              <a:t>termiticides</a:t>
            </a:r>
            <a:r>
              <a:rPr lang="en-US" sz="2000" dirty="0" smtClean="0">
                <a:latin typeface="+mj-lt"/>
              </a:rPr>
              <a:t> </a:t>
            </a:r>
          </a:p>
          <a:p>
            <a:pPr marL="0" indent="0">
              <a:buNone/>
            </a:pPr>
            <a:r>
              <a:rPr lang="en-US" sz="2000" dirty="0">
                <a:latin typeface="+mj-lt"/>
              </a:rPr>
              <a:t> </a:t>
            </a:r>
            <a:r>
              <a:rPr lang="en-US" sz="2000" dirty="0" smtClean="0">
                <a:latin typeface="+mj-lt"/>
              </a:rPr>
              <a:t>      that permit a Defined soil treatment.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4"/>
          <p:cNvPicPr>
            <a:picLocks noChangeAspect="1"/>
          </p:cNvPicPr>
          <p:nvPr/>
        </p:nvPicPr>
        <p:blipFill>
          <a:blip r:embed="rId2"/>
          <a:srcRect l="-59158" r="-59158"/>
          <a:stretch>
            <a:fillRect/>
          </a:stretch>
        </p:blipFill>
        <p:spPr>
          <a:xfrm>
            <a:off x="-2743200" y="762000"/>
            <a:ext cx="10814172" cy="5947378"/>
          </a:xfrm>
          <a:prstGeom prst="rect">
            <a:avLst/>
          </a:prstGeom>
          <a:ln>
            <a:noFill/>
          </a:ln>
        </p:spPr>
      </p:pic>
      <p:sp>
        <p:nvSpPr>
          <p:cNvPr id="15" name="Content Placeholder 2"/>
          <p:cNvSpPr txBox="1">
            <a:spLocks/>
          </p:cNvSpPr>
          <p:nvPr/>
        </p:nvSpPr>
        <p:spPr>
          <a:xfrm>
            <a:off x="4800600" y="1152485"/>
            <a:ext cx="5562600" cy="572774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000" dirty="0" smtClean="0"/>
              <a:t>    For Defined Post Construction Soil</a:t>
            </a:r>
          </a:p>
          <a:p>
            <a:pPr marL="0" indent="0">
              <a:buNone/>
            </a:pPr>
            <a:r>
              <a:rPr lang="en-US" sz="2000" dirty="0"/>
              <a:t> </a:t>
            </a:r>
            <a:r>
              <a:rPr lang="en-US" sz="2000" dirty="0" smtClean="0"/>
              <a:t>   Treatments, only the following </a:t>
            </a:r>
          </a:p>
          <a:p>
            <a:pPr marL="0" indent="0">
              <a:buNone/>
            </a:pPr>
            <a:r>
              <a:rPr lang="en-US" sz="2000" dirty="0"/>
              <a:t> </a:t>
            </a:r>
            <a:r>
              <a:rPr lang="en-US" sz="2000" dirty="0" smtClean="0"/>
              <a:t>   minimum treatment standards can </a:t>
            </a:r>
          </a:p>
          <a:p>
            <a:pPr marL="0" indent="0">
              <a:buNone/>
            </a:pPr>
            <a:r>
              <a:rPr lang="en-US" sz="2000" dirty="0"/>
              <a:t> </a:t>
            </a:r>
            <a:r>
              <a:rPr lang="en-US" sz="2000" dirty="0" smtClean="0"/>
              <a:t>   be waived with an Official Waiver </a:t>
            </a:r>
          </a:p>
          <a:p>
            <a:pPr marL="0" indent="0">
              <a:buNone/>
            </a:pPr>
            <a:r>
              <a:rPr lang="en-US" sz="2000" dirty="0"/>
              <a:t> </a:t>
            </a:r>
            <a:r>
              <a:rPr lang="en-US" sz="2000" dirty="0" smtClean="0"/>
              <a:t>   of the Georgia Minimum Treatment </a:t>
            </a:r>
          </a:p>
          <a:p>
            <a:pPr marL="0" indent="0">
              <a:buNone/>
            </a:pPr>
            <a:r>
              <a:rPr lang="en-US" sz="2000" dirty="0"/>
              <a:t> </a:t>
            </a:r>
            <a:r>
              <a:rPr lang="en-US" sz="2000" dirty="0" smtClean="0"/>
              <a:t>   Standards for the control of </a:t>
            </a:r>
          </a:p>
          <a:p>
            <a:pPr marL="0" indent="0">
              <a:buNone/>
            </a:pPr>
            <a:r>
              <a:rPr lang="en-US" sz="2000" dirty="0"/>
              <a:t> </a:t>
            </a:r>
            <a:r>
              <a:rPr lang="en-US" sz="2000" dirty="0" smtClean="0"/>
              <a:t>   subterranean termites: </a:t>
            </a:r>
            <a:endParaRPr lang="en-US" sz="800" dirty="0" smtClean="0"/>
          </a:p>
          <a:p>
            <a:pPr marL="0" indent="0">
              <a:buFont typeface="Arial"/>
              <a:buNone/>
            </a:pPr>
            <a:endParaRPr lang="en-US" sz="800" dirty="0" smtClean="0"/>
          </a:p>
          <a:p>
            <a:pPr marL="0" indent="0">
              <a:buFont typeface="Arial"/>
              <a:buNone/>
            </a:pPr>
            <a:r>
              <a:rPr lang="en-US" sz="1600" b="1" dirty="0" smtClean="0"/>
              <a:t>   Check “x” the type of application to be made</a:t>
            </a:r>
          </a:p>
          <a:p>
            <a:pPr marL="0" indent="0">
              <a:buFont typeface="Arial"/>
              <a:buNone/>
            </a:pPr>
            <a:endParaRPr lang="en-US" sz="1600" b="1" dirty="0" smtClean="0"/>
          </a:p>
          <a:p>
            <a:pPr marL="0" indent="0">
              <a:buFont typeface="Arial"/>
              <a:buNone/>
            </a:pPr>
            <a:r>
              <a:rPr lang="en-US" sz="1600" b="1" dirty="0" smtClean="0"/>
              <a:t>  </a:t>
            </a:r>
            <a:r>
              <a:rPr lang="en-US" sz="1600" b="1" dirty="0"/>
              <a:t> </a:t>
            </a:r>
            <a:r>
              <a:rPr lang="en-US" sz="1600" b="1" dirty="0" smtClean="0"/>
              <a:t>1. All debris removed</a:t>
            </a:r>
          </a:p>
          <a:p>
            <a:pPr marL="0" indent="0">
              <a:buFont typeface="Arial"/>
              <a:buNone/>
            </a:pPr>
            <a:r>
              <a:rPr lang="en-US" sz="1600" b="1" dirty="0" smtClean="0"/>
              <a:t>   2</a:t>
            </a:r>
            <a:r>
              <a:rPr lang="en-US" sz="1600" dirty="0" smtClean="0"/>
              <a:t>. </a:t>
            </a:r>
            <a:r>
              <a:rPr lang="en-US" sz="1600" b="1" dirty="0" smtClean="0"/>
              <a:t>Wooden contacts removed or insulated</a:t>
            </a:r>
          </a:p>
          <a:p>
            <a:pPr marL="0" indent="0">
              <a:buFont typeface="Arial"/>
              <a:buNone/>
            </a:pPr>
            <a:r>
              <a:rPr lang="en-US" sz="1600" b="1" dirty="0" smtClean="0"/>
              <a:t>   3. Crawl space clearance 18” or greater</a:t>
            </a:r>
            <a:endParaRPr lang="en-US" sz="1600" dirty="0" smtClean="0"/>
          </a:p>
          <a:p>
            <a:pPr marL="0" indent="0">
              <a:buFont typeface="Arial"/>
              <a:buNone/>
            </a:pPr>
            <a:endParaRPr lang="en-US" sz="1600" dirty="0"/>
          </a:p>
        </p:txBody>
      </p:sp>
      <p:sp>
        <p:nvSpPr>
          <p:cNvPr id="9" name="Rectangle 8"/>
          <p:cNvSpPr/>
          <p:nvPr/>
        </p:nvSpPr>
        <p:spPr>
          <a:xfrm>
            <a:off x="533400" y="1295400"/>
            <a:ext cx="4191000" cy="5410200"/>
          </a:xfrm>
          <a:prstGeom prst="rect">
            <a:avLst/>
          </a:prstGeom>
          <a:no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762000" y="4419600"/>
            <a:ext cx="457200" cy="215444"/>
          </a:xfrm>
          <a:prstGeom prst="rect">
            <a:avLst/>
          </a:prstGeom>
          <a:noFill/>
        </p:spPr>
        <p:txBody>
          <a:bodyPr wrap="square" rtlCol="0">
            <a:spAutoFit/>
          </a:bodyPr>
          <a:lstStyle/>
          <a:p>
            <a:r>
              <a:rPr lang="en-US" sz="800" b="1" dirty="0" smtClean="0"/>
              <a:t>   X</a:t>
            </a:r>
            <a:endParaRPr lang="en-US" sz="800" b="1" dirty="0"/>
          </a:p>
        </p:txBody>
      </p:sp>
      <p:cxnSp>
        <p:nvCxnSpPr>
          <p:cNvPr id="21" name="Straight Arrow Connector 20"/>
          <p:cNvCxnSpPr/>
          <p:nvPr/>
        </p:nvCxnSpPr>
        <p:spPr>
          <a:xfrm flipH="1">
            <a:off x="1066800" y="4038600"/>
            <a:ext cx="3886200" cy="488722"/>
          </a:xfrm>
          <a:prstGeom prst="straightConnector1">
            <a:avLst/>
          </a:prstGeom>
          <a:ln>
            <a:solidFill>
              <a:srgbClr val="FF3636"/>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H="1">
            <a:off x="2438400" y="4648200"/>
            <a:ext cx="2514600" cy="304800"/>
          </a:xfrm>
          <a:prstGeom prst="straightConnector1">
            <a:avLst/>
          </a:prstGeom>
          <a:ln>
            <a:solidFill>
              <a:srgbClr val="FF3636"/>
            </a:solidFill>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H="1">
            <a:off x="2438400" y="4876800"/>
            <a:ext cx="2514600" cy="152400"/>
          </a:xfrm>
          <a:prstGeom prst="straightConnector1">
            <a:avLst/>
          </a:prstGeom>
          <a:ln>
            <a:solidFill>
              <a:srgbClr val="FF3636"/>
            </a:solidFill>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H="1" flipV="1">
            <a:off x="2438400" y="5105400"/>
            <a:ext cx="2514600" cy="76200"/>
          </a:xfrm>
          <a:prstGeom prst="straightConnector1">
            <a:avLst/>
          </a:prstGeom>
          <a:ln>
            <a:solidFill>
              <a:srgbClr val="FF3636"/>
            </a:solidFill>
            <a:tailEnd type="arrow"/>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5029200" y="5715000"/>
            <a:ext cx="3886200" cy="584776"/>
          </a:xfrm>
          <a:prstGeom prst="rect">
            <a:avLst/>
          </a:prstGeom>
          <a:noFill/>
          <a:ln>
            <a:solidFill>
              <a:srgbClr val="000000"/>
            </a:solidFill>
          </a:ln>
        </p:spPr>
        <p:txBody>
          <a:bodyPr wrap="square" rtlCol="0">
            <a:spAutoFit/>
          </a:bodyPr>
          <a:lstStyle/>
          <a:p>
            <a:r>
              <a:rPr lang="en-US" sz="1600" b="1" dirty="0" smtClean="0"/>
              <a:t> All three of these treatment standards do</a:t>
            </a:r>
          </a:p>
          <a:p>
            <a:r>
              <a:rPr lang="en-US" sz="1600" b="1" dirty="0" smtClean="0"/>
              <a:t> </a:t>
            </a:r>
            <a:r>
              <a:rPr lang="en-US" sz="1600" b="1" u="sng" dirty="0" smtClean="0"/>
              <a:t>not</a:t>
            </a:r>
            <a:r>
              <a:rPr lang="en-US" sz="1600" b="1" dirty="0" smtClean="0"/>
              <a:t> involve the application of </a:t>
            </a:r>
            <a:r>
              <a:rPr lang="en-US" sz="1600" b="1" dirty="0" err="1" smtClean="0"/>
              <a:t>termiticides</a:t>
            </a:r>
            <a:endParaRPr lang="en-US" sz="1600" b="1" dirty="0"/>
          </a:p>
        </p:txBody>
      </p:sp>
      <p:sp>
        <p:nvSpPr>
          <p:cNvPr id="46" name="Title 1"/>
          <p:cNvSpPr txBox="1">
            <a:spLocks/>
          </p:cNvSpPr>
          <p:nvPr/>
        </p:nvSpPr>
        <p:spPr>
          <a:xfrm>
            <a:off x="0" y="228600"/>
            <a:ext cx="9144000" cy="792162"/>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b="1" dirty="0" smtClean="0"/>
              <a:t>Before we go over the minimum treatment standards for a </a:t>
            </a:r>
          </a:p>
          <a:p>
            <a:r>
              <a:rPr lang="en-US" sz="2400" b="1" dirty="0" smtClean="0"/>
              <a:t>Defined soil treatment, remember the following:</a:t>
            </a:r>
            <a:endParaRPr lang="en-US" sz="2400" b="1" dirty="0"/>
          </a:p>
        </p:txBody>
      </p:sp>
    </p:spTree>
    <p:extLst>
      <p:ext uri="{BB962C8B-B14F-4D97-AF65-F5344CB8AC3E}">
        <p14:creationId xmlns:p14="http://schemas.microsoft.com/office/powerpoint/2010/main" val="40351477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5">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5">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685800"/>
            <a:ext cx="8305800" cy="5486400"/>
          </a:xfrm>
        </p:spPr>
        <p:txBody>
          <a:bodyPr>
            <a:normAutofit/>
          </a:bodyPr>
          <a:lstStyle/>
          <a:p>
            <a:pPr marL="0" indent="0">
              <a:buNone/>
            </a:pPr>
            <a:endParaRPr lang="en-US" sz="1200" dirty="0"/>
          </a:p>
          <a:p>
            <a:r>
              <a:rPr lang="en-US" sz="2000" dirty="0" smtClean="0"/>
              <a:t>If any other minimum treatment standards of a Defined Post </a:t>
            </a:r>
          </a:p>
          <a:p>
            <a:pPr marL="0" indent="0">
              <a:buNone/>
            </a:pPr>
            <a:r>
              <a:rPr lang="en-US" sz="2000" dirty="0"/>
              <a:t> </a:t>
            </a:r>
            <a:r>
              <a:rPr lang="en-US" sz="2000" dirty="0" smtClean="0"/>
              <a:t>     Construction Soil Treatment cannot met (other than those 3 </a:t>
            </a:r>
          </a:p>
          <a:p>
            <a:pPr marL="0" indent="0">
              <a:buNone/>
            </a:pPr>
            <a:r>
              <a:rPr lang="en-US" sz="2000" dirty="0"/>
              <a:t> </a:t>
            </a:r>
            <a:r>
              <a:rPr lang="en-US" sz="2000" dirty="0" smtClean="0"/>
              <a:t>     non-chemical treatment standards), a Defined soil treatment </a:t>
            </a:r>
          </a:p>
          <a:p>
            <a:pPr marL="0" indent="0">
              <a:buNone/>
            </a:pPr>
            <a:r>
              <a:rPr lang="en-US" sz="2000" dirty="0"/>
              <a:t> </a:t>
            </a:r>
            <a:r>
              <a:rPr lang="en-US" sz="2000" dirty="0" smtClean="0"/>
              <a:t>     could </a:t>
            </a:r>
            <a:r>
              <a:rPr lang="en-US" sz="2000" b="1" u="sng" dirty="0" smtClean="0"/>
              <a:t>not</a:t>
            </a:r>
            <a:r>
              <a:rPr lang="en-US" sz="2000" dirty="0" smtClean="0"/>
              <a:t> be made.  </a:t>
            </a:r>
          </a:p>
          <a:p>
            <a:pPr marL="0" indent="0">
              <a:buNone/>
            </a:pPr>
            <a:r>
              <a:rPr lang="en-US" sz="2000" dirty="0"/>
              <a:t> </a:t>
            </a:r>
            <a:r>
              <a:rPr lang="en-US" sz="2000" dirty="0" smtClean="0"/>
              <a:t>     </a:t>
            </a:r>
          </a:p>
          <a:p>
            <a:r>
              <a:rPr lang="en-US" sz="2000" dirty="0" smtClean="0"/>
              <a:t>In other words, those treatments standards that involve the </a:t>
            </a:r>
          </a:p>
          <a:p>
            <a:pPr marL="0" indent="0">
              <a:buNone/>
            </a:pPr>
            <a:r>
              <a:rPr lang="en-US" sz="2000" dirty="0"/>
              <a:t> </a:t>
            </a:r>
            <a:r>
              <a:rPr lang="en-US" sz="2000" dirty="0" smtClean="0"/>
              <a:t>     use of a </a:t>
            </a:r>
            <a:r>
              <a:rPr lang="en-US" sz="2000" dirty="0" err="1" smtClean="0"/>
              <a:t>termiticide</a:t>
            </a:r>
            <a:r>
              <a:rPr lang="en-US" sz="2000" dirty="0" smtClean="0"/>
              <a:t> for a Defined Post Construction Soil </a:t>
            </a:r>
          </a:p>
          <a:p>
            <a:pPr marL="0" indent="0">
              <a:buNone/>
            </a:pPr>
            <a:r>
              <a:rPr lang="en-US" sz="2000" dirty="0"/>
              <a:t> </a:t>
            </a:r>
            <a:r>
              <a:rPr lang="en-US" sz="2000" dirty="0" smtClean="0"/>
              <a:t>     Treatment </a:t>
            </a:r>
            <a:r>
              <a:rPr lang="en-US" sz="2000" b="1" u="sng" dirty="0" smtClean="0"/>
              <a:t>cannot</a:t>
            </a:r>
            <a:r>
              <a:rPr lang="en-US" sz="2000" dirty="0" smtClean="0"/>
              <a:t> be waived using the Official </a:t>
            </a:r>
            <a:r>
              <a:rPr lang="en-US" sz="2000" dirty="0"/>
              <a:t>W</a:t>
            </a:r>
            <a:r>
              <a:rPr lang="en-US" sz="2000" dirty="0" smtClean="0"/>
              <a:t>aiver form.</a:t>
            </a:r>
            <a:endParaRPr lang="en-US" sz="2000" dirty="0"/>
          </a:p>
          <a:p>
            <a:pPr marL="0" indent="0">
              <a:buNone/>
            </a:pPr>
            <a:endParaRPr lang="en-US" sz="2000" dirty="0"/>
          </a:p>
          <a:p>
            <a:r>
              <a:rPr lang="en-US" sz="2000" dirty="0" smtClean="0"/>
              <a:t>Then, either a Bait system treatment could be made, or if a </a:t>
            </a:r>
          </a:p>
          <a:p>
            <a:pPr marL="0" indent="0">
              <a:buNone/>
            </a:pPr>
            <a:r>
              <a:rPr lang="en-US" sz="2000" dirty="0"/>
              <a:t> </a:t>
            </a:r>
            <a:r>
              <a:rPr lang="en-US" sz="2000" dirty="0" smtClean="0"/>
              <a:t>     Comprehensive Post Construction Soil Treatment was made </a:t>
            </a:r>
          </a:p>
          <a:p>
            <a:pPr marL="0" indent="0">
              <a:buNone/>
            </a:pPr>
            <a:r>
              <a:rPr lang="en-US" sz="2000" dirty="0"/>
              <a:t> </a:t>
            </a:r>
            <a:r>
              <a:rPr lang="en-US" sz="2000" dirty="0" smtClean="0"/>
              <a:t>     instead, the Official Waiver form would be used to waive any </a:t>
            </a:r>
          </a:p>
          <a:p>
            <a:pPr marL="0" indent="0">
              <a:buNone/>
            </a:pPr>
            <a:r>
              <a:rPr lang="en-US" sz="2000" dirty="0"/>
              <a:t> </a:t>
            </a:r>
            <a:r>
              <a:rPr lang="en-US" sz="2000" dirty="0" smtClean="0"/>
              <a:t>     other treatment standards requiring a  </a:t>
            </a:r>
            <a:r>
              <a:rPr lang="en-US" sz="2000" dirty="0" err="1" smtClean="0"/>
              <a:t>termiticide</a:t>
            </a:r>
            <a:r>
              <a:rPr lang="en-US" sz="2000" dirty="0" smtClean="0"/>
              <a:t> treatment </a:t>
            </a:r>
          </a:p>
          <a:p>
            <a:pPr marL="0" indent="0">
              <a:buNone/>
            </a:pPr>
            <a:r>
              <a:rPr lang="en-US" sz="2000" dirty="0"/>
              <a:t> </a:t>
            </a:r>
            <a:r>
              <a:rPr lang="en-US" sz="2000" dirty="0" smtClean="0"/>
              <a:t>     that couldn’t be made in compliance with the RULES.</a:t>
            </a:r>
            <a:endParaRPr lang="en-US" sz="2000" dirty="0"/>
          </a:p>
        </p:txBody>
      </p:sp>
      <p:sp>
        <p:nvSpPr>
          <p:cNvPr id="4" name="TextBox 3"/>
          <p:cNvSpPr txBox="1"/>
          <p:nvPr/>
        </p:nvSpPr>
        <p:spPr>
          <a:xfrm>
            <a:off x="8458200" y="6633346"/>
            <a:ext cx="838200" cy="215444"/>
          </a:xfrm>
          <a:prstGeom prst="rect">
            <a:avLst/>
          </a:prstGeom>
          <a:noFill/>
        </p:spPr>
        <p:txBody>
          <a:bodyPr wrap="square" rtlCol="0">
            <a:spAutoFit/>
          </a:bodyPr>
          <a:lstStyle/>
          <a:p>
            <a:r>
              <a:rPr lang="en-US" sz="800" b="1" dirty="0" smtClean="0"/>
              <a:t>Slide 5/86</a:t>
            </a:r>
            <a:endParaRPr lang="en-US" sz="800" b="1" dirty="0"/>
          </a:p>
        </p:txBody>
      </p:sp>
    </p:spTree>
    <p:extLst>
      <p:ext uri="{BB962C8B-B14F-4D97-AF65-F5344CB8AC3E}">
        <p14:creationId xmlns:p14="http://schemas.microsoft.com/office/powerpoint/2010/main" val="5341037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3" end="1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295400"/>
          </a:xfrm>
        </p:spPr>
        <p:txBody>
          <a:bodyPr>
            <a:normAutofit/>
          </a:bodyPr>
          <a:lstStyle/>
          <a:p>
            <a:pPr algn="ctr"/>
            <a:r>
              <a:rPr lang="en-US" sz="2800" b="1" dirty="0">
                <a:effectLst>
                  <a:outerShdw blurRad="38100" dist="38100" dir="2700000" algn="tl">
                    <a:srgbClr val="000000">
                      <a:alpha val="43137"/>
                    </a:srgbClr>
                  </a:outerShdw>
                </a:effectLst>
              </a:rPr>
              <a:t>M</a:t>
            </a:r>
            <a:r>
              <a:rPr lang="en-US" sz="2800" b="1" dirty="0" smtClean="0">
                <a:effectLst>
                  <a:outerShdw blurRad="38100" dist="38100" dir="2700000" algn="tl">
                    <a:srgbClr val="000000">
                      <a:alpha val="43137"/>
                    </a:srgbClr>
                  </a:outerShdw>
                </a:effectLst>
              </a:rPr>
              <a:t>inimum standards for a Post Construction</a:t>
            </a:r>
            <a:br>
              <a:rPr lang="en-US" sz="2800" b="1" dirty="0" smtClean="0">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 Defined soil treatment </a:t>
            </a:r>
            <a:endParaRPr lang="en-US" sz="2800" dirty="0"/>
          </a:p>
        </p:txBody>
      </p:sp>
      <p:sp>
        <p:nvSpPr>
          <p:cNvPr id="5" name="TextBox 4"/>
          <p:cNvSpPr txBox="1"/>
          <p:nvPr/>
        </p:nvSpPr>
        <p:spPr>
          <a:xfrm>
            <a:off x="838200" y="2819400"/>
            <a:ext cx="7543800" cy="2369880"/>
          </a:xfrm>
          <a:prstGeom prst="rect">
            <a:avLst/>
          </a:prstGeom>
          <a:noFill/>
        </p:spPr>
        <p:txBody>
          <a:bodyPr wrap="square" rtlCol="0">
            <a:spAutoFit/>
          </a:bodyPr>
          <a:lstStyle/>
          <a:p>
            <a:r>
              <a:rPr lang="en-US" sz="2000" b="1" dirty="0" smtClean="0">
                <a:latin typeface="+mj-lt"/>
              </a:rPr>
              <a:t>620-6-.04  Control Measures.  Amended</a:t>
            </a:r>
            <a:r>
              <a:rPr lang="en-US" sz="2000" b="1" i="1" dirty="0" smtClean="0">
                <a:latin typeface="+mj-lt"/>
              </a:rPr>
              <a:t>.</a:t>
            </a:r>
          </a:p>
          <a:p>
            <a:endParaRPr lang="en-US" sz="2400" b="1" i="1" dirty="0" smtClean="0">
              <a:latin typeface="+mj-lt"/>
            </a:endParaRPr>
          </a:p>
          <a:p>
            <a:r>
              <a:rPr lang="en-US" sz="2400" dirty="0" smtClean="0">
                <a:latin typeface="+mj-lt"/>
              </a:rPr>
              <a:t> </a:t>
            </a:r>
            <a:r>
              <a:rPr lang="en-US" sz="2000" dirty="0" smtClean="0">
                <a:latin typeface="+mj-lt"/>
              </a:rPr>
              <a:t>(1)  Minimum adequate subterranean termite control treatment for </a:t>
            </a:r>
          </a:p>
          <a:p>
            <a:r>
              <a:rPr lang="en-US" sz="2000" dirty="0">
                <a:latin typeface="+mj-lt"/>
              </a:rPr>
              <a:t> </a:t>
            </a:r>
            <a:r>
              <a:rPr lang="en-US" sz="2000" dirty="0" smtClean="0">
                <a:latin typeface="+mj-lt"/>
              </a:rPr>
              <a:t>       post construction shall include the following:</a:t>
            </a:r>
          </a:p>
          <a:p>
            <a:endParaRPr lang="en-US" sz="2000" dirty="0" smtClean="0">
              <a:latin typeface="+mj-lt"/>
            </a:endParaRPr>
          </a:p>
          <a:p>
            <a:r>
              <a:rPr lang="en-US" sz="2000" dirty="0" smtClean="0">
                <a:latin typeface="+mj-lt"/>
              </a:rPr>
              <a:t> (b)  For pesticide products allowing a defined soil treatment consistent </a:t>
            </a:r>
          </a:p>
          <a:p>
            <a:r>
              <a:rPr lang="en-US" sz="2000" dirty="0" smtClean="0">
                <a:latin typeface="+mj-lt"/>
              </a:rPr>
              <a:t>        with individual product registered label directions:</a:t>
            </a:r>
            <a:endParaRPr lang="en-US" sz="2000" dirty="0">
              <a:latin typeface="+mj-l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9144000" cy="1219200"/>
          </a:xfrm>
        </p:spPr>
        <p:txBody>
          <a:bodyPr>
            <a:normAutofit/>
          </a:bodyPr>
          <a:lstStyle/>
          <a:p>
            <a:pPr algn="ctr"/>
            <a:r>
              <a:rPr lang="en-US" sz="2800" b="1" i="1" dirty="0" smtClean="0">
                <a:solidFill>
                  <a:schemeClr val="tx1"/>
                </a:solidFill>
                <a:effectLst>
                  <a:outerShdw blurRad="38100" dist="38100" dir="2700000" algn="tl">
                    <a:srgbClr val="000000">
                      <a:alpha val="43137"/>
                    </a:srgbClr>
                  </a:outerShdw>
                </a:effectLst>
              </a:rPr>
              <a:t/>
            </a:r>
            <a:br>
              <a:rPr lang="en-US" sz="2800" b="1" i="1" dirty="0" smtClean="0">
                <a:solidFill>
                  <a:schemeClr val="tx1"/>
                </a:solidFill>
                <a:effectLst>
                  <a:outerShdw blurRad="38100" dist="38100" dir="2700000" algn="tl">
                    <a:srgbClr val="000000">
                      <a:alpha val="43137"/>
                    </a:srgbClr>
                  </a:outerShdw>
                </a:effectLst>
              </a:rPr>
            </a:br>
            <a:endParaRPr lang="en-US" sz="2800" b="1" i="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81000" y="1066800"/>
            <a:ext cx="8382000" cy="4419600"/>
          </a:xfrm>
        </p:spPr>
        <p:txBody>
          <a:bodyPr>
            <a:normAutofit/>
          </a:bodyPr>
          <a:lstStyle/>
          <a:p>
            <a:r>
              <a:rPr lang="en-US" sz="2000" b="1" dirty="0" smtClean="0">
                <a:latin typeface="+mj-lt"/>
              </a:rPr>
              <a:t>620-6-.04  Control Measures. Amended.</a:t>
            </a:r>
          </a:p>
          <a:p>
            <a:pPr marL="0" indent="0">
              <a:buNone/>
            </a:pPr>
            <a:endParaRPr lang="en-US" sz="2000" dirty="0" smtClean="0">
              <a:latin typeface="+mj-lt"/>
            </a:endParaRPr>
          </a:p>
          <a:p>
            <a:pPr>
              <a:buFontTx/>
              <a:buNone/>
            </a:pPr>
            <a:r>
              <a:rPr lang="en-US" sz="2000" dirty="0" smtClean="0">
                <a:latin typeface="+mj-lt"/>
              </a:rPr>
              <a:t>    </a:t>
            </a:r>
            <a:r>
              <a:rPr lang="en-US" sz="2000" b="1" dirty="0" smtClean="0">
                <a:latin typeface="+mj-lt"/>
              </a:rPr>
              <a:t>(1) (b) 1.   </a:t>
            </a:r>
            <a:r>
              <a:rPr lang="en-US" sz="2000" dirty="0" smtClean="0">
                <a:latin typeface="+mj-lt"/>
              </a:rPr>
              <a:t>Removal of all cellulosic material from underneath the building </a:t>
            </a:r>
          </a:p>
          <a:p>
            <a:pPr>
              <a:buFontTx/>
              <a:buNone/>
            </a:pPr>
            <a:r>
              <a:rPr lang="en-US" sz="2000" dirty="0">
                <a:latin typeface="+mj-lt"/>
              </a:rPr>
              <a:t> </a:t>
            </a:r>
            <a:r>
              <a:rPr lang="en-US" sz="2000" dirty="0" smtClean="0">
                <a:latin typeface="+mj-lt"/>
              </a:rPr>
              <a:t>                      and removal of any other debris which would interfere with </a:t>
            </a:r>
          </a:p>
          <a:p>
            <a:pPr>
              <a:buFontTx/>
              <a:buNone/>
            </a:pPr>
            <a:r>
              <a:rPr lang="en-US" sz="2000" dirty="0">
                <a:latin typeface="+mj-lt"/>
              </a:rPr>
              <a:t> </a:t>
            </a:r>
            <a:r>
              <a:rPr lang="en-US" sz="2000" dirty="0" smtClean="0">
                <a:latin typeface="+mj-lt"/>
              </a:rPr>
              <a:t>                      inspection or treatment in such area.</a:t>
            </a:r>
          </a:p>
          <a:p>
            <a:endParaRPr lang="en-US" sz="2000" dirty="0"/>
          </a:p>
        </p:txBody>
      </p:sp>
      <p:pic>
        <p:nvPicPr>
          <p:cNvPr id="20484" name="Picture 4" descr="http://ts1.mm.bing.net/th?id=i.5037271474373424&amp;pid=1.9"/>
          <p:cNvPicPr>
            <a:picLocks noChangeAspect="1" noChangeArrowheads="1"/>
          </p:cNvPicPr>
          <p:nvPr/>
        </p:nvPicPr>
        <p:blipFill>
          <a:blip r:embed="rId2" cstate="print"/>
          <a:srcRect/>
          <a:stretch>
            <a:fillRect/>
          </a:stretch>
        </p:blipFill>
        <p:spPr bwMode="auto">
          <a:xfrm>
            <a:off x="838200" y="3505200"/>
            <a:ext cx="2514600" cy="1885950"/>
          </a:xfrm>
          <a:prstGeom prst="rect">
            <a:avLst/>
          </a:prstGeom>
          <a:noFill/>
        </p:spPr>
      </p:pic>
      <p:pic>
        <p:nvPicPr>
          <p:cNvPr id="20488" name="Picture 8" descr="http://www.adrianenvironmental.com/images/Dirtcrawl.JPG"/>
          <p:cNvPicPr>
            <a:picLocks noChangeAspect="1" noChangeArrowheads="1"/>
          </p:cNvPicPr>
          <p:nvPr/>
        </p:nvPicPr>
        <p:blipFill>
          <a:blip r:embed="rId3" cstate="print"/>
          <a:srcRect/>
          <a:stretch>
            <a:fillRect/>
          </a:stretch>
        </p:blipFill>
        <p:spPr bwMode="auto">
          <a:xfrm rot="10800000" flipV="1">
            <a:off x="5715000" y="3429000"/>
            <a:ext cx="2933700" cy="2200275"/>
          </a:xfrm>
          <a:prstGeom prst="rect">
            <a:avLst/>
          </a:prstGeom>
          <a:noFill/>
        </p:spPr>
      </p:pic>
      <p:sp>
        <p:nvSpPr>
          <p:cNvPr id="8" name="Rectangle 7"/>
          <p:cNvSpPr/>
          <p:nvPr/>
        </p:nvSpPr>
        <p:spPr>
          <a:xfrm>
            <a:off x="762000" y="2971800"/>
            <a:ext cx="80772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352800" y="6172200"/>
            <a:ext cx="57912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458200" y="2971800"/>
            <a:ext cx="457200" cy="3581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6" descr="http://www.airdetectives.ca/infoimages/mosc10.jpg"/>
          <p:cNvPicPr>
            <a:picLocks noChangeAspect="1" noChangeArrowheads="1"/>
          </p:cNvPicPr>
          <p:nvPr/>
        </p:nvPicPr>
        <p:blipFill>
          <a:blip r:embed="rId4" cstate="print"/>
          <a:srcRect/>
          <a:stretch>
            <a:fillRect/>
          </a:stretch>
        </p:blipFill>
        <p:spPr bwMode="auto">
          <a:xfrm>
            <a:off x="3429000" y="3581400"/>
            <a:ext cx="2465259" cy="1663700"/>
          </a:xfrm>
          <a:prstGeom prst="rect">
            <a:avLst/>
          </a:prstGeom>
          <a:noFill/>
        </p:spPr>
      </p:pic>
      <p:sp>
        <p:nvSpPr>
          <p:cNvPr id="12" name="Rectangle 11"/>
          <p:cNvSpPr/>
          <p:nvPr/>
        </p:nvSpPr>
        <p:spPr>
          <a:xfrm>
            <a:off x="3429000" y="3352800"/>
            <a:ext cx="23622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429000" y="5791200"/>
            <a:ext cx="2362200"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638800" y="3048000"/>
            <a:ext cx="228600" cy="304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3352800" y="3429000"/>
            <a:ext cx="228600" cy="2819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762000" y="5638800"/>
            <a:ext cx="7620000" cy="461665"/>
          </a:xfrm>
          <a:prstGeom prst="rect">
            <a:avLst/>
          </a:prstGeom>
          <a:noFill/>
        </p:spPr>
        <p:txBody>
          <a:bodyPr wrap="square" rtlCol="0">
            <a:spAutoFit/>
          </a:bodyPr>
          <a:lstStyle/>
          <a:p>
            <a:pPr algn="ctr"/>
            <a:r>
              <a:rPr lang="en-US" sz="2400" dirty="0" smtClean="0">
                <a:latin typeface="Calibri" pitchFamily="34" charset="0"/>
              </a:rPr>
              <a:t>  </a:t>
            </a:r>
            <a:r>
              <a:rPr lang="en-US" sz="2000" dirty="0" smtClean="0">
                <a:latin typeface="Calibri" pitchFamily="34" charset="0"/>
              </a:rPr>
              <a:t>Most often, the debris needs to be removed, </a:t>
            </a:r>
            <a:r>
              <a:rPr lang="en-US" sz="2000" u="sng" dirty="0" smtClean="0">
                <a:latin typeface="Calibri" pitchFamily="34" charset="0"/>
              </a:rPr>
              <a:t>not</a:t>
            </a:r>
            <a:r>
              <a:rPr lang="en-US" sz="2000" dirty="0" smtClean="0">
                <a:latin typeface="Calibri" pitchFamily="34" charset="0"/>
              </a:rPr>
              <a:t> WAIVED. </a:t>
            </a:r>
            <a:endParaRPr lang="en-US" sz="2000" dirty="0">
              <a:latin typeface="Calibri" pitchFamily="34" charset="0"/>
            </a:endParaRPr>
          </a:p>
        </p:txBody>
      </p:sp>
      <p:sp>
        <p:nvSpPr>
          <p:cNvPr id="17" name="Rectangle 16"/>
          <p:cNvSpPr/>
          <p:nvPr/>
        </p:nvSpPr>
        <p:spPr>
          <a:xfrm>
            <a:off x="76200" y="5257800"/>
            <a:ext cx="86106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3505200" y="4953000"/>
            <a:ext cx="21336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05000"/>
            <a:ext cx="8229600" cy="4419600"/>
          </a:xfrm>
        </p:spPr>
        <p:txBody>
          <a:bodyPr/>
          <a:lstStyle/>
          <a:p>
            <a:pPr>
              <a:buNone/>
            </a:pPr>
            <a:endParaRPr lang="en-US" sz="2400" dirty="0" smtClean="0">
              <a:latin typeface="+mj-lt"/>
            </a:endParaRPr>
          </a:p>
          <a:p>
            <a:endParaRPr lang="en-US" dirty="0"/>
          </a:p>
        </p:txBody>
      </p:sp>
      <p:sp>
        <p:nvSpPr>
          <p:cNvPr id="8" name="Rectangle 7"/>
          <p:cNvSpPr/>
          <p:nvPr/>
        </p:nvSpPr>
        <p:spPr>
          <a:xfrm>
            <a:off x="3352800" y="3810000"/>
            <a:ext cx="5562600" cy="76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458200" y="3581400"/>
            <a:ext cx="457200" cy="2971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429000" y="3505200"/>
            <a:ext cx="2362200"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429000" y="5791200"/>
            <a:ext cx="2362200"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638800" y="3810000"/>
            <a:ext cx="152400" cy="2286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3352800" y="3733800"/>
            <a:ext cx="152400" cy="2514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0" y="5410200"/>
            <a:ext cx="9144000" cy="461665"/>
          </a:xfrm>
          <a:prstGeom prst="rect">
            <a:avLst/>
          </a:prstGeom>
          <a:noFill/>
        </p:spPr>
        <p:txBody>
          <a:bodyPr wrap="square" rtlCol="0">
            <a:spAutoFit/>
          </a:bodyPr>
          <a:lstStyle/>
          <a:p>
            <a:pPr algn="ctr"/>
            <a:r>
              <a:rPr lang="en-US" sz="2400" dirty="0" smtClean="0">
                <a:latin typeface="Calibri" pitchFamily="34" charset="0"/>
              </a:rPr>
              <a:t>Obviously, this debris needs to be removed, </a:t>
            </a:r>
            <a:r>
              <a:rPr lang="en-US" sz="2400" u="sng" dirty="0" smtClean="0">
                <a:latin typeface="Calibri" pitchFamily="34" charset="0"/>
              </a:rPr>
              <a:t>not</a:t>
            </a:r>
            <a:r>
              <a:rPr lang="en-US" sz="2400" dirty="0" smtClean="0">
                <a:latin typeface="Calibri" pitchFamily="34" charset="0"/>
              </a:rPr>
              <a:t> WAIVED </a:t>
            </a:r>
            <a:endParaRPr lang="en-US" sz="2400" dirty="0">
              <a:latin typeface="Calibri" pitchFamily="34" charset="0"/>
            </a:endParaRPr>
          </a:p>
        </p:txBody>
      </p:sp>
      <p:pic>
        <p:nvPicPr>
          <p:cNvPr id="101378" name="Picture 2" descr="http://www.talkfestool.com/vb/members/danclark-albums-general-pics-picture4415-crawl-space-2.jpg"/>
          <p:cNvPicPr>
            <a:picLocks noChangeAspect="1" noChangeArrowheads="1"/>
          </p:cNvPicPr>
          <p:nvPr/>
        </p:nvPicPr>
        <p:blipFill>
          <a:blip r:embed="rId2" cstate="print"/>
          <a:srcRect/>
          <a:stretch>
            <a:fillRect/>
          </a:stretch>
        </p:blipFill>
        <p:spPr bwMode="auto">
          <a:xfrm>
            <a:off x="304800" y="1524000"/>
            <a:ext cx="4057650" cy="3400425"/>
          </a:xfrm>
          <a:prstGeom prst="rect">
            <a:avLst/>
          </a:prstGeom>
          <a:noFill/>
        </p:spPr>
      </p:pic>
      <p:pic>
        <p:nvPicPr>
          <p:cNvPr id="101380" name="Picture 4" descr="http://activerain.com/image_store/uploads/9/8/9/5/3/ar126239593435989.jpg"/>
          <p:cNvPicPr>
            <a:picLocks noChangeAspect="1" noChangeArrowheads="1"/>
          </p:cNvPicPr>
          <p:nvPr/>
        </p:nvPicPr>
        <p:blipFill>
          <a:blip r:embed="rId3" cstate="print"/>
          <a:srcRect/>
          <a:stretch>
            <a:fillRect/>
          </a:stretch>
        </p:blipFill>
        <p:spPr bwMode="auto">
          <a:xfrm>
            <a:off x="4267200" y="1524000"/>
            <a:ext cx="4572000" cy="3429000"/>
          </a:xfrm>
          <a:prstGeom prst="rect">
            <a:avLst/>
          </a:prstGeom>
          <a:noFill/>
        </p:spPr>
      </p:pic>
      <p:sp>
        <p:nvSpPr>
          <p:cNvPr id="19" name="Rectangle 18"/>
          <p:cNvSpPr/>
          <p:nvPr/>
        </p:nvSpPr>
        <p:spPr>
          <a:xfrm>
            <a:off x="4191000" y="1219200"/>
            <a:ext cx="304800" cy="396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362200"/>
            <a:ext cx="8229600" cy="3962400"/>
          </a:xfrm>
        </p:spPr>
        <p:txBody>
          <a:bodyPr/>
          <a:lstStyle/>
          <a:p>
            <a:pPr>
              <a:buNone/>
            </a:pPr>
            <a:endParaRPr lang="en-US" sz="2400" dirty="0" smtClean="0">
              <a:latin typeface="+mj-lt"/>
            </a:endParaRPr>
          </a:p>
          <a:p>
            <a:endParaRPr lang="en-US" dirty="0"/>
          </a:p>
        </p:txBody>
      </p:sp>
      <p:sp>
        <p:nvSpPr>
          <p:cNvPr id="8" name="Rectangle 7"/>
          <p:cNvSpPr/>
          <p:nvPr/>
        </p:nvSpPr>
        <p:spPr>
          <a:xfrm>
            <a:off x="3352800" y="4038600"/>
            <a:ext cx="55626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352800" y="6172200"/>
            <a:ext cx="57912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458200" y="4114800"/>
            <a:ext cx="457200" cy="2438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429000" y="4114800"/>
            <a:ext cx="2362200"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429000" y="5791200"/>
            <a:ext cx="2362200"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638800" y="4267200"/>
            <a:ext cx="152400" cy="1828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838200" y="1828800"/>
            <a:ext cx="8077200" cy="2923877"/>
          </a:xfrm>
          <a:prstGeom prst="rect">
            <a:avLst/>
          </a:prstGeom>
          <a:noFill/>
        </p:spPr>
        <p:txBody>
          <a:bodyPr wrap="square" rtlCol="0">
            <a:spAutoFit/>
          </a:bodyPr>
          <a:lstStyle/>
          <a:p>
            <a:pPr>
              <a:buFont typeface="Arial" pitchFamily="34" charset="0"/>
              <a:buChar char="•"/>
            </a:pPr>
            <a:r>
              <a:rPr lang="en-US" sz="2400" dirty="0" smtClean="0">
                <a:latin typeface="Calibri" pitchFamily="34" charset="0"/>
              </a:rPr>
              <a:t>  </a:t>
            </a:r>
            <a:r>
              <a:rPr lang="en-US" sz="2000" dirty="0" smtClean="0">
                <a:latin typeface="Calibri" pitchFamily="34" charset="0"/>
              </a:rPr>
              <a:t>If a stump can’t be </a:t>
            </a:r>
          </a:p>
          <a:p>
            <a:r>
              <a:rPr lang="en-US" sz="2000" dirty="0">
                <a:latin typeface="Calibri" pitchFamily="34" charset="0"/>
              </a:rPr>
              <a:t> </a:t>
            </a:r>
            <a:r>
              <a:rPr lang="en-US" sz="2000" dirty="0" smtClean="0">
                <a:latin typeface="Calibri" pitchFamily="34" charset="0"/>
              </a:rPr>
              <a:t>   removed from the </a:t>
            </a:r>
          </a:p>
          <a:p>
            <a:r>
              <a:rPr lang="en-US" sz="2000" dirty="0">
                <a:latin typeface="Calibri" pitchFamily="34" charset="0"/>
              </a:rPr>
              <a:t> </a:t>
            </a:r>
            <a:r>
              <a:rPr lang="en-US" sz="2000" dirty="0" smtClean="0">
                <a:latin typeface="Calibri" pitchFamily="34" charset="0"/>
              </a:rPr>
              <a:t>   crawl space and </a:t>
            </a:r>
          </a:p>
          <a:p>
            <a:r>
              <a:rPr lang="en-US" sz="2000" dirty="0">
                <a:latin typeface="Calibri" pitchFamily="34" charset="0"/>
              </a:rPr>
              <a:t> </a:t>
            </a:r>
            <a:r>
              <a:rPr lang="en-US" sz="2000" dirty="0" smtClean="0">
                <a:latin typeface="Calibri" pitchFamily="34" charset="0"/>
              </a:rPr>
              <a:t>   there is at least 12” </a:t>
            </a:r>
          </a:p>
          <a:p>
            <a:r>
              <a:rPr lang="en-US" sz="2000" dirty="0">
                <a:latin typeface="Calibri" pitchFamily="34" charset="0"/>
              </a:rPr>
              <a:t> </a:t>
            </a:r>
            <a:r>
              <a:rPr lang="en-US" sz="2000" dirty="0" smtClean="0">
                <a:latin typeface="Calibri" pitchFamily="34" charset="0"/>
              </a:rPr>
              <a:t>   space between the </a:t>
            </a:r>
          </a:p>
          <a:p>
            <a:r>
              <a:rPr lang="en-US" sz="2000" dirty="0">
                <a:latin typeface="Calibri" pitchFamily="34" charset="0"/>
              </a:rPr>
              <a:t> </a:t>
            </a:r>
            <a:r>
              <a:rPr lang="en-US" sz="2000" dirty="0" smtClean="0">
                <a:latin typeface="Calibri" pitchFamily="34" charset="0"/>
              </a:rPr>
              <a:t>   top of the stump </a:t>
            </a:r>
          </a:p>
          <a:p>
            <a:r>
              <a:rPr lang="en-US" sz="2000" dirty="0">
                <a:latin typeface="Calibri" pitchFamily="34" charset="0"/>
              </a:rPr>
              <a:t> </a:t>
            </a:r>
            <a:r>
              <a:rPr lang="en-US" sz="2000" dirty="0" smtClean="0">
                <a:latin typeface="Calibri" pitchFamily="34" charset="0"/>
              </a:rPr>
              <a:t>   and the structural </a:t>
            </a:r>
          </a:p>
          <a:p>
            <a:r>
              <a:rPr lang="en-US" sz="2000" dirty="0">
                <a:latin typeface="Calibri" pitchFamily="34" charset="0"/>
              </a:rPr>
              <a:t> </a:t>
            </a:r>
            <a:r>
              <a:rPr lang="en-US" sz="2000" dirty="0" smtClean="0">
                <a:latin typeface="Calibri" pitchFamily="34" charset="0"/>
              </a:rPr>
              <a:t>   wood above, it may </a:t>
            </a:r>
          </a:p>
          <a:p>
            <a:r>
              <a:rPr lang="en-US" sz="2000" dirty="0">
                <a:latin typeface="Calibri" pitchFamily="34" charset="0"/>
              </a:rPr>
              <a:t> </a:t>
            </a:r>
            <a:r>
              <a:rPr lang="en-US" sz="2000" dirty="0" smtClean="0">
                <a:latin typeface="Calibri" pitchFamily="34" charset="0"/>
              </a:rPr>
              <a:t>   be</a:t>
            </a:r>
            <a:r>
              <a:rPr lang="en-US" sz="2000" dirty="0">
                <a:latin typeface="Calibri" pitchFamily="34" charset="0"/>
              </a:rPr>
              <a:t> </a:t>
            </a:r>
            <a:r>
              <a:rPr lang="en-US" sz="2000" dirty="0" smtClean="0">
                <a:latin typeface="Calibri" pitchFamily="34" charset="0"/>
              </a:rPr>
              <a:t>WAIVED…  </a:t>
            </a:r>
            <a:endParaRPr lang="en-US" sz="2000" dirty="0">
              <a:latin typeface="Calibri" pitchFamily="34" charset="0"/>
            </a:endParaRPr>
          </a:p>
        </p:txBody>
      </p:sp>
      <p:sp>
        <p:nvSpPr>
          <p:cNvPr id="19" name="TextBox 18"/>
          <p:cNvSpPr txBox="1"/>
          <p:nvPr/>
        </p:nvSpPr>
        <p:spPr>
          <a:xfrm>
            <a:off x="3733801" y="5257800"/>
            <a:ext cx="4953000" cy="1015663"/>
          </a:xfrm>
          <a:prstGeom prst="rect">
            <a:avLst/>
          </a:prstGeom>
          <a:noFill/>
        </p:spPr>
        <p:txBody>
          <a:bodyPr wrap="square" rtlCol="0">
            <a:spAutoFit/>
          </a:bodyPr>
          <a:lstStyle/>
          <a:p>
            <a:pPr algn="ctr"/>
            <a:r>
              <a:rPr lang="en-US" sz="2000" dirty="0" smtClean="0">
                <a:latin typeface="Calibri" pitchFamily="34" charset="0"/>
              </a:rPr>
              <a:t>You should consider treating the stump</a:t>
            </a:r>
          </a:p>
          <a:p>
            <a:pPr algn="ctr"/>
            <a:r>
              <a:rPr lang="en-US" sz="2000" dirty="0">
                <a:latin typeface="Calibri" pitchFamily="34" charset="0"/>
              </a:rPr>
              <a:t>w</a:t>
            </a:r>
            <a:r>
              <a:rPr lang="en-US" sz="2000" dirty="0" smtClean="0">
                <a:latin typeface="Calibri" pitchFamily="34" charset="0"/>
              </a:rPr>
              <a:t>ith a product labeled for treatment if</a:t>
            </a:r>
          </a:p>
          <a:p>
            <a:pPr algn="ctr"/>
            <a:r>
              <a:rPr lang="en-US" sz="2000" dirty="0">
                <a:latin typeface="Calibri" pitchFamily="34" charset="0"/>
              </a:rPr>
              <a:t>i</a:t>
            </a:r>
            <a:r>
              <a:rPr lang="en-US" sz="2000" dirty="0" smtClean="0">
                <a:latin typeface="Calibri" pitchFamily="34" charset="0"/>
              </a:rPr>
              <a:t>t can’t be removed</a:t>
            </a:r>
            <a:endParaRPr lang="en-US" sz="2000" dirty="0">
              <a:latin typeface="Calibri" pitchFamily="34" charset="0"/>
            </a:endParaRPr>
          </a:p>
        </p:txBody>
      </p:sp>
      <p:sp>
        <p:nvSpPr>
          <p:cNvPr id="15" name="Rectangle 14"/>
          <p:cNvSpPr/>
          <p:nvPr/>
        </p:nvSpPr>
        <p:spPr>
          <a:xfrm>
            <a:off x="3962400" y="2209800"/>
            <a:ext cx="4724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stretch>
            <a:fillRect/>
          </a:stretch>
        </p:blipFill>
        <p:spPr>
          <a:xfrm>
            <a:off x="3951991" y="1600200"/>
            <a:ext cx="5181600" cy="3460569"/>
          </a:xfrm>
          <a:prstGeom prst="rect">
            <a:avLst/>
          </a:prstGeom>
        </p:spPr>
      </p:pic>
      <p:sp>
        <p:nvSpPr>
          <p:cNvPr id="5" name="TextBox 4"/>
          <p:cNvSpPr txBox="1"/>
          <p:nvPr/>
        </p:nvSpPr>
        <p:spPr>
          <a:xfrm>
            <a:off x="8458200" y="1447800"/>
            <a:ext cx="685800" cy="3693319"/>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72312"/>
          </a:xfrm>
        </p:spPr>
        <p:txBody>
          <a:bodyPr>
            <a:normAutofit/>
          </a:bodyPr>
          <a:lstStyle/>
          <a:p>
            <a:pPr algn="ctr"/>
            <a:r>
              <a:rPr lang="en-US" sz="2800" b="1" i="1" dirty="0" smtClean="0">
                <a:solidFill>
                  <a:schemeClr val="tx1"/>
                </a:solidFill>
                <a:effectLst>
                  <a:outerShdw blurRad="38100" dist="38100" dir="2700000" algn="tl">
                    <a:srgbClr val="000000">
                      <a:alpha val="43137"/>
                    </a:srgbClr>
                  </a:outerShdw>
                </a:effectLst>
              </a:rPr>
              <a:t/>
            </a:r>
            <a:br>
              <a:rPr lang="en-US" sz="2800" b="1" i="1" dirty="0" smtClean="0">
                <a:solidFill>
                  <a:schemeClr val="tx1"/>
                </a:solidFill>
                <a:effectLst>
                  <a:outerShdw blurRad="38100" dist="38100" dir="2700000" algn="tl">
                    <a:srgbClr val="000000">
                      <a:alpha val="43137"/>
                    </a:srgbClr>
                  </a:outerShdw>
                </a:effectLst>
              </a:rPr>
            </a:br>
            <a:endParaRPr lang="en-US" sz="2800" dirty="0">
              <a:solidFill>
                <a:schemeClr val="tx1"/>
              </a:solidFill>
            </a:endParaRPr>
          </a:p>
        </p:txBody>
      </p:sp>
      <p:sp>
        <p:nvSpPr>
          <p:cNvPr id="3" name="Content Placeholder 2"/>
          <p:cNvSpPr>
            <a:spLocks noGrp="1"/>
          </p:cNvSpPr>
          <p:nvPr>
            <p:ph idx="1"/>
          </p:nvPr>
        </p:nvSpPr>
        <p:spPr>
          <a:xfrm>
            <a:off x="457200" y="533400"/>
            <a:ext cx="8077200" cy="4648200"/>
          </a:xfrm>
        </p:spPr>
        <p:txBody>
          <a:bodyPr>
            <a:normAutofit/>
          </a:bodyPr>
          <a:lstStyle/>
          <a:p>
            <a:r>
              <a:rPr lang="en-US" sz="2000" b="1" dirty="0" smtClean="0">
                <a:latin typeface="+mj-lt"/>
              </a:rPr>
              <a:t>620-6-.04 (1) (b) 2.  </a:t>
            </a:r>
            <a:r>
              <a:rPr lang="en-US" sz="2000" dirty="0" smtClean="0">
                <a:latin typeface="+mj-lt"/>
              </a:rPr>
              <a:t>Removal of all wooden contacts between buildings </a:t>
            </a:r>
          </a:p>
          <a:p>
            <a:pPr marL="0" indent="0">
              <a:buNone/>
            </a:pPr>
            <a:r>
              <a:rPr lang="en-US" sz="2000" dirty="0">
                <a:latin typeface="+mj-lt"/>
              </a:rPr>
              <a:t> </a:t>
            </a:r>
            <a:r>
              <a:rPr lang="en-US" sz="2000" dirty="0" smtClean="0">
                <a:latin typeface="+mj-lt"/>
              </a:rPr>
              <a:t>     and </a:t>
            </a:r>
            <a:r>
              <a:rPr lang="en-US" sz="2000" u="sng" dirty="0" smtClean="0">
                <a:latin typeface="+mj-lt"/>
              </a:rPr>
              <a:t>outside soil</a:t>
            </a:r>
            <a:r>
              <a:rPr lang="en-US" sz="2000" dirty="0" smtClean="0">
                <a:latin typeface="+mj-lt"/>
              </a:rPr>
              <a:t>, other than wooden supports which have been treated </a:t>
            </a:r>
          </a:p>
          <a:p>
            <a:pPr marL="0" indent="0">
              <a:buNone/>
            </a:pPr>
            <a:r>
              <a:rPr lang="en-US" sz="2000" dirty="0">
                <a:latin typeface="+mj-lt"/>
              </a:rPr>
              <a:t> </a:t>
            </a:r>
            <a:r>
              <a:rPr lang="en-US" sz="2000" dirty="0" smtClean="0">
                <a:latin typeface="+mj-lt"/>
              </a:rPr>
              <a:t>     with preservatives to a minimum preservative retention designed for </a:t>
            </a:r>
          </a:p>
          <a:p>
            <a:pPr marL="0" indent="0">
              <a:buNone/>
            </a:pPr>
            <a:r>
              <a:rPr lang="en-US" sz="2000" dirty="0">
                <a:latin typeface="+mj-lt"/>
              </a:rPr>
              <a:t> </a:t>
            </a:r>
            <a:r>
              <a:rPr lang="en-US" sz="2000" dirty="0" smtClean="0">
                <a:latin typeface="+mj-lt"/>
              </a:rPr>
              <a:t>     ground contact.  The top of all supports for untreated wooden members </a:t>
            </a:r>
          </a:p>
          <a:p>
            <a:pPr marL="0" indent="0">
              <a:buNone/>
            </a:pPr>
            <a:r>
              <a:rPr lang="en-US" sz="2000" dirty="0">
                <a:latin typeface="+mj-lt"/>
              </a:rPr>
              <a:t> </a:t>
            </a:r>
            <a:r>
              <a:rPr lang="en-US" sz="2000" dirty="0" smtClean="0">
                <a:latin typeface="+mj-lt"/>
              </a:rPr>
              <a:t>     shall be no closer than six (</a:t>
            </a:r>
            <a:r>
              <a:rPr lang="en-US" sz="2000" b="1" dirty="0" smtClean="0">
                <a:latin typeface="+mj-lt"/>
              </a:rPr>
              <a:t>6</a:t>
            </a:r>
            <a:r>
              <a:rPr lang="en-US" sz="2000" dirty="0" smtClean="0">
                <a:latin typeface="+mj-lt"/>
              </a:rPr>
              <a:t>) inches to the soil.  In no case shall the </a:t>
            </a:r>
          </a:p>
          <a:p>
            <a:pPr marL="0" indent="0">
              <a:buNone/>
            </a:pPr>
            <a:r>
              <a:rPr lang="en-US" sz="2000" dirty="0">
                <a:latin typeface="+mj-lt"/>
              </a:rPr>
              <a:t> </a:t>
            </a:r>
            <a:r>
              <a:rPr lang="en-US" sz="2000" dirty="0" smtClean="0">
                <a:latin typeface="+mj-lt"/>
              </a:rPr>
              <a:t>     minimum clearance between untreated wood and soil be less than six (</a:t>
            </a:r>
            <a:r>
              <a:rPr lang="en-US" sz="2000" b="1" dirty="0" smtClean="0">
                <a:latin typeface="+mj-lt"/>
              </a:rPr>
              <a:t>6</a:t>
            </a:r>
            <a:r>
              <a:rPr lang="en-US" sz="2000" dirty="0" smtClean="0">
                <a:latin typeface="+mj-lt"/>
              </a:rPr>
              <a:t>) </a:t>
            </a:r>
          </a:p>
          <a:p>
            <a:pPr marL="0" indent="0">
              <a:buNone/>
            </a:pPr>
            <a:r>
              <a:rPr lang="en-US" sz="2000" dirty="0">
                <a:latin typeface="+mj-lt"/>
              </a:rPr>
              <a:t> </a:t>
            </a:r>
            <a:r>
              <a:rPr lang="en-US" sz="2000" dirty="0" smtClean="0">
                <a:latin typeface="+mj-lt"/>
              </a:rPr>
              <a:t>     inches.  </a:t>
            </a:r>
          </a:p>
        </p:txBody>
      </p:sp>
      <p:sp>
        <p:nvSpPr>
          <p:cNvPr id="4" name="Rectangle 3"/>
          <p:cNvSpPr/>
          <p:nvPr/>
        </p:nvSpPr>
        <p:spPr>
          <a:xfrm>
            <a:off x="1295400" y="4343400"/>
            <a:ext cx="6477000" cy="304800"/>
          </a:xfrm>
          <a:prstGeom prst="rect">
            <a:avLst/>
          </a:prstGeom>
          <a:solidFill>
            <a:srgbClr val="B287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914400" y="5562600"/>
            <a:ext cx="7391400" cy="914400"/>
          </a:xfrm>
          <a:prstGeom prst="rect">
            <a:avLst/>
          </a:prstGeom>
          <a:solidFill>
            <a:srgbClr val="99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4267200" y="3962400"/>
            <a:ext cx="1905000" cy="1569660"/>
          </a:xfrm>
          <a:prstGeom prst="rect">
            <a:avLst/>
          </a:prstGeom>
          <a:noFill/>
        </p:spPr>
        <p:txBody>
          <a:bodyPr wrap="square" rtlCol="0">
            <a:spAutoFit/>
          </a:bodyPr>
          <a:lstStyle/>
          <a:p>
            <a:r>
              <a:rPr lang="en-US" sz="2400" b="1" i="1" dirty="0" smtClean="0">
                <a:solidFill>
                  <a:schemeClr val="bg1"/>
                </a:solidFill>
                <a:latin typeface="+mj-lt"/>
              </a:rPr>
              <a:t>  </a:t>
            </a:r>
          </a:p>
          <a:p>
            <a:endParaRPr lang="en-US" sz="3600" b="1" i="1" dirty="0">
              <a:solidFill>
                <a:schemeClr val="bg1"/>
              </a:solidFill>
              <a:latin typeface="+mj-lt"/>
            </a:endParaRPr>
          </a:p>
          <a:p>
            <a:r>
              <a:rPr lang="en-US" sz="3600" b="1" i="1" dirty="0" smtClean="0">
                <a:solidFill>
                  <a:schemeClr val="bg1"/>
                </a:solidFill>
                <a:latin typeface="+mj-lt"/>
              </a:rPr>
              <a:t>      </a:t>
            </a:r>
            <a:r>
              <a:rPr lang="en-US" b="1" i="1" dirty="0" smtClean="0">
                <a:solidFill>
                  <a:schemeClr val="bg1"/>
                </a:solidFill>
                <a:latin typeface="+mj-lt"/>
              </a:rPr>
              <a:t>Soil</a:t>
            </a:r>
            <a:endParaRPr lang="en-US" b="1" i="1" dirty="0">
              <a:solidFill>
                <a:schemeClr val="bg1"/>
              </a:solidFill>
              <a:latin typeface="+mj-lt"/>
            </a:endParaRPr>
          </a:p>
        </p:txBody>
      </p:sp>
      <p:sp>
        <p:nvSpPr>
          <p:cNvPr id="12" name="TextBox 11"/>
          <p:cNvSpPr txBox="1"/>
          <p:nvPr/>
        </p:nvSpPr>
        <p:spPr>
          <a:xfrm>
            <a:off x="2743200" y="5715000"/>
            <a:ext cx="4953000" cy="646331"/>
          </a:xfrm>
          <a:prstGeom prst="rect">
            <a:avLst/>
          </a:prstGeom>
          <a:noFill/>
        </p:spPr>
        <p:txBody>
          <a:bodyPr wrap="square" rtlCol="0">
            <a:spAutoFit/>
          </a:bodyPr>
          <a:lstStyle/>
          <a:p>
            <a:pPr algn="ctr"/>
            <a:r>
              <a:rPr lang="en-US" b="1" dirty="0" smtClean="0">
                <a:solidFill>
                  <a:srgbClr val="FFFFFF"/>
                </a:solidFill>
                <a:latin typeface="+mj-lt"/>
              </a:rPr>
              <a:t>at least 6” </a:t>
            </a:r>
            <a:r>
              <a:rPr lang="en-US" b="1" dirty="0" smtClean="0">
                <a:solidFill>
                  <a:schemeClr val="bg1"/>
                </a:solidFill>
                <a:latin typeface="+mj-lt"/>
              </a:rPr>
              <a:t>of air is required between wood </a:t>
            </a:r>
          </a:p>
          <a:p>
            <a:pPr algn="ctr"/>
            <a:r>
              <a:rPr lang="en-US" b="1" dirty="0" smtClean="0">
                <a:solidFill>
                  <a:schemeClr val="bg1"/>
                </a:solidFill>
                <a:latin typeface="+mj-lt"/>
              </a:rPr>
              <a:t>&amp; soil unless treated for ground contact</a:t>
            </a:r>
            <a:endParaRPr lang="en-US" b="1" dirty="0">
              <a:solidFill>
                <a:schemeClr val="bg1"/>
              </a:solidFill>
              <a:latin typeface="+mj-lt"/>
            </a:endParaRPr>
          </a:p>
        </p:txBody>
      </p:sp>
      <p:sp>
        <p:nvSpPr>
          <p:cNvPr id="9" name="Rectangle 8"/>
          <p:cNvSpPr/>
          <p:nvPr/>
        </p:nvSpPr>
        <p:spPr>
          <a:xfrm>
            <a:off x="1295400" y="4648200"/>
            <a:ext cx="5334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1828800" y="4648200"/>
            <a:ext cx="9906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4800600" y="4648200"/>
            <a:ext cx="9906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3810000" y="4648200"/>
            <a:ext cx="9906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1295400" y="5105400"/>
            <a:ext cx="9906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2819400" y="4648200"/>
            <a:ext cx="9906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Arrow Connector 17"/>
          <p:cNvCxnSpPr/>
          <p:nvPr/>
        </p:nvCxnSpPr>
        <p:spPr>
          <a:xfrm flipV="1">
            <a:off x="5105400" y="5181600"/>
            <a:ext cx="0" cy="2286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2286000" y="5105400"/>
            <a:ext cx="9906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3276600" y="5105400"/>
            <a:ext cx="9906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5791200" y="4648200"/>
            <a:ext cx="9906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4267200" y="5105400"/>
            <a:ext cx="9906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5257800" y="5105400"/>
            <a:ext cx="9906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6248400" y="5105400"/>
            <a:ext cx="9906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p:cNvSpPr txBox="1"/>
          <p:nvPr/>
        </p:nvSpPr>
        <p:spPr>
          <a:xfrm>
            <a:off x="4876800" y="4800600"/>
            <a:ext cx="533400" cy="369332"/>
          </a:xfrm>
          <a:prstGeom prst="rect">
            <a:avLst/>
          </a:prstGeom>
          <a:noFill/>
        </p:spPr>
        <p:txBody>
          <a:bodyPr wrap="square" rtlCol="0">
            <a:spAutoFit/>
          </a:bodyPr>
          <a:lstStyle/>
          <a:p>
            <a:r>
              <a:rPr lang="en-US" b="1" dirty="0" smtClean="0"/>
              <a:t> </a:t>
            </a:r>
            <a:r>
              <a:rPr lang="en-US" sz="1200" b="1" dirty="0" smtClean="0"/>
              <a:t>6”</a:t>
            </a:r>
            <a:endParaRPr lang="en-US" sz="1200" b="1" dirty="0"/>
          </a:p>
        </p:txBody>
      </p:sp>
      <p:sp>
        <p:nvSpPr>
          <p:cNvPr id="28" name="Rectangle 27"/>
          <p:cNvSpPr/>
          <p:nvPr/>
        </p:nvSpPr>
        <p:spPr>
          <a:xfrm>
            <a:off x="7239000" y="5105400"/>
            <a:ext cx="5334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6781800" y="4648200"/>
            <a:ext cx="9906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1295400" y="4038600"/>
            <a:ext cx="6477000" cy="304800"/>
          </a:xfrm>
          <a:prstGeom prst="rect">
            <a:avLst/>
          </a:prstGeom>
          <a:solidFill>
            <a:srgbClr val="B287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914400" y="3886200"/>
            <a:ext cx="2819400" cy="2215991"/>
          </a:xfrm>
          <a:prstGeom prst="rect">
            <a:avLst/>
          </a:prstGeom>
          <a:noFill/>
          <a:ln>
            <a:noFill/>
          </a:ln>
        </p:spPr>
        <p:txBody>
          <a:bodyPr wrap="square" rtlCol="0">
            <a:spAutoFit/>
          </a:bodyPr>
          <a:lstStyle/>
          <a:p>
            <a:r>
              <a:rPr lang="en-US" sz="2400" b="1" i="1" dirty="0" smtClean="0">
                <a:solidFill>
                  <a:schemeClr val="bg1"/>
                </a:solidFill>
                <a:latin typeface="+mj-lt"/>
              </a:rPr>
              <a:t>       </a:t>
            </a:r>
            <a:r>
              <a:rPr lang="en-US" b="1" i="1" dirty="0" smtClean="0">
                <a:solidFill>
                  <a:schemeClr val="bg1"/>
                </a:solidFill>
                <a:latin typeface="+mj-lt"/>
              </a:rPr>
              <a:t>Wood siding</a:t>
            </a:r>
          </a:p>
          <a:p>
            <a:endParaRPr lang="en-US" sz="2400" b="1" i="1" dirty="0" smtClean="0">
              <a:solidFill>
                <a:schemeClr val="bg1"/>
              </a:solidFill>
              <a:latin typeface="+mj-lt"/>
            </a:endParaRPr>
          </a:p>
          <a:p>
            <a:endParaRPr lang="en-US" sz="3600" b="1" i="1" dirty="0">
              <a:solidFill>
                <a:schemeClr val="bg1"/>
              </a:solidFill>
              <a:latin typeface="+mj-lt"/>
            </a:endParaRPr>
          </a:p>
          <a:p>
            <a:r>
              <a:rPr lang="en-US" sz="3600" b="1" i="1" dirty="0" smtClean="0">
                <a:solidFill>
                  <a:schemeClr val="bg1"/>
                </a:solidFill>
                <a:latin typeface="+mj-lt"/>
              </a:rPr>
              <a:t>      </a:t>
            </a:r>
          </a:p>
          <a:p>
            <a:r>
              <a:rPr lang="en-US" b="1" i="1" dirty="0" smtClean="0">
                <a:solidFill>
                  <a:schemeClr val="bg1"/>
                </a:solidFill>
                <a:latin typeface="+mj-lt"/>
              </a:rPr>
              <a:t>                 Soil</a:t>
            </a:r>
            <a:endParaRPr lang="en-US" b="1" i="1" dirty="0">
              <a:solidFill>
                <a:schemeClr val="bg1"/>
              </a:solidFill>
              <a:latin typeface="+mj-lt"/>
            </a:endParaRPr>
          </a:p>
        </p:txBody>
      </p:sp>
      <p:cxnSp>
        <p:nvCxnSpPr>
          <p:cNvPr id="8" name="Straight Arrow Connector 7"/>
          <p:cNvCxnSpPr/>
          <p:nvPr/>
        </p:nvCxnSpPr>
        <p:spPr>
          <a:xfrm flipV="1">
            <a:off x="5105400" y="4648200"/>
            <a:ext cx="0" cy="3048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5105400" y="5105400"/>
            <a:ext cx="0" cy="4572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50" name="Rectangle 49"/>
          <p:cNvSpPr/>
          <p:nvPr/>
        </p:nvSpPr>
        <p:spPr>
          <a:xfrm>
            <a:off x="1295400" y="3733800"/>
            <a:ext cx="6477000" cy="304800"/>
          </a:xfrm>
          <a:prstGeom prst="rect">
            <a:avLst/>
          </a:prstGeom>
          <a:solidFill>
            <a:srgbClr val="B287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1295400" y="3429000"/>
            <a:ext cx="6477000" cy="304800"/>
          </a:xfrm>
          <a:prstGeom prst="rect">
            <a:avLst/>
          </a:prstGeom>
          <a:solidFill>
            <a:srgbClr val="B287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8382000" y="6629400"/>
            <a:ext cx="762000" cy="215444"/>
          </a:xfrm>
          <a:prstGeom prst="rect">
            <a:avLst/>
          </a:prstGeom>
          <a:noFill/>
        </p:spPr>
        <p:txBody>
          <a:bodyPr wrap="square" rtlCol="0">
            <a:spAutoFit/>
          </a:bodyPr>
          <a:lstStyle/>
          <a:p>
            <a:r>
              <a:rPr lang="en-US" sz="800" b="1" dirty="0" smtClean="0"/>
              <a:t>  Slide 10/86</a:t>
            </a:r>
            <a:endParaRPr lang="en-US" sz="800" b="1" dirty="0"/>
          </a:p>
        </p:txBody>
      </p:sp>
      <p:sp>
        <p:nvSpPr>
          <p:cNvPr id="7" name="TextBox 6"/>
          <p:cNvSpPr txBox="1"/>
          <p:nvPr/>
        </p:nvSpPr>
        <p:spPr>
          <a:xfrm>
            <a:off x="1295400" y="4724400"/>
            <a:ext cx="3429000" cy="646331"/>
          </a:xfrm>
          <a:prstGeom prst="rect">
            <a:avLst/>
          </a:prstGeom>
          <a:noFill/>
        </p:spPr>
        <p:txBody>
          <a:bodyPr wrap="square" rtlCol="0">
            <a:spAutoFit/>
          </a:bodyPr>
          <a:lstStyle/>
          <a:p>
            <a:r>
              <a:rPr lang="en-US" b="1" i="1" dirty="0" smtClean="0"/>
              <a:t>   </a:t>
            </a:r>
            <a:r>
              <a:rPr lang="en-US" b="1" i="1" dirty="0" smtClean="0">
                <a:solidFill>
                  <a:srgbClr val="FFFFFF"/>
                </a:solidFill>
              </a:rPr>
              <a:t>Hollow block </a:t>
            </a:r>
          </a:p>
          <a:p>
            <a:r>
              <a:rPr lang="en-US" b="1" i="1" dirty="0" smtClean="0">
                <a:solidFill>
                  <a:srgbClr val="FFFFFF"/>
                </a:solidFill>
              </a:rPr>
              <a:t> foundation wall</a:t>
            </a:r>
            <a:endParaRPr lang="en-US" b="1" i="1" dirty="0">
              <a:solidFill>
                <a:srgbClr val="FFFFFF"/>
              </a:solidFill>
            </a:endParaRPr>
          </a:p>
        </p:txBody>
      </p:sp>
    </p:spTree>
    <p:extLst>
      <p:ext uri="{BB962C8B-B14F-4D97-AF65-F5344CB8AC3E}">
        <p14:creationId xmlns:p14="http://schemas.microsoft.com/office/powerpoint/2010/main" val="148476038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67512"/>
          </a:xfrm>
        </p:spPr>
        <p:txBody>
          <a:bodyPr>
            <a:normAutofit/>
          </a:bodyPr>
          <a:lstStyle/>
          <a:p>
            <a:pPr algn="ctr"/>
            <a:r>
              <a:rPr lang="en-US" sz="2800" b="1" i="1" dirty="0" smtClean="0">
                <a:solidFill>
                  <a:schemeClr val="tx1"/>
                </a:solidFill>
              </a:rPr>
              <a:t>Wood within 6” of the soil</a:t>
            </a:r>
            <a:endParaRPr lang="en-US" sz="2800" b="1" i="1" dirty="0">
              <a:solidFill>
                <a:schemeClr val="tx1"/>
              </a:solidFill>
            </a:endParaRPr>
          </a:p>
        </p:txBody>
      </p:sp>
      <p:sp>
        <p:nvSpPr>
          <p:cNvPr id="3" name="Content Placeholder 2"/>
          <p:cNvSpPr>
            <a:spLocks noGrp="1"/>
          </p:cNvSpPr>
          <p:nvPr>
            <p:ph idx="1"/>
          </p:nvPr>
        </p:nvSpPr>
        <p:spPr>
          <a:xfrm>
            <a:off x="457200" y="2895600"/>
            <a:ext cx="8229600" cy="3429000"/>
          </a:xfrm>
        </p:spPr>
        <p:txBody>
          <a:bodyPr/>
          <a:lstStyle/>
          <a:p>
            <a:endParaRPr lang="en-US" dirty="0"/>
          </a:p>
        </p:txBody>
      </p:sp>
      <p:pic>
        <p:nvPicPr>
          <p:cNvPr id="4" name="Picture 5" descr="photo_14"/>
          <p:cNvPicPr>
            <a:picLocks noChangeAspect="1" noChangeArrowheads="1"/>
          </p:cNvPicPr>
          <p:nvPr/>
        </p:nvPicPr>
        <p:blipFill>
          <a:blip r:embed="rId2" cstate="print"/>
          <a:srcRect/>
          <a:stretch>
            <a:fillRect/>
          </a:stretch>
        </p:blipFill>
        <p:spPr bwMode="auto">
          <a:xfrm>
            <a:off x="533400" y="1905000"/>
            <a:ext cx="3680254" cy="3060825"/>
          </a:xfrm>
          <a:prstGeom prst="rect">
            <a:avLst/>
          </a:prstGeom>
          <a:noFill/>
          <a:ln>
            <a:solidFill>
              <a:schemeClr val="tx1"/>
            </a:solidFill>
          </a:ln>
        </p:spPr>
      </p:pic>
      <p:pic>
        <p:nvPicPr>
          <p:cNvPr id="5" name="Picture 6" descr="siding_5"/>
          <p:cNvPicPr>
            <a:picLocks noChangeAspect="1" noChangeArrowheads="1"/>
          </p:cNvPicPr>
          <p:nvPr/>
        </p:nvPicPr>
        <p:blipFill>
          <a:blip r:embed="rId3" cstate="print"/>
          <a:srcRect/>
          <a:stretch>
            <a:fillRect/>
          </a:stretch>
        </p:blipFill>
        <p:spPr bwMode="auto">
          <a:xfrm>
            <a:off x="4572000" y="1905000"/>
            <a:ext cx="4038600" cy="3028950"/>
          </a:xfrm>
          <a:prstGeom prst="rect">
            <a:avLst/>
          </a:prstGeom>
          <a:noFill/>
          <a:ln w="9525">
            <a:solidFill>
              <a:schemeClr val="tx1"/>
            </a:solidFill>
            <a:miter lim="800000"/>
            <a:headEnd/>
            <a:tailEnd/>
          </a:ln>
        </p:spPr>
      </p:pic>
      <p:sp>
        <p:nvSpPr>
          <p:cNvPr id="6" name="TextBox 5"/>
          <p:cNvSpPr txBox="1"/>
          <p:nvPr/>
        </p:nvSpPr>
        <p:spPr>
          <a:xfrm>
            <a:off x="0" y="5334000"/>
            <a:ext cx="9143999" cy="1015663"/>
          </a:xfrm>
          <a:prstGeom prst="rect">
            <a:avLst/>
          </a:prstGeom>
          <a:noFill/>
        </p:spPr>
        <p:txBody>
          <a:bodyPr wrap="square" rtlCol="0">
            <a:spAutoFit/>
          </a:bodyPr>
          <a:lstStyle/>
          <a:p>
            <a:pPr algn="ctr"/>
            <a:r>
              <a:rPr lang="en-US" sz="2000" dirty="0" smtClean="0">
                <a:latin typeface="+mj-lt"/>
              </a:rPr>
              <a:t>Wooden siding, porch columns, deck posts, and stairs are </a:t>
            </a:r>
          </a:p>
          <a:p>
            <a:pPr algn="ctr"/>
            <a:r>
              <a:rPr lang="en-US" sz="2000" dirty="0">
                <a:latin typeface="+mj-lt"/>
              </a:rPr>
              <a:t>t</a:t>
            </a:r>
            <a:r>
              <a:rPr lang="en-US" sz="2000" dirty="0" smtClean="0">
                <a:latin typeface="+mj-lt"/>
              </a:rPr>
              <a:t>ouching or are within 6” of soil and must either be removed, </a:t>
            </a:r>
          </a:p>
          <a:p>
            <a:pPr algn="ctr"/>
            <a:r>
              <a:rPr lang="en-US" sz="2000" dirty="0" smtClean="0">
                <a:latin typeface="+mj-lt"/>
              </a:rPr>
              <a:t>properly insulated from soil, or alternatively WAIVED</a:t>
            </a:r>
            <a:endParaRPr lang="en-US" sz="2000" dirty="0">
              <a:latin typeface="+mj-lt"/>
            </a:endParaRP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57200" y="3962400"/>
            <a:ext cx="4114800" cy="2554545"/>
          </a:xfrm>
          <a:prstGeom prst="rect">
            <a:avLst/>
          </a:prstGeom>
          <a:noFill/>
        </p:spPr>
        <p:txBody>
          <a:bodyPr wrap="square" rtlCol="0">
            <a:spAutoFit/>
          </a:bodyPr>
          <a:lstStyle/>
          <a:p>
            <a:r>
              <a:rPr lang="en-US" sz="2000" dirty="0" smtClean="0">
                <a:latin typeface="+mj-lt"/>
              </a:rPr>
              <a:t>If wooden deck posts are not stamped or plated to show they are treated for ground contact and they are embedded in concrete, they are considered wood-to-earth contacts and need to be either removed, properly insulated from soil, or alternatively WAIVED.</a:t>
            </a:r>
            <a:endParaRPr lang="en-US" sz="2000" dirty="0">
              <a:latin typeface="+mj-lt"/>
            </a:endParaRPr>
          </a:p>
        </p:txBody>
      </p:sp>
      <p:pic>
        <p:nvPicPr>
          <p:cNvPr id="72706" name="Picture 2"/>
          <p:cNvPicPr>
            <a:picLocks noChangeAspect="1" noChangeArrowheads="1"/>
          </p:cNvPicPr>
          <p:nvPr/>
        </p:nvPicPr>
        <p:blipFill>
          <a:blip r:embed="rId2" cstate="print"/>
          <a:srcRect/>
          <a:stretch>
            <a:fillRect/>
          </a:stretch>
        </p:blipFill>
        <p:spPr bwMode="auto">
          <a:xfrm>
            <a:off x="457200" y="685800"/>
            <a:ext cx="3962008" cy="2971779"/>
          </a:xfrm>
          <a:prstGeom prst="rect">
            <a:avLst/>
          </a:prstGeom>
          <a:noFill/>
          <a:ln w="9525">
            <a:noFill/>
            <a:miter lim="800000"/>
            <a:headEnd/>
            <a:tailEnd/>
          </a:ln>
          <a:effectLst/>
        </p:spPr>
      </p:pic>
      <p:pic>
        <p:nvPicPr>
          <p:cNvPr id="72707" name="Picture 3"/>
          <p:cNvPicPr>
            <a:picLocks noChangeAspect="1" noChangeArrowheads="1"/>
          </p:cNvPicPr>
          <p:nvPr/>
        </p:nvPicPr>
        <p:blipFill>
          <a:blip r:embed="rId3" cstate="print"/>
          <a:srcRect/>
          <a:stretch>
            <a:fillRect/>
          </a:stretch>
        </p:blipFill>
        <p:spPr bwMode="auto">
          <a:xfrm>
            <a:off x="4724400" y="685800"/>
            <a:ext cx="3962036" cy="2971800"/>
          </a:xfrm>
          <a:prstGeom prst="rect">
            <a:avLst/>
          </a:prstGeom>
          <a:noFill/>
          <a:ln w="9525">
            <a:noFill/>
            <a:miter lim="800000"/>
            <a:headEnd/>
            <a:tailEnd/>
          </a:ln>
          <a:effectLst/>
        </p:spPr>
      </p:pic>
      <p:sp>
        <p:nvSpPr>
          <p:cNvPr id="9" name="TextBox 8"/>
          <p:cNvSpPr txBox="1"/>
          <p:nvPr/>
        </p:nvSpPr>
        <p:spPr>
          <a:xfrm>
            <a:off x="4572000" y="3962400"/>
            <a:ext cx="4267200" cy="2554545"/>
          </a:xfrm>
          <a:prstGeom prst="rect">
            <a:avLst/>
          </a:prstGeom>
          <a:noFill/>
        </p:spPr>
        <p:txBody>
          <a:bodyPr wrap="square" rtlCol="0">
            <a:spAutoFit/>
          </a:bodyPr>
          <a:lstStyle/>
          <a:p>
            <a:r>
              <a:rPr lang="en-US" sz="2000" dirty="0" smtClean="0">
                <a:latin typeface="+mj-lt"/>
              </a:rPr>
              <a:t>If wooden deck posts are not stamped or plated to show they are treated for ground contact and they are sitting on top of a concrete footer and there is at less than 6” of clearance between the wood and the soil, they need either to be removed, properly insulated from soil, or alternatively WAIVED.</a:t>
            </a:r>
            <a:endParaRPr lang="en-US" sz="2000" dirty="0">
              <a:latin typeface="+mj-l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270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638800"/>
            <a:ext cx="9144000" cy="685800"/>
          </a:xfrm>
        </p:spPr>
        <p:txBody>
          <a:bodyPr>
            <a:noAutofit/>
          </a:bodyPr>
          <a:lstStyle/>
          <a:p>
            <a:pPr algn="ctr">
              <a:buNone/>
            </a:pPr>
            <a:r>
              <a:rPr lang="en-US" sz="2000" dirty="0" smtClean="0">
                <a:latin typeface="+mj-lt"/>
              </a:rPr>
              <a:t>This deck post is embedded in concrete and must either be </a:t>
            </a:r>
          </a:p>
          <a:p>
            <a:pPr algn="ctr">
              <a:buNone/>
            </a:pPr>
            <a:r>
              <a:rPr lang="en-US" sz="2000" dirty="0" smtClean="0">
                <a:latin typeface="+mj-lt"/>
              </a:rPr>
              <a:t>removed,  properly insulated from soil, or alternatively WAIVED</a:t>
            </a:r>
            <a:endParaRPr lang="en-US" sz="2000" dirty="0">
              <a:latin typeface="+mj-lt"/>
            </a:endParaRPr>
          </a:p>
        </p:txBody>
      </p:sp>
      <p:pic>
        <p:nvPicPr>
          <p:cNvPr id="75778" name="Picture 2"/>
          <p:cNvPicPr>
            <a:picLocks noChangeAspect="1" noChangeArrowheads="1"/>
          </p:cNvPicPr>
          <p:nvPr/>
        </p:nvPicPr>
        <p:blipFill>
          <a:blip r:embed="rId2" cstate="print"/>
          <a:srcRect/>
          <a:stretch>
            <a:fillRect/>
          </a:stretch>
        </p:blipFill>
        <p:spPr bwMode="auto">
          <a:xfrm>
            <a:off x="1905000" y="1371600"/>
            <a:ext cx="5308552" cy="3981780"/>
          </a:xfrm>
          <a:prstGeom prst="rect">
            <a:avLst/>
          </a:prstGeom>
          <a:noFill/>
          <a:ln w="9525">
            <a:noFill/>
            <a:miter lim="800000"/>
            <a:headEnd/>
            <a:tailEnd/>
          </a:ln>
          <a:effectLst/>
        </p:spPr>
      </p:pic>
      <p:sp>
        <p:nvSpPr>
          <p:cNvPr id="5" name="Title 4"/>
          <p:cNvSpPr>
            <a:spLocks noGrp="1"/>
          </p:cNvSpPr>
          <p:nvPr>
            <p:ph type="title"/>
          </p:nvPr>
        </p:nvSpPr>
        <p:spPr>
          <a:xfrm>
            <a:off x="0" y="152400"/>
            <a:ext cx="9144000" cy="1143000"/>
          </a:xfrm>
        </p:spPr>
        <p:txBody>
          <a:bodyPr>
            <a:normAutofit/>
          </a:bodyPr>
          <a:lstStyle/>
          <a:p>
            <a:r>
              <a:rPr lang="en-US" sz="2800" b="1" dirty="0" smtClean="0"/>
              <a:t>Wood deck post embedded in concrete</a:t>
            </a:r>
            <a:endParaRPr lang="en-US" sz="2800" b="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p:cNvPicPr>
            <a:picLocks noChangeAspect="1" noChangeArrowheads="1"/>
          </p:cNvPicPr>
          <p:nvPr/>
        </p:nvPicPr>
        <p:blipFill>
          <a:blip r:embed="rId2" cstate="print"/>
          <a:srcRect/>
          <a:stretch>
            <a:fillRect/>
          </a:stretch>
        </p:blipFill>
        <p:spPr bwMode="auto">
          <a:xfrm>
            <a:off x="457200" y="990600"/>
            <a:ext cx="3962037" cy="2971800"/>
          </a:xfrm>
          <a:prstGeom prst="rect">
            <a:avLst/>
          </a:prstGeom>
          <a:noFill/>
          <a:ln w="9525">
            <a:noFill/>
            <a:miter lim="800000"/>
            <a:headEnd/>
            <a:tailEnd/>
          </a:ln>
          <a:effectLst/>
        </p:spPr>
      </p:pic>
      <p:pic>
        <p:nvPicPr>
          <p:cNvPr id="73731" name="Picture 3"/>
          <p:cNvPicPr>
            <a:picLocks noChangeAspect="1" noChangeArrowheads="1"/>
          </p:cNvPicPr>
          <p:nvPr/>
        </p:nvPicPr>
        <p:blipFill>
          <a:blip r:embed="rId3" cstate="print"/>
          <a:srcRect/>
          <a:stretch>
            <a:fillRect/>
          </a:stretch>
        </p:blipFill>
        <p:spPr bwMode="auto">
          <a:xfrm>
            <a:off x="4724400" y="990600"/>
            <a:ext cx="3962037" cy="2971800"/>
          </a:xfrm>
          <a:prstGeom prst="rect">
            <a:avLst/>
          </a:prstGeom>
          <a:noFill/>
          <a:ln w="9525">
            <a:noFill/>
            <a:miter lim="800000"/>
            <a:headEnd/>
            <a:tailEnd/>
          </a:ln>
          <a:effectLst/>
        </p:spPr>
      </p:pic>
      <p:sp>
        <p:nvSpPr>
          <p:cNvPr id="10" name="TextBox 9"/>
          <p:cNvSpPr txBox="1"/>
          <p:nvPr/>
        </p:nvSpPr>
        <p:spPr>
          <a:xfrm>
            <a:off x="533400" y="4419600"/>
            <a:ext cx="8229600" cy="1877437"/>
          </a:xfrm>
          <a:prstGeom prst="rect">
            <a:avLst/>
          </a:prstGeom>
          <a:noFill/>
        </p:spPr>
        <p:txBody>
          <a:bodyPr wrap="square" rtlCol="0">
            <a:spAutoFit/>
          </a:bodyPr>
          <a:lstStyle/>
          <a:p>
            <a:r>
              <a:rPr lang="en-US" sz="2000" dirty="0" smtClean="0">
                <a:latin typeface="+mj-lt"/>
              </a:rPr>
              <a:t>These deck posts and steps and stair stringers are not treated for ground contact and are either resting on top of a footing and within 6” of the soil or are directly contacting the soil.</a:t>
            </a:r>
          </a:p>
          <a:p>
            <a:endParaRPr lang="en-US" sz="1600" dirty="0" smtClean="0">
              <a:latin typeface="+mj-lt"/>
            </a:endParaRPr>
          </a:p>
          <a:p>
            <a:r>
              <a:rPr lang="en-US" sz="2000" dirty="0" smtClean="0">
                <a:latin typeface="+mj-lt"/>
              </a:rPr>
              <a:t>They must either be removed, properly insulated from soil, or alternatively </a:t>
            </a:r>
          </a:p>
          <a:p>
            <a:pPr algn="ctr"/>
            <a:r>
              <a:rPr lang="en-US" sz="2000" dirty="0" smtClean="0">
                <a:latin typeface="+mj-lt"/>
              </a:rPr>
              <a:t>be WAIVED</a:t>
            </a:r>
            <a:endParaRPr lang="en-US" sz="2000" dirty="0">
              <a:latin typeface="+mj-l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p:cNvPicPr>
            <a:picLocks noGrp="1" noChangeAspect="1" noChangeArrowheads="1"/>
          </p:cNvPicPr>
          <p:nvPr>
            <p:ph idx="1"/>
          </p:nvPr>
        </p:nvPicPr>
        <p:blipFill>
          <a:blip r:embed="rId2" cstate="print"/>
          <a:srcRect/>
          <a:stretch>
            <a:fillRect/>
          </a:stretch>
        </p:blipFill>
        <p:spPr bwMode="auto">
          <a:xfrm>
            <a:off x="685800" y="1066800"/>
            <a:ext cx="3655019" cy="2743200"/>
          </a:xfrm>
          <a:prstGeom prst="rect">
            <a:avLst/>
          </a:prstGeom>
          <a:noFill/>
          <a:ln w="9525">
            <a:noFill/>
            <a:miter lim="800000"/>
            <a:headEnd/>
            <a:tailEnd/>
          </a:ln>
        </p:spPr>
      </p:pic>
      <p:pic>
        <p:nvPicPr>
          <p:cNvPr id="8" name="Picture 4"/>
          <p:cNvPicPr>
            <a:picLocks noChangeAspect="1" noChangeArrowheads="1"/>
          </p:cNvPicPr>
          <p:nvPr/>
        </p:nvPicPr>
        <p:blipFill>
          <a:blip r:embed="rId3" cstate="print"/>
          <a:srcRect/>
          <a:stretch>
            <a:fillRect/>
          </a:stretch>
        </p:blipFill>
        <p:spPr bwMode="auto">
          <a:xfrm>
            <a:off x="4876800" y="1066800"/>
            <a:ext cx="3667687" cy="2751146"/>
          </a:xfrm>
          <a:prstGeom prst="rect">
            <a:avLst/>
          </a:prstGeom>
          <a:noFill/>
          <a:ln w="9525">
            <a:noFill/>
            <a:miter lim="800000"/>
            <a:headEnd/>
            <a:tailEnd/>
          </a:ln>
        </p:spPr>
      </p:pic>
      <p:sp>
        <p:nvSpPr>
          <p:cNvPr id="4" name="TextBox 3"/>
          <p:cNvSpPr txBox="1"/>
          <p:nvPr/>
        </p:nvSpPr>
        <p:spPr>
          <a:xfrm>
            <a:off x="685800" y="457200"/>
            <a:ext cx="3810000" cy="369332"/>
          </a:xfrm>
          <a:prstGeom prst="rect">
            <a:avLst/>
          </a:prstGeom>
          <a:noFill/>
        </p:spPr>
        <p:txBody>
          <a:bodyPr wrap="square" rtlCol="0">
            <a:spAutoFit/>
          </a:bodyPr>
          <a:lstStyle/>
          <a:p>
            <a:r>
              <a:rPr lang="en-US" b="1" dirty="0" smtClean="0"/>
              <a:t>Wooden fence touching the structure </a:t>
            </a:r>
            <a:endParaRPr lang="en-US" b="1" dirty="0"/>
          </a:p>
        </p:txBody>
      </p:sp>
      <p:sp>
        <p:nvSpPr>
          <p:cNvPr id="5" name="TextBox 4"/>
          <p:cNvSpPr txBox="1"/>
          <p:nvPr/>
        </p:nvSpPr>
        <p:spPr>
          <a:xfrm>
            <a:off x="609600" y="4114800"/>
            <a:ext cx="3810000" cy="1938992"/>
          </a:xfrm>
          <a:prstGeom prst="rect">
            <a:avLst/>
          </a:prstGeom>
          <a:noFill/>
        </p:spPr>
        <p:txBody>
          <a:bodyPr wrap="square" rtlCol="0">
            <a:spAutoFit/>
          </a:bodyPr>
          <a:lstStyle/>
          <a:p>
            <a:r>
              <a:rPr lang="en-US" sz="2000" dirty="0" smtClean="0"/>
              <a:t>This fence is not part of the house, so it is not considered wood within 6”.  However, it must either be moved so that the wood fence is not touching the building or it is alternatively waived.</a:t>
            </a:r>
            <a:endParaRPr lang="en-US" sz="2000" dirty="0"/>
          </a:p>
        </p:txBody>
      </p:sp>
      <p:sp>
        <p:nvSpPr>
          <p:cNvPr id="9" name="TextBox 8"/>
          <p:cNvSpPr txBox="1"/>
          <p:nvPr/>
        </p:nvSpPr>
        <p:spPr>
          <a:xfrm>
            <a:off x="4724400" y="4114800"/>
            <a:ext cx="3962400" cy="2554545"/>
          </a:xfrm>
          <a:prstGeom prst="rect">
            <a:avLst/>
          </a:prstGeom>
          <a:noFill/>
        </p:spPr>
        <p:txBody>
          <a:bodyPr wrap="square" rtlCol="0">
            <a:spAutoFit/>
          </a:bodyPr>
          <a:lstStyle/>
          <a:p>
            <a:r>
              <a:rPr lang="en-US" sz="2000" dirty="0" smtClean="0"/>
              <a:t>There are 4 options to correct wood within 6”:  replace the wooden corner board with a plastic one, dig the soil away from under the corner board to provide 6” clearance, pour a 6” by 6” slab under the corner board, or alternatively WAIVE 6” clearance.</a:t>
            </a:r>
            <a:endParaRPr lang="en-US" sz="2000" dirty="0"/>
          </a:p>
        </p:txBody>
      </p:sp>
      <p:sp>
        <p:nvSpPr>
          <p:cNvPr id="10" name="TextBox 9"/>
          <p:cNvSpPr txBox="1"/>
          <p:nvPr/>
        </p:nvSpPr>
        <p:spPr>
          <a:xfrm>
            <a:off x="4724400" y="457200"/>
            <a:ext cx="3962400" cy="369332"/>
          </a:xfrm>
          <a:prstGeom prst="rect">
            <a:avLst/>
          </a:prstGeom>
          <a:noFill/>
        </p:spPr>
        <p:txBody>
          <a:bodyPr wrap="square" rtlCol="0">
            <a:spAutoFit/>
          </a:bodyPr>
          <a:lstStyle/>
          <a:p>
            <a:r>
              <a:rPr lang="en-US" b="1" dirty="0"/>
              <a:t>Wooden corner board within 6” of soil</a:t>
            </a:r>
          </a:p>
        </p:txBody>
      </p:sp>
      <p:sp>
        <p:nvSpPr>
          <p:cNvPr id="11" name="TextBox 10"/>
          <p:cNvSpPr txBox="1"/>
          <p:nvPr/>
        </p:nvSpPr>
        <p:spPr>
          <a:xfrm>
            <a:off x="8458200" y="6633346"/>
            <a:ext cx="838200" cy="215444"/>
          </a:xfrm>
          <a:prstGeom prst="rect">
            <a:avLst/>
          </a:prstGeom>
          <a:noFill/>
        </p:spPr>
        <p:txBody>
          <a:bodyPr wrap="square" rtlCol="0">
            <a:spAutoFit/>
          </a:bodyPr>
          <a:lstStyle/>
          <a:p>
            <a:r>
              <a:rPr lang="en-US" sz="800" b="1" dirty="0" smtClean="0"/>
              <a:t>Slide </a:t>
            </a:r>
            <a:r>
              <a:rPr lang="en-US" sz="800" b="1" dirty="0"/>
              <a:t>1</a:t>
            </a:r>
            <a:r>
              <a:rPr lang="en-US" sz="800" b="1" dirty="0" smtClean="0"/>
              <a:t>5/86</a:t>
            </a:r>
            <a:endParaRPr lang="en-US" sz="800" b="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 y="4876800"/>
            <a:ext cx="9143999" cy="2308324"/>
          </a:xfrm>
          <a:prstGeom prst="rect">
            <a:avLst/>
          </a:prstGeom>
          <a:noFill/>
        </p:spPr>
        <p:txBody>
          <a:bodyPr wrap="square" rtlCol="0">
            <a:spAutoFit/>
          </a:bodyPr>
          <a:lstStyle/>
          <a:p>
            <a:r>
              <a:rPr lang="en-US" sz="1600" b="1" dirty="0" smtClean="0">
                <a:latin typeface="+mj-lt"/>
              </a:rPr>
              <a:t>          </a:t>
            </a:r>
            <a:r>
              <a:rPr lang="en-US" sz="1600" dirty="0" smtClean="0">
                <a:latin typeface="+mj-lt"/>
              </a:rPr>
              <a:t>The siding, corner boards, and deck support </a:t>
            </a:r>
          </a:p>
          <a:p>
            <a:r>
              <a:rPr lang="en-US" sz="1600" dirty="0">
                <a:latin typeface="+mj-lt"/>
              </a:rPr>
              <a:t> </a:t>
            </a:r>
            <a:r>
              <a:rPr lang="en-US" sz="1600" dirty="0" smtClean="0">
                <a:latin typeface="+mj-lt"/>
              </a:rPr>
              <a:t>         need either to be removed, to be properly</a:t>
            </a:r>
          </a:p>
          <a:p>
            <a:r>
              <a:rPr lang="en-US" sz="1600" dirty="0" smtClean="0">
                <a:latin typeface="+mj-lt"/>
              </a:rPr>
              <a:t>          insulated from soil, or alternatively WAIVED.</a:t>
            </a:r>
          </a:p>
          <a:p>
            <a:endParaRPr lang="en-US" sz="1200" dirty="0">
              <a:latin typeface="+mj-lt"/>
            </a:endParaRPr>
          </a:p>
          <a:p>
            <a:r>
              <a:rPr lang="en-US" sz="1600" dirty="0" smtClean="0">
                <a:latin typeface="+mj-lt"/>
              </a:rPr>
              <a:t>          </a:t>
            </a:r>
            <a:r>
              <a:rPr lang="en-US" sz="1600" dirty="0" smtClean="0"/>
              <a:t>The </a:t>
            </a:r>
            <a:r>
              <a:rPr lang="en-US" sz="1600" dirty="0"/>
              <a:t>fence needs to be cut off so that it is not                  </a:t>
            </a:r>
          </a:p>
          <a:p>
            <a:r>
              <a:rPr lang="en-US" sz="1600" dirty="0"/>
              <a:t>          touching the house or alternatively WAIVED.</a:t>
            </a:r>
            <a:endParaRPr lang="en-US" sz="1600" dirty="0" smtClean="0">
              <a:latin typeface="+mj-lt"/>
            </a:endParaRPr>
          </a:p>
          <a:p>
            <a:r>
              <a:rPr lang="en-US" sz="1600" dirty="0" smtClean="0">
                <a:latin typeface="+mj-lt"/>
              </a:rPr>
              <a:t>          </a:t>
            </a:r>
          </a:p>
          <a:p>
            <a:r>
              <a:rPr lang="en-US" sz="1600" b="1" dirty="0" smtClean="0">
                <a:latin typeface="+mj-lt"/>
              </a:rPr>
              <a:t>                                                                                                                                        </a:t>
            </a:r>
          </a:p>
          <a:p>
            <a:r>
              <a:rPr lang="en-US" sz="1600" b="1" dirty="0" smtClean="0">
                <a:latin typeface="+mj-lt"/>
              </a:rPr>
              <a:t>                                           </a:t>
            </a:r>
            <a:endParaRPr lang="en-US" sz="1600" b="1" dirty="0">
              <a:latin typeface="+mj-lt"/>
            </a:endParaRPr>
          </a:p>
        </p:txBody>
      </p:sp>
      <p:pic>
        <p:nvPicPr>
          <p:cNvPr id="71682" name="Picture 2"/>
          <p:cNvPicPr>
            <a:picLocks noChangeAspect="1" noChangeArrowheads="1"/>
          </p:cNvPicPr>
          <p:nvPr/>
        </p:nvPicPr>
        <p:blipFill>
          <a:blip r:embed="rId2" cstate="print"/>
          <a:srcRect/>
          <a:stretch>
            <a:fillRect/>
          </a:stretch>
        </p:blipFill>
        <p:spPr bwMode="auto">
          <a:xfrm>
            <a:off x="457200" y="1905000"/>
            <a:ext cx="3810000" cy="2857762"/>
          </a:xfrm>
          <a:prstGeom prst="rect">
            <a:avLst/>
          </a:prstGeom>
          <a:noFill/>
          <a:ln w="9525">
            <a:noFill/>
            <a:miter lim="800000"/>
            <a:headEnd/>
            <a:tailEnd/>
          </a:ln>
          <a:effectLst/>
        </p:spPr>
      </p:pic>
      <p:pic>
        <p:nvPicPr>
          <p:cNvPr id="71683" name="Picture 3"/>
          <p:cNvPicPr>
            <a:picLocks noChangeAspect="1" noChangeArrowheads="1"/>
          </p:cNvPicPr>
          <p:nvPr/>
        </p:nvPicPr>
        <p:blipFill>
          <a:blip r:embed="rId3" cstate="print"/>
          <a:srcRect/>
          <a:stretch>
            <a:fillRect/>
          </a:stretch>
        </p:blipFill>
        <p:spPr bwMode="auto">
          <a:xfrm>
            <a:off x="4953000" y="1905000"/>
            <a:ext cx="3810000" cy="2857762"/>
          </a:xfrm>
          <a:prstGeom prst="rect">
            <a:avLst/>
          </a:prstGeom>
          <a:noFill/>
          <a:ln w="9525">
            <a:solidFill>
              <a:schemeClr val="tx1"/>
            </a:solidFill>
            <a:miter lim="800000"/>
            <a:headEnd/>
            <a:tailEnd/>
          </a:ln>
          <a:effectLst/>
        </p:spPr>
      </p:pic>
      <p:sp>
        <p:nvSpPr>
          <p:cNvPr id="4" name="TextBox 3"/>
          <p:cNvSpPr txBox="1"/>
          <p:nvPr/>
        </p:nvSpPr>
        <p:spPr>
          <a:xfrm>
            <a:off x="381000" y="381000"/>
            <a:ext cx="4114800" cy="1323439"/>
          </a:xfrm>
          <a:prstGeom prst="rect">
            <a:avLst/>
          </a:prstGeom>
          <a:noFill/>
        </p:spPr>
        <p:txBody>
          <a:bodyPr wrap="square" rtlCol="0">
            <a:spAutoFit/>
          </a:bodyPr>
          <a:lstStyle/>
          <a:p>
            <a:r>
              <a:rPr lang="en-US" sz="2000" b="1" dirty="0" smtClean="0"/>
              <a:t>Deck support touching soil and wood siding touching or within 6” of soil and fence touching house within 6”</a:t>
            </a:r>
          </a:p>
          <a:p>
            <a:r>
              <a:rPr lang="en-US" sz="2000" b="1" dirty="0" smtClean="0"/>
              <a:t>of soil </a:t>
            </a:r>
            <a:endParaRPr lang="en-US" sz="2000" b="1" dirty="0"/>
          </a:p>
        </p:txBody>
      </p:sp>
      <p:sp>
        <p:nvSpPr>
          <p:cNvPr id="5" name="TextBox 4"/>
          <p:cNvSpPr txBox="1"/>
          <p:nvPr/>
        </p:nvSpPr>
        <p:spPr>
          <a:xfrm>
            <a:off x="4876800" y="381000"/>
            <a:ext cx="3810000" cy="1323439"/>
          </a:xfrm>
          <a:prstGeom prst="rect">
            <a:avLst/>
          </a:prstGeom>
          <a:noFill/>
        </p:spPr>
        <p:txBody>
          <a:bodyPr wrap="square" rtlCol="0">
            <a:spAutoFit/>
          </a:bodyPr>
          <a:lstStyle/>
          <a:p>
            <a:r>
              <a:rPr lang="en-US" sz="2000" b="1" dirty="0" smtClean="0"/>
              <a:t>Wooden lattice work and frame touching or within 6” of soil and wooden steps and stair stringers touching or within 6” of soil</a:t>
            </a:r>
            <a:endParaRPr lang="en-US" sz="2000" b="1" dirty="0"/>
          </a:p>
        </p:txBody>
      </p:sp>
      <p:sp>
        <p:nvSpPr>
          <p:cNvPr id="7" name="Rectangle 6"/>
          <p:cNvSpPr/>
          <p:nvPr/>
        </p:nvSpPr>
        <p:spPr>
          <a:xfrm>
            <a:off x="4876800" y="4876800"/>
            <a:ext cx="3962400" cy="2062103"/>
          </a:xfrm>
          <a:prstGeom prst="rect">
            <a:avLst/>
          </a:prstGeom>
        </p:spPr>
        <p:txBody>
          <a:bodyPr wrap="square">
            <a:spAutoFit/>
          </a:bodyPr>
          <a:lstStyle/>
          <a:p>
            <a:r>
              <a:rPr lang="en-US" sz="1600" dirty="0" smtClean="0"/>
              <a:t>The </a:t>
            </a:r>
            <a:r>
              <a:rPr lang="en-US" sz="1600" dirty="0"/>
              <a:t>wooden steps and stair stringers either</a:t>
            </a:r>
          </a:p>
          <a:p>
            <a:r>
              <a:rPr lang="en-US" sz="1600" dirty="0" smtClean="0"/>
              <a:t>need </a:t>
            </a:r>
            <a:r>
              <a:rPr lang="en-US" sz="1600" dirty="0"/>
              <a:t>to be removed and replace with </a:t>
            </a:r>
            <a:r>
              <a:rPr lang="en-US" sz="1600" dirty="0" smtClean="0"/>
              <a:t>brick                   </a:t>
            </a:r>
            <a:endParaRPr lang="en-US" sz="1600" dirty="0"/>
          </a:p>
          <a:p>
            <a:r>
              <a:rPr lang="en-US" sz="1600" dirty="0" smtClean="0"/>
              <a:t>or </a:t>
            </a:r>
            <a:r>
              <a:rPr lang="en-US" sz="1600" dirty="0"/>
              <a:t>concrete steps, properly insulated </a:t>
            </a:r>
            <a:r>
              <a:rPr lang="en-US" sz="1600" dirty="0" smtClean="0"/>
              <a:t>from</a:t>
            </a:r>
            <a:endParaRPr lang="en-US" sz="1600" dirty="0"/>
          </a:p>
          <a:p>
            <a:r>
              <a:rPr lang="en-US" sz="1600" dirty="0" smtClean="0"/>
              <a:t>soil</a:t>
            </a:r>
            <a:r>
              <a:rPr lang="en-US" sz="1600" dirty="0"/>
              <a:t>, or alternatively WAIVED</a:t>
            </a:r>
            <a:r>
              <a:rPr lang="en-US" sz="1600" dirty="0" smtClean="0"/>
              <a:t>.</a:t>
            </a:r>
          </a:p>
          <a:p>
            <a:endParaRPr lang="en-US" sz="1200" dirty="0"/>
          </a:p>
          <a:p>
            <a:r>
              <a:rPr lang="en-US" sz="1600" dirty="0" smtClean="0"/>
              <a:t>The </a:t>
            </a:r>
            <a:r>
              <a:rPr lang="en-US" sz="1600" dirty="0"/>
              <a:t>lattice work and frame need either to </a:t>
            </a:r>
            <a:r>
              <a:rPr lang="en-US" sz="1600" dirty="0" smtClean="0"/>
              <a:t>be </a:t>
            </a:r>
          </a:p>
          <a:p>
            <a:r>
              <a:rPr lang="en-US" sz="1600" dirty="0" smtClean="0"/>
              <a:t>removed</a:t>
            </a:r>
            <a:r>
              <a:rPr lang="en-US" sz="1600" dirty="0"/>
              <a:t>, properly insulated, or WAIVED. </a:t>
            </a:r>
          </a:p>
          <a:p>
            <a:r>
              <a:rPr lang="en-US" sz="1600" b="1" dirty="0"/>
              <a:t> </a:t>
            </a:r>
            <a:endParaRPr lang="en-US" sz="1600" dirty="0"/>
          </a:p>
        </p:txBody>
      </p:sp>
      <p:cxnSp>
        <p:nvCxnSpPr>
          <p:cNvPr id="3" name="Straight Arrow Connector 2"/>
          <p:cNvCxnSpPr/>
          <p:nvPr/>
        </p:nvCxnSpPr>
        <p:spPr>
          <a:xfrm flipH="1" flipV="1">
            <a:off x="5105400" y="2514600"/>
            <a:ext cx="1371600" cy="3581400"/>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flipV="1">
            <a:off x="762000" y="3200400"/>
            <a:ext cx="381000" cy="2667000"/>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168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
                                            <p:txEl>
                                              <p:pRg st="1" end="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
                                            <p:txEl>
                                              <p:pRg st="2" end="2"/>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7">
                                            <p:txEl>
                                              <p:pRg st="5" end="5"/>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
                                            <p:txEl>
                                              <p:pRg st="6" end="6"/>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DTF-Wood40-hg"/>
          <p:cNvPicPr>
            <a:picLocks noChangeAspect="1" noChangeArrowheads="1"/>
          </p:cNvPicPr>
          <p:nvPr/>
        </p:nvPicPr>
        <p:blipFill>
          <a:blip r:embed="rId2" cstate="print"/>
          <a:srcRect/>
          <a:stretch>
            <a:fillRect/>
          </a:stretch>
        </p:blipFill>
        <p:spPr>
          <a:xfrm>
            <a:off x="533400" y="1219200"/>
            <a:ext cx="3733800" cy="2517486"/>
          </a:xfrm>
          <a:prstGeom prst="rect">
            <a:avLst/>
          </a:prstGeom>
          <a:noFill/>
          <a:ln/>
        </p:spPr>
      </p:pic>
      <p:sp>
        <p:nvSpPr>
          <p:cNvPr id="7" name="Rectangle 6"/>
          <p:cNvSpPr/>
          <p:nvPr/>
        </p:nvSpPr>
        <p:spPr>
          <a:xfrm>
            <a:off x="533400" y="4038600"/>
            <a:ext cx="3810000" cy="2185214"/>
          </a:xfrm>
          <a:prstGeom prst="rect">
            <a:avLst/>
          </a:prstGeom>
          <a:solidFill>
            <a:schemeClr val="bg1"/>
          </a:solidFill>
        </p:spPr>
        <p:txBody>
          <a:bodyPr wrap="square">
            <a:spAutoFit/>
          </a:bodyPr>
          <a:lstStyle/>
          <a:p>
            <a:pPr algn="ctr"/>
            <a:endParaRPr lang="en-US" sz="1600" b="1" dirty="0" smtClean="0">
              <a:latin typeface="Calibri" pitchFamily="34" charset="0"/>
            </a:endParaRPr>
          </a:p>
          <a:p>
            <a:r>
              <a:rPr lang="en-US" sz="2000" dirty="0" smtClean="0">
                <a:latin typeface="Calibri" pitchFamily="34" charset="0"/>
              </a:rPr>
              <a:t>The wood fence post touching the wall needs to be moved so that is </a:t>
            </a:r>
          </a:p>
          <a:p>
            <a:r>
              <a:rPr lang="en-US" sz="2000" dirty="0">
                <a:latin typeface="Calibri" pitchFamily="34" charset="0"/>
              </a:rPr>
              <a:t>i</a:t>
            </a:r>
            <a:r>
              <a:rPr lang="en-US" sz="2000" dirty="0" smtClean="0">
                <a:latin typeface="Calibri" pitchFamily="34" charset="0"/>
              </a:rPr>
              <a:t>t is not touching the building, removed and replaced with a metal fence post, or alternatively be WAIVED </a:t>
            </a:r>
            <a:endParaRPr lang="en-US" sz="2000" dirty="0">
              <a:latin typeface="Calibri" pitchFamily="34" charset="0"/>
            </a:endParaRPr>
          </a:p>
        </p:txBody>
      </p:sp>
      <p:pic>
        <p:nvPicPr>
          <p:cNvPr id="8" name="Picture 4" descr="banda-cutout-b"/>
          <p:cNvPicPr>
            <a:picLocks noChangeAspect="1" noChangeArrowheads="1"/>
          </p:cNvPicPr>
          <p:nvPr/>
        </p:nvPicPr>
        <p:blipFill>
          <a:blip r:embed="rId3" cstate="print"/>
          <a:srcRect/>
          <a:stretch>
            <a:fillRect/>
          </a:stretch>
        </p:blipFill>
        <p:spPr>
          <a:xfrm>
            <a:off x="4724400" y="1219200"/>
            <a:ext cx="3899864" cy="2514600"/>
          </a:xfrm>
          <a:prstGeom prst="rect">
            <a:avLst/>
          </a:prstGeom>
          <a:noFill/>
          <a:ln/>
        </p:spPr>
      </p:pic>
      <p:sp>
        <p:nvSpPr>
          <p:cNvPr id="9" name="TextBox 8"/>
          <p:cNvSpPr txBox="1"/>
          <p:nvPr/>
        </p:nvSpPr>
        <p:spPr>
          <a:xfrm>
            <a:off x="4724400" y="4038600"/>
            <a:ext cx="4114800" cy="1877437"/>
          </a:xfrm>
          <a:prstGeom prst="rect">
            <a:avLst/>
          </a:prstGeom>
          <a:solidFill>
            <a:schemeClr val="bg1"/>
          </a:solidFill>
        </p:spPr>
        <p:txBody>
          <a:bodyPr wrap="square" rtlCol="0">
            <a:spAutoFit/>
          </a:bodyPr>
          <a:lstStyle/>
          <a:p>
            <a:r>
              <a:rPr lang="en-US" sz="1600" b="1" dirty="0" smtClean="0">
                <a:latin typeface="Calibri" pitchFamily="34" charset="0"/>
              </a:rPr>
              <a:t> </a:t>
            </a:r>
          </a:p>
          <a:p>
            <a:r>
              <a:rPr lang="en-US" sz="2000" dirty="0" smtClean="0">
                <a:latin typeface="Calibri" pitchFamily="34" charset="0"/>
              </a:rPr>
              <a:t>The railroad tie walls either need to be removed and replace with block walls, moved so that they are not touching the building, or alternatively be WAIVED</a:t>
            </a:r>
          </a:p>
        </p:txBody>
      </p:sp>
      <p:sp>
        <p:nvSpPr>
          <p:cNvPr id="4" name="TextBox 3"/>
          <p:cNvSpPr txBox="1"/>
          <p:nvPr/>
        </p:nvSpPr>
        <p:spPr>
          <a:xfrm>
            <a:off x="381000" y="685800"/>
            <a:ext cx="3962400" cy="400110"/>
          </a:xfrm>
          <a:prstGeom prst="rect">
            <a:avLst/>
          </a:prstGeom>
          <a:noFill/>
        </p:spPr>
        <p:txBody>
          <a:bodyPr wrap="square" rtlCol="0">
            <a:spAutoFit/>
          </a:bodyPr>
          <a:lstStyle/>
          <a:p>
            <a:r>
              <a:rPr lang="en-US" sz="2000" b="1" dirty="0" smtClean="0"/>
              <a:t>   Wood fence post touching house   </a:t>
            </a:r>
            <a:endParaRPr lang="en-US" sz="2000" b="1" dirty="0"/>
          </a:p>
        </p:txBody>
      </p:sp>
      <p:sp>
        <p:nvSpPr>
          <p:cNvPr id="10" name="TextBox 9"/>
          <p:cNvSpPr txBox="1"/>
          <p:nvPr/>
        </p:nvSpPr>
        <p:spPr>
          <a:xfrm>
            <a:off x="4572000" y="685800"/>
            <a:ext cx="4267200" cy="400110"/>
          </a:xfrm>
          <a:prstGeom prst="rect">
            <a:avLst/>
          </a:prstGeom>
          <a:noFill/>
        </p:spPr>
        <p:txBody>
          <a:bodyPr wrap="square" rtlCol="0">
            <a:spAutoFit/>
          </a:bodyPr>
          <a:lstStyle/>
          <a:p>
            <a:r>
              <a:rPr lang="en-US" sz="2000" b="1" dirty="0" smtClean="0"/>
              <a:t> Wooden railroad ties touching house</a:t>
            </a:r>
            <a:endParaRPr lang="en-US" sz="2000" b="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www.atlantadecking.com/Images/enlarge/483.jpg"/>
          <p:cNvPicPr>
            <a:picLocks noChangeAspect="1" noChangeArrowheads="1"/>
          </p:cNvPicPr>
          <p:nvPr/>
        </p:nvPicPr>
        <p:blipFill>
          <a:blip r:embed="rId2" cstate="print"/>
          <a:srcRect/>
          <a:stretch>
            <a:fillRect/>
          </a:stretch>
        </p:blipFill>
        <p:spPr bwMode="auto">
          <a:xfrm>
            <a:off x="4724400" y="1295400"/>
            <a:ext cx="3985402" cy="2640330"/>
          </a:xfrm>
          <a:prstGeom prst="rect">
            <a:avLst/>
          </a:prstGeom>
          <a:noFill/>
          <a:ln>
            <a:solidFill>
              <a:schemeClr val="tx1"/>
            </a:solidFill>
          </a:ln>
        </p:spPr>
      </p:pic>
      <p:pic>
        <p:nvPicPr>
          <p:cNvPr id="38916" name="Picture 4" descr="http://veldmanhomeimprovements.com/gallery/pic7.jpg"/>
          <p:cNvPicPr>
            <a:picLocks noChangeAspect="1" noChangeArrowheads="1"/>
          </p:cNvPicPr>
          <p:nvPr/>
        </p:nvPicPr>
        <p:blipFill>
          <a:blip r:embed="rId3" cstate="print"/>
          <a:srcRect/>
          <a:stretch>
            <a:fillRect/>
          </a:stretch>
        </p:blipFill>
        <p:spPr bwMode="auto">
          <a:xfrm>
            <a:off x="457200" y="1295400"/>
            <a:ext cx="3995506" cy="2667000"/>
          </a:xfrm>
          <a:prstGeom prst="rect">
            <a:avLst/>
          </a:prstGeom>
          <a:noFill/>
          <a:ln>
            <a:solidFill>
              <a:schemeClr val="tx1"/>
            </a:solidFill>
          </a:ln>
        </p:spPr>
      </p:pic>
      <p:sp>
        <p:nvSpPr>
          <p:cNvPr id="13" name="TextBox 12"/>
          <p:cNvSpPr txBox="1"/>
          <p:nvPr/>
        </p:nvSpPr>
        <p:spPr>
          <a:xfrm>
            <a:off x="381000" y="4114800"/>
            <a:ext cx="8458200" cy="1661993"/>
          </a:xfrm>
          <a:prstGeom prst="rect">
            <a:avLst/>
          </a:prstGeom>
          <a:noFill/>
        </p:spPr>
        <p:txBody>
          <a:bodyPr wrap="square" rtlCol="0">
            <a:spAutoFit/>
          </a:bodyPr>
          <a:lstStyle/>
          <a:p>
            <a:endParaRPr lang="en-US" sz="1000" b="1" dirty="0" smtClean="0"/>
          </a:p>
          <a:p>
            <a:r>
              <a:rPr lang="en-US" sz="2000" dirty="0" smtClean="0"/>
              <a:t>All wooden elements of deck and stairs that are touching or within 6” of the soil need either to be removed, properly insulated from the soil, or alternatively be WAIVED </a:t>
            </a:r>
          </a:p>
          <a:p>
            <a:pPr algn="ctr"/>
            <a:endParaRPr lang="en-US" sz="1600" b="1" dirty="0" smtClean="0">
              <a:latin typeface="Calibri" pitchFamily="34" charset="0"/>
            </a:endParaRPr>
          </a:p>
          <a:p>
            <a:endParaRPr lang="en-US" sz="1600" b="1" dirty="0">
              <a:latin typeface="Calibri" pitchFamily="34" charset="0"/>
            </a:endParaRPr>
          </a:p>
        </p:txBody>
      </p:sp>
      <p:sp>
        <p:nvSpPr>
          <p:cNvPr id="3" name="TextBox 2"/>
          <p:cNvSpPr txBox="1"/>
          <p:nvPr/>
        </p:nvSpPr>
        <p:spPr>
          <a:xfrm>
            <a:off x="762000" y="5410200"/>
            <a:ext cx="7543800" cy="1015663"/>
          </a:xfrm>
          <a:prstGeom prst="rect">
            <a:avLst/>
          </a:prstGeom>
          <a:noFill/>
          <a:ln>
            <a:solidFill>
              <a:schemeClr val="tx1"/>
            </a:solidFill>
          </a:ln>
        </p:spPr>
        <p:txBody>
          <a:bodyPr wrap="square" rtlCol="0">
            <a:spAutoFit/>
          </a:bodyPr>
          <a:lstStyle/>
          <a:p>
            <a:pPr algn="ctr"/>
            <a:r>
              <a:rPr lang="en-US" sz="2000" b="1" dirty="0" smtClean="0">
                <a:solidFill>
                  <a:srgbClr val="FF0000"/>
                </a:solidFill>
              </a:rPr>
              <a:t>But even more importantly, you will need to get under these decks </a:t>
            </a:r>
          </a:p>
          <a:p>
            <a:pPr algn="ctr"/>
            <a:r>
              <a:rPr lang="en-US" sz="2000" b="1" dirty="0">
                <a:solidFill>
                  <a:srgbClr val="FF0000"/>
                </a:solidFill>
              </a:rPr>
              <a:t> </a:t>
            </a:r>
            <a:r>
              <a:rPr lang="en-US" sz="2000" b="1" dirty="0" smtClean="0">
                <a:solidFill>
                  <a:srgbClr val="FF0000"/>
                </a:solidFill>
              </a:rPr>
              <a:t> to be able to trench adjacent to the exterior foundation wall…</a:t>
            </a:r>
          </a:p>
          <a:p>
            <a:pPr algn="ctr"/>
            <a:r>
              <a:rPr lang="en-US" sz="2000" b="1" dirty="0">
                <a:solidFill>
                  <a:srgbClr val="FF0000"/>
                </a:solidFill>
              </a:rPr>
              <a:t>o</a:t>
            </a:r>
            <a:r>
              <a:rPr lang="en-US" sz="2000" b="1" dirty="0" smtClean="0">
                <a:solidFill>
                  <a:srgbClr val="FF0000"/>
                </a:solidFill>
              </a:rPr>
              <a:t>therwise, a defined soil treatment may not be made!</a:t>
            </a:r>
            <a:endParaRPr lang="en-US" sz="2000" b="1" dirty="0">
              <a:solidFill>
                <a:srgbClr val="FF0000"/>
              </a:solidFill>
            </a:endParaRPr>
          </a:p>
        </p:txBody>
      </p:sp>
      <p:sp>
        <p:nvSpPr>
          <p:cNvPr id="4" name="TextBox 3"/>
          <p:cNvSpPr txBox="1"/>
          <p:nvPr/>
        </p:nvSpPr>
        <p:spPr>
          <a:xfrm>
            <a:off x="457200" y="381000"/>
            <a:ext cx="8305800" cy="707886"/>
          </a:xfrm>
          <a:prstGeom prst="rect">
            <a:avLst/>
          </a:prstGeom>
          <a:noFill/>
        </p:spPr>
        <p:txBody>
          <a:bodyPr wrap="square" rtlCol="0">
            <a:spAutoFit/>
          </a:bodyPr>
          <a:lstStyle/>
          <a:p>
            <a:pPr algn="ctr"/>
            <a:r>
              <a:rPr lang="en-US" sz="2000" b="1" dirty="0" smtClean="0"/>
              <a:t>Lattice work, deck posts, stairs and stair railing of the deck touching or within 6” of the soil outside</a:t>
            </a:r>
            <a:endParaRPr lang="en-US" sz="2000" b="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48512"/>
          </a:xfrm>
        </p:spPr>
        <p:txBody>
          <a:bodyPr>
            <a:normAutofit/>
          </a:bodyPr>
          <a:lstStyle/>
          <a:p>
            <a:pPr algn="ctr"/>
            <a:r>
              <a:rPr lang="en-US" sz="2800" b="1" dirty="0" smtClean="0">
                <a:solidFill>
                  <a:schemeClr val="tx1"/>
                </a:solidFill>
                <a:effectLst>
                  <a:outerShdw blurRad="38100" dist="38100" dir="2700000" algn="tl">
                    <a:srgbClr val="000000">
                      <a:alpha val="43137"/>
                    </a:srgbClr>
                  </a:outerShdw>
                </a:effectLst>
              </a:rPr>
              <a:t>Wooden crawl space doors &amp; frames</a:t>
            </a:r>
            <a:r>
              <a:rPr lang="en-US" sz="2800" b="1" i="1" dirty="0" smtClean="0">
                <a:solidFill>
                  <a:schemeClr val="tx1"/>
                </a:solidFill>
                <a:effectLst>
                  <a:outerShdw blurRad="38100" dist="38100" dir="2700000" algn="tl">
                    <a:srgbClr val="000000">
                      <a:alpha val="43137"/>
                    </a:srgbClr>
                  </a:outerShdw>
                </a:effectLst>
              </a:rPr>
              <a:t/>
            </a:r>
            <a:br>
              <a:rPr lang="en-US" sz="2800" b="1" i="1" dirty="0" smtClean="0">
                <a:solidFill>
                  <a:schemeClr val="tx1"/>
                </a:solidFill>
                <a:effectLst>
                  <a:outerShdw blurRad="38100" dist="38100" dir="2700000" algn="tl">
                    <a:srgbClr val="000000">
                      <a:alpha val="43137"/>
                    </a:srgbClr>
                  </a:outerShdw>
                </a:effectLst>
              </a:rPr>
            </a:br>
            <a:endParaRPr lang="en-US" sz="2800" dirty="0">
              <a:solidFill>
                <a:schemeClr val="tx1"/>
              </a:solidFill>
            </a:endParaRPr>
          </a:p>
        </p:txBody>
      </p:sp>
      <p:pic>
        <p:nvPicPr>
          <p:cNvPr id="23" name="Content Placeholder 6" descr="IMG_1362.JPG"/>
          <p:cNvPicPr>
            <a:picLocks noGrp="1" noChangeAspect="1"/>
          </p:cNvPicPr>
          <p:nvPr>
            <p:ph idx="1"/>
          </p:nvPr>
        </p:nvPicPr>
        <p:blipFill>
          <a:blip r:embed="rId2" cstate="print"/>
          <a:srcRect t="-15199" b="-15199"/>
          <a:stretch>
            <a:fillRect/>
          </a:stretch>
        </p:blipFill>
        <p:spPr>
          <a:xfrm>
            <a:off x="4648200" y="990600"/>
            <a:ext cx="3886200" cy="3800645"/>
          </a:xfrm>
        </p:spPr>
      </p:pic>
      <p:pic>
        <p:nvPicPr>
          <p:cNvPr id="7" name="Content Placeholder 3" descr="Farrow QA (21).JPG"/>
          <p:cNvPicPr>
            <a:picLocks noChangeAspect="1"/>
          </p:cNvPicPr>
          <p:nvPr/>
        </p:nvPicPr>
        <p:blipFill>
          <a:blip r:embed="rId3" cstate="print"/>
          <a:srcRect/>
          <a:stretch>
            <a:fillRect/>
          </a:stretch>
        </p:blipFill>
        <p:spPr>
          <a:xfrm>
            <a:off x="457200" y="1447800"/>
            <a:ext cx="3810000" cy="2857010"/>
          </a:xfrm>
          <a:prstGeom prst="rect">
            <a:avLst/>
          </a:prstGeom>
          <a:ln>
            <a:solidFill>
              <a:schemeClr val="bg1"/>
            </a:solidFill>
          </a:ln>
        </p:spPr>
      </p:pic>
      <p:sp>
        <p:nvSpPr>
          <p:cNvPr id="21" name="TextBox 20"/>
          <p:cNvSpPr txBox="1"/>
          <p:nvPr/>
        </p:nvSpPr>
        <p:spPr>
          <a:xfrm>
            <a:off x="457200" y="4800600"/>
            <a:ext cx="7772400" cy="1508105"/>
          </a:xfrm>
          <a:prstGeom prst="rect">
            <a:avLst/>
          </a:prstGeom>
          <a:noFill/>
        </p:spPr>
        <p:txBody>
          <a:bodyPr wrap="square" rtlCol="0">
            <a:spAutoFit/>
          </a:bodyPr>
          <a:lstStyle/>
          <a:p>
            <a:pPr algn="ctr"/>
            <a:r>
              <a:rPr lang="en-US" sz="2000" dirty="0" smtClean="0">
                <a:latin typeface="+mj-lt"/>
              </a:rPr>
              <a:t>Wood crawl space doors &amp; doors frame touching or within 6” of soil</a:t>
            </a:r>
          </a:p>
          <a:p>
            <a:pPr algn="ctr"/>
            <a:endParaRPr lang="en-US" sz="1200" dirty="0" smtClean="0">
              <a:latin typeface="+mj-lt"/>
            </a:endParaRPr>
          </a:p>
          <a:p>
            <a:r>
              <a:rPr lang="en-US" sz="2000" dirty="0" smtClean="0">
                <a:latin typeface="+mj-lt"/>
              </a:rPr>
              <a:t>     The wood crawl space door &amp; door frames need either to be removed </a:t>
            </a:r>
          </a:p>
          <a:p>
            <a:r>
              <a:rPr lang="en-US" sz="2000" dirty="0" smtClean="0">
                <a:latin typeface="+mj-lt"/>
              </a:rPr>
              <a:t>     and replaced with metal or plastic doors (we can sell them), properly </a:t>
            </a:r>
          </a:p>
          <a:p>
            <a:r>
              <a:rPr lang="en-US" sz="2000" dirty="0" smtClean="0">
                <a:latin typeface="+mj-lt"/>
              </a:rPr>
              <a:t>     insulated from soil, or alternatively WAIVED</a:t>
            </a:r>
            <a:endParaRPr lang="en-US" sz="2000" dirty="0">
              <a:latin typeface="+mj-l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72312"/>
          </a:xfrm>
        </p:spPr>
        <p:txBody>
          <a:bodyPr>
            <a:normAutofit/>
          </a:bodyPr>
          <a:lstStyle/>
          <a:p>
            <a:pPr algn="ctr"/>
            <a:r>
              <a:rPr lang="en-US" sz="2800" b="1" dirty="0" smtClean="0">
                <a:solidFill>
                  <a:schemeClr val="tx1"/>
                </a:solidFill>
                <a:effectLst>
                  <a:outerShdw blurRad="38100" dist="38100" dir="2700000" algn="tl">
                    <a:srgbClr val="000000">
                      <a:alpha val="43137"/>
                    </a:srgbClr>
                  </a:outerShdw>
                </a:effectLst>
              </a:rPr>
              <a:t>Wooden crawl space doors &amp; frames</a:t>
            </a:r>
            <a:r>
              <a:rPr lang="en-US" sz="2800" b="1" i="1" dirty="0" smtClean="0">
                <a:solidFill>
                  <a:schemeClr val="tx1"/>
                </a:solidFill>
                <a:effectLst>
                  <a:outerShdw blurRad="38100" dist="38100" dir="2700000" algn="tl">
                    <a:srgbClr val="000000">
                      <a:alpha val="43137"/>
                    </a:srgbClr>
                  </a:outerShdw>
                </a:effectLst>
              </a:rPr>
              <a:t/>
            </a:r>
            <a:br>
              <a:rPr lang="en-US" sz="2800" b="1" i="1" dirty="0" smtClean="0">
                <a:solidFill>
                  <a:schemeClr val="tx1"/>
                </a:solidFill>
                <a:effectLst>
                  <a:outerShdw blurRad="38100" dist="38100" dir="2700000" algn="tl">
                    <a:srgbClr val="000000">
                      <a:alpha val="43137"/>
                    </a:srgbClr>
                  </a:outerShdw>
                </a:effectLst>
              </a:rPr>
            </a:br>
            <a:endParaRPr lang="en-US" sz="2800" dirty="0">
              <a:solidFill>
                <a:schemeClr val="tx1"/>
              </a:solidFill>
            </a:endParaRPr>
          </a:p>
        </p:txBody>
      </p:sp>
      <p:sp>
        <p:nvSpPr>
          <p:cNvPr id="21" name="TextBox 20"/>
          <p:cNvSpPr txBox="1"/>
          <p:nvPr/>
        </p:nvSpPr>
        <p:spPr>
          <a:xfrm>
            <a:off x="457200" y="4876800"/>
            <a:ext cx="8229600" cy="2369880"/>
          </a:xfrm>
          <a:prstGeom prst="rect">
            <a:avLst/>
          </a:prstGeom>
          <a:noFill/>
        </p:spPr>
        <p:txBody>
          <a:bodyPr wrap="square" rtlCol="0">
            <a:spAutoFit/>
          </a:bodyPr>
          <a:lstStyle/>
          <a:p>
            <a:r>
              <a:rPr lang="en-US" sz="2000" dirty="0" smtClean="0">
                <a:latin typeface="+mj-lt"/>
              </a:rPr>
              <a:t>   Wood crawl space doors &amp; door frames touching or within 6” of soil</a:t>
            </a:r>
          </a:p>
          <a:p>
            <a:pPr algn="ctr"/>
            <a:endParaRPr lang="en-US" sz="2000" dirty="0" smtClean="0">
              <a:latin typeface="+mj-lt"/>
            </a:endParaRPr>
          </a:p>
          <a:p>
            <a:r>
              <a:rPr lang="en-US" sz="2000" dirty="0" smtClean="0">
                <a:latin typeface="+mj-lt"/>
              </a:rPr>
              <a:t>   The wood crawl space door &amp; door frames need either to be removed and   </a:t>
            </a:r>
          </a:p>
          <a:p>
            <a:r>
              <a:rPr lang="en-US" sz="2000" dirty="0" smtClean="0">
                <a:latin typeface="+mj-lt"/>
              </a:rPr>
              <a:t>   replaced with metal or plastic doors (we can sell them), properly insulated </a:t>
            </a:r>
          </a:p>
          <a:p>
            <a:r>
              <a:rPr lang="en-US" sz="2000" dirty="0" smtClean="0">
                <a:latin typeface="+mj-lt"/>
              </a:rPr>
              <a:t>   from soil, or alternatively WAIVED</a:t>
            </a:r>
          </a:p>
          <a:p>
            <a:endParaRPr lang="en-US" sz="1600" b="1" dirty="0" smtClean="0">
              <a:latin typeface="+mj-lt"/>
            </a:endParaRPr>
          </a:p>
          <a:p>
            <a:pPr algn="ctr"/>
            <a:endParaRPr lang="en-US" sz="1600" b="1" dirty="0" smtClean="0">
              <a:latin typeface="+mj-lt"/>
            </a:endParaRPr>
          </a:p>
          <a:p>
            <a:endParaRPr lang="en-US" sz="1600" b="1" dirty="0">
              <a:latin typeface="+mj-lt"/>
            </a:endParaRPr>
          </a:p>
        </p:txBody>
      </p:sp>
      <p:pic>
        <p:nvPicPr>
          <p:cNvPr id="70658" name="Picture 2"/>
          <p:cNvPicPr>
            <a:picLocks noChangeAspect="1" noChangeArrowheads="1"/>
          </p:cNvPicPr>
          <p:nvPr/>
        </p:nvPicPr>
        <p:blipFill>
          <a:blip r:embed="rId2" cstate="print"/>
          <a:srcRect/>
          <a:stretch>
            <a:fillRect/>
          </a:stretch>
        </p:blipFill>
        <p:spPr bwMode="auto">
          <a:xfrm>
            <a:off x="457200" y="1524000"/>
            <a:ext cx="3941931" cy="2956719"/>
          </a:xfrm>
          <a:prstGeom prst="rect">
            <a:avLst/>
          </a:prstGeom>
          <a:noFill/>
          <a:ln w="9525">
            <a:noFill/>
            <a:miter lim="800000"/>
            <a:headEnd/>
            <a:tailEnd/>
          </a:ln>
          <a:effectLst/>
        </p:spPr>
      </p:pic>
      <p:pic>
        <p:nvPicPr>
          <p:cNvPr id="70659" name="Picture 3"/>
          <p:cNvPicPr>
            <a:picLocks noChangeAspect="1" noChangeArrowheads="1"/>
          </p:cNvPicPr>
          <p:nvPr/>
        </p:nvPicPr>
        <p:blipFill>
          <a:blip r:embed="rId3" cstate="print"/>
          <a:srcRect/>
          <a:stretch>
            <a:fillRect/>
          </a:stretch>
        </p:blipFill>
        <p:spPr bwMode="auto">
          <a:xfrm>
            <a:off x="4800600" y="1524000"/>
            <a:ext cx="3962037" cy="2971800"/>
          </a:xfrm>
          <a:prstGeom prst="rect">
            <a:avLst/>
          </a:prstGeom>
          <a:noFill/>
          <a:ln w="9525">
            <a:noFill/>
            <a:miter lim="800000"/>
            <a:headEnd/>
            <a:tailEnd/>
          </a:ln>
          <a:effectLst/>
        </p:spPr>
      </p:pic>
      <p:sp>
        <p:nvSpPr>
          <p:cNvPr id="6" name="TextBox 5"/>
          <p:cNvSpPr txBox="1"/>
          <p:nvPr/>
        </p:nvSpPr>
        <p:spPr>
          <a:xfrm>
            <a:off x="8382000" y="6629400"/>
            <a:ext cx="914400" cy="215444"/>
          </a:xfrm>
          <a:prstGeom prst="rect">
            <a:avLst/>
          </a:prstGeom>
          <a:noFill/>
        </p:spPr>
        <p:txBody>
          <a:bodyPr wrap="square" rtlCol="0">
            <a:spAutoFit/>
          </a:bodyPr>
          <a:lstStyle/>
          <a:p>
            <a:r>
              <a:rPr lang="en-US" sz="800" b="1" dirty="0" smtClean="0">
                <a:solidFill>
                  <a:srgbClr val="000000"/>
                </a:solidFill>
              </a:rPr>
              <a:t>Slide 20/86</a:t>
            </a:r>
            <a:endParaRPr lang="en-US" sz="800" b="1" dirty="0">
              <a:solidFill>
                <a:srgbClr val="000000"/>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4" descr="IMG_1355.JPG"/>
          <p:cNvPicPr>
            <a:picLocks noGrp="1" noChangeAspect="1"/>
          </p:cNvPicPr>
          <p:nvPr>
            <p:ph idx="1"/>
          </p:nvPr>
        </p:nvPicPr>
        <p:blipFill>
          <a:blip r:embed="rId2" cstate="print"/>
          <a:srcRect t="-24712" b="-24712"/>
          <a:stretch>
            <a:fillRect/>
          </a:stretch>
        </p:blipFill>
        <p:spPr>
          <a:xfrm>
            <a:off x="1828800" y="-609600"/>
            <a:ext cx="5207799" cy="5867400"/>
          </a:xfrm>
          <a:ln>
            <a:noFill/>
          </a:ln>
        </p:spPr>
      </p:pic>
      <p:sp>
        <p:nvSpPr>
          <p:cNvPr id="17" name="TextBox 16"/>
          <p:cNvSpPr txBox="1"/>
          <p:nvPr/>
        </p:nvSpPr>
        <p:spPr>
          <a:xfrm>
            <a:off x="0" y="4495800"/>
            <a:ext cx="9144000" cy="1200329"/>
          </a:xfrm>
          <a:prstGeom prst="rect">
            <a:avLst/>
          </a:prstGeom>
          <a:noFill/>
        </p:spPr>
        <p:txBody>
          <a:bodyPr wrap="square" rtlCol="0">
            <a:spAutoFit/>
          </a:bodyPr>
          <a:lstStyle/>
          <a:p>
            <a:pPr algn="ctr"/>
            <a:r>
              <a:rPr lang="en-US" sz="2000" dirty="0" smtClean="0">
                <a:latin typeface="+mj-lt"/>
              </a:rPr>
              <a:t>Wooden front porch posts, stairs and stair railings touching or within 6” of soil</a:t>
            </a:r>
          </a:p>
          <a:p>
            <a:pPr algn="ctr"/>
            <a:endParaRPr lang="en-US" sz="1200" dirty="0" smtClean="0">
              <a:latin typeface="+mj-lt"/>
            </a:endParaRPr>
          </a:p>
          <a:p>
            <a:r>
              <a:rPr lang="en-US" sz="2000" dirty="0" smtClean="0">
                <a:latin typeface="+mj-lt"/>
              </a:rPr>
              <a:t>        All the wooden elements of the deck and stairs touching or within 6” of the </a:t>
            </a:r>
          </a:p>
          <a:p>
            <a:r>
              <a:rPr lang="en-US" sz="2000" dirty="0">
                <a:latin typeface="+mj-lt"/>
              </a:rPr>
              <a:t> </a:t>
            </a:r>
            <a:r>
              <a:rPr lang="en-US" sz="2000" dirty="0" smtClean="0">
                <a:latin typeface="+mj-lt"/>
              </a:rPr>
              <a:t>       soil need to be removed, properly insulated from soil, or alternatively WAIVED</a:t>
            </a:r>
            <a:endParaRPr lang="en-US" sz="2000" dirty="0">
              <a:latin typeface="+mj-lt"/>
            </a:endParaRPr>
          </a:p>
        </p:txBody>
      </p:sp>
      <p:sp>
        <p:nvSpPr>
          <p:cNvPr id="4" name="TextBox 3"/>
          <p:cNvSpPr txBox="1"/>
          <p:nvPr/>
        </p:nvSpPr>
        <p:spPr>
          <a:xfrm>
            <a:off x="838200" y="5791200"/>
            <a:ext cx="7391400" cy="707886"/>
          </a:xfrm>
          <a:prstGeom prst="rect">
            <a:avLst/>
          </a:prstGeom>
          <a:noFill/>
          <a:ln>
            <a:solidFill>
              <a:srgbClr val="000000"/>
            </a:solidFill>
          </a:ln>
        </p:spPr>
        <p:txBody>
          <a:bodyPr wrap="square" rtlCol="0">
            <a:spAutoFit/>
          </a:bodyPr>
          <a:lstStyle/>
          <a:p>
            <a:pPr algn="ctr"/>
            <a:r>
              <a:rPr lang="en-US" sz="2000" b="1" dirty="0" smtClean="0">
                <a:solidFill>
                  <a:srgbClr val="FF0000"/>
                </a:solidFill>
              </a:rPr>
              <a:t>But more importantly, can we get under the front porch to trench </a:t>
            </a:r>
          </a:p>
          <a:p>
            <a:pPr algn="ctr"/>
            <a:r>
              <a:rPr lang="en-US" sz="2000" b="1" dirty="0" smtClean="0">
                <a:solidFill>
                  <a:srgbClr val="FF0000"/>
                </a:solidFill>
              </a:rPr>
              <a:t>the exterior foundation wall of the front of this house?</a:t>
            </a:r>
            <a:endParaRPr lang="en-US" sz="2000" b="1" dirty="0">
              <a:solidFill>
                <a:srgbClr val="FF0000"/>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24712"/>
          </a:xfrm>
        </p:spPr>
        <p:txBody>
          <a:bodyPr>
            <a:normAutofit fontScale="90000"/>
          </a:bodyPr>
          <a:lstStyle/>
          <a:p>
            <a:pPr algn="ctr"/>
            <a:r>
              <a:rPr lang="en-US" sz="2800" b="1" dirty="0" smtClean="0">
                <a:solidFill>
                  <a:schemeClr val="tx1"/>
                </a:solidFill>
                <a:effectLst>
                  <a:outerShdw blurRad="38100" dist="38100" dir="2700000" algn="tl">
                    <a:srgbClr val="000000">
                      <a:alpha val="43137"/>
                    </a:srgbClr>
                  </a:outerShdw>
                </a:effectLst>
              </a:rPr>
              <a:t>Wooden support </a:t>
            </a:r>
            <a:r>
              <a:rPr lang="en-US" sz="2800" b="1" dirty="0">
                <a:effectLst>
                  <a:outerShdw blurRad="38100" dist="38100" dir="2700000" algn="tl">
                    <a:srgbClr val="000000">
                      <a:alpha val="43137"/>
                    </a:srgbClr>
                  </a:outerShdw>
                </a:effectLst>
              </a:rPr>
              <a:t>c</a:t>
            </a:r>
            <a:r>
              <a:rPr lang="en-US" sz="2800" b="1" dirty="0" smtClean="0">
                <a:solidFill>
                  <a:schemeClr val="tx1"/>
                </a:solidFill>
                <a:effectLst>
                  <a:outerShdw blurRad="38100" dist="38100" dir="2700000" algn="tl">
                    <a:srgbClr val="000000">
                      <a:alpha val="43137"/>
                    </a:srgbClr>
                  </a:outerShdw>
                </a:effectLst>
              </a:rPr>
              <a:t>olumns within 6” of the soil</a:t>
            </a:r>
            <a:br>
              <a:rPr lang="en-US" sz="2800" b="1" dirty="0" smtClean="0">
                <a:solidFill>
                  <a:schemeClr val="tx1"/>
                </a:solidFill>
                <a:effectLst>
                  <a:outerShdw blurRad="38100" dist="38100" dir="2700000" algn="tl">
                    <a:srgbClr val="000000">
                      <a:alpha val="43137"/>
                    </a:srgbClr>
                  </a:outerShdw>
                </a:effectLst>
              </a:rPr>
            </a:br>
            <a:r>
              <a:rPr lang="en-US" sz="2000" dirty="0" smtClean="0">
                <a:effectLst>
                  <a:outerShdw blurRad="38100" dist="38100" dir="2700000" algn="tl">
                    <a:srgbClr val="000000">
                      <a:alpha val="43137"/>
                    </a:srgbClr>
                  </a:outerShdw>
                </a:effectLst>
              </a:rPr>
              <a:t>(Carport, covered walkway, front porch, etc.)</a:t>
            </a:r>
            <a:r>
              <a:rPr lang="en-US" sz="2800" b="1" i="1" dirty="0" smtClean="0">
                <a:solidFill>
                  <a:schemeClr val="tx1"/>
                </a:solidFill>
                <a:effectLst>
                  <a:outerShdw blurRad="38100" dist="38100" dir="2700000" algn="tl">
                    <a:srgbClr val="000000">
                      <a:alpha val="43137"/>
                    </a:srgbClr>
                  </a:outerShdw>
                </a:effectLst>
              </a:rPr>
              <a:t/>
            </a:r>
            <a:br>
              <a:rPr lang="en-US" sz="2800" b="1" i="1" dirty="0" smtClean="0">
                <a:solidFill>
                  <a:schemeClr val="tx1"/>
                </a:solidFill>
                <a:effectLst>
                  <a:outerShdw blurRad="38100" dist="38100" dir="2700000" algn="tl">
                    <a:srgbClr val="000000">
                      <a:alpha val="43137"/>
                    </a:srgbClr>
                  </a:outerShdw>
                </a:effectLst>
              </a:rPr>
            </a:br>
            <a:endParaRPr lang="en-US" sz="2800" dirty="0">
              <a:solidFill>
                <a:schemeClr val="tx1"/>
              </a:solidFill>
            </a:endParaRPr>
          </a:p>
        </p:txBody>
      </p:sp>
      <p:sp>
        <p:nvSpPr>
          <p:cNvPr id="17" name="TextBox 16"/>
          <p:cNvSpPr txBox="1"/>
          <p:nvPr/>
        </p:nvSpPr>
        <p:spPr>
          <a:xfrm>
            <a:off x="4572000" y="4648200"/>
            <a:ext cx="4191000" cy="338554"/>
          </a:xfrm>
          <a:prstGeom prst="rect">
            <a:avLst/>
          </a:prstGeom>
          <a:noFill/>
        </p:spPr>
        <p:txBody>
          <a:bodyPr wrap="square" rtlCol="0">
            <a:spAutoFit/>
          </a:bodyPr>
          <a:lstStyle/>
          <a:p>
            <a:pPr algn="ctr"/>
            <a:r>
              <a:rPr lang="en-US" sz="1600" b="1" dirty="0" smtClean="0">
                <a:latin typeface="+mj-lt"/>
              </a:rPr>
              <a:t>Wooden front porch columns within 6” of soil</a:t>
            </a:r>
            <a:endParaRPr lang="en-US" sz="1600" b="1" dirty="0">
              <a:latin typeface="+mj-lt"/>
            </a:endParaRPr>
          </a:p>
        </p:txBody>
      </p:sp>
      <p:sp>
        <p:nvSpPr>
          <p:cNvPr id="21" name="TextBox 20"/>
          <p:cNvSpPr txBox="1"/>
          <p:nvPr/>
        </p:nvSpPr>
        <p:spPr>
          <a:xfrm>
            <a:off x="381000" y="4648200"/>
            <a:ext cx="4267200" cy="584776"/>
          </a:xfrm>
          <a:prstGeom prst="rect">
            <a:avLst/>
          </a:prstGeom>
          <a:noFill/>
        </p:spPr>
        <p:txBody>
          <a:bodyPr wrap="square" rtlCol="0">
            <a:spAutoFit/>
          </a:bodyPr>
          <a:lstStyle/>
          <a:p>
            <a:pPr algn="ctr"/>
            <a:r>
              <a:rPr lang="en-US" sz="1600" b="1" dirty="0" smtClean="0">
                <a:latin typeface="+mj-lt"/>
              </a:rPr>
              <a:t>Wooden columns or supports of covered walkway within 6” of soil</a:t>
            </a:r>
            <a:endParaRPr lang="en-US" sz="1600" b="1" dirty="0">
              <a:latin typeface="+mj-lt"/>
            </a:endParaRPr>
          </a:p>
        </p:txBody>
      </p:sp>
      <p:pic>
        <p:nvPicPr>
          <p:cNvPr id="15" name="Content Placeholder 6" descr="IMG_2993.JPG"/>
          <p:cNvPicPr>
            <a:picLocks noChangeAspect="1"/>
          </p:cNvPicPr>
          <p:nvPr/>
        </p:nvPicPr>
        <p:blipFill>
          <a:blip r:embed="rId2" cstate="print"/>
          <a:srcRect t="-24712" b="-24712"/>
          <a:stretch>
            <a:fillRect/>
          </a:stretch>
        </p:blipFill>
        <p:spPr>
          <a:xfrm>
            <a:off x="685800" y="609600"/>
            <a:ext cx="4038600" cy="4571999"/>
          </a:xfrm>
          <a:prstGeom prst="rect">
            <a:avLst/>
          </a:prstGeom>
        </p:spPr>
      </p:pic>
      <p:pic>
        <p:nvPicPr>
          <p:cNvPr id="24" name="Content Placeholder 3" descr="2007 12 17 Statesboro 053.JPG"/>
          <p:cNvPicPr>
            <a:picLocks noChangeAspect="1"/>
          </p:cNvPicPr>
          <p:nvPr/>
        </p:nvPicPr>
        <p:blipFill>
          <a:blip r:embed="rId3" cstate="print"/>
          <a:srcRect/>
          <a:stretch>
            <a:fillRect/>
          </a:stretch>
        </p:blipFill>
        <p:spPr>
          <a:xfrm>
            <a:off x="4419600" y="1371600"/>
            <a:ext cx="4064697" cy="3048000"/>
          </a:xfrm>
          <a:prstGeom prst="rect">
            <a:avLst/>
          </a:prstGeom>
        </p:spPr>
      </p:pic>
      <p:sp>
        <p:nvSpPr>
          <p:cNvPr id="8" name="TextBox 7"/>
          <p:cNvSpPr txBox="1"/>
          <p:nvPr/>
        </p:nvSpPr>
        <p:spPr>
          <a:xfrm>
            <a:off x="609600" y="5486400"/>
            <a:ext cx="8305800" cy="707886"/>
          </a:xfrm>
          <a:prstGeom prst="rect">
            <a:avLst/>
          </a:prstGeom>
          <a:noFill/>
        </p:spPr>
        <p:txBody>
          <a:bodyPr wrap="square" rtlCol="0">
            <a:spAutoFit/>
          </a:bodyPr>
          <a:lstStyle/>
          <a:p>
            <a:r>
              <a:rPr lang="en-US" sz="2000" dirty="0" smtClean="0"/>
              <a:t>The wooden columns need either to be replaced by plastic or metal columns, properly insulated from soil, or alternatively WAIVED</a:t>
            </a:r>
            <a:endParaRPr lang="en-US" sz="2000" dirty="0"/>
          </a:p>
        </p:txBody>
      </p:sp>
      <p:sp>
        <p:nvSpPr>
          <p:cNvPr id="4" name="TextBox 3"/>
          <p:cNvSpPr txBox="1"/>
          <p:nvPr/>
        </p:nvSpPr>
        <p:spPr>
          <a:xfrm>
            <a:off x="4343400" y="1295400"/>
            <a:ext cx="533400" cy="3139321"/>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381000" y="4648200"/>
            <a:ext cx="8382000" cy="1692771"/>
          </a:xfrm>
          <a:prstGeom prst="rect">
            <a:avLst/>
          </a:prstGeom>
          <a:noFill/>
        </p:spPr>
        <p:txBody>
          <a:bodyPr wrap="square" rtlCol="0">
            <a:spAutoFit/>
          </a:bodyPr>
          <a:lstStyle/>
          <a:p>
            <a:r>
              <a:rPr lang="en-US" sz="2000" dirty="0" smtClean="0">
                <a:latin typeface="+mj-lt"/>
              </a:rPr>
              <a:t>These wooden decks are touching the ground and present a significant hazard for subterranean termite attack.</a:t>
            </a:r>
          </a:p>
          <a:p>
            <a:endParaRPr lang="en-US" sz="1200" dirty="0">
              <a:latin typeface="+mj-lt"/>
            </a:endParaRPr>
          </a:p>
          <a:p>
            <a:r>
              <a:rPr lang="en-US" sz="2000" dirty="0" smtClean="0">
                <a:latin typeface="+mj-lt"/>
              </a:rPr>
              <a:t>What problem do these decks present to your treatment? </a:t>
            </a:r>
          </a:p>
          <a:p>
            <a:endParaRPr lang="en-US" sz="1200" dirty="0">
              <a:latin typeface="+mj-lt"/>
            </a:endParaRPr>
          </a:p>
          <a:p>
            <a:r>
              <a:rPr lang="en-US" sz="2000" dirty="0" smtClean="0">
                <a:latin typeface="+mj-lt"/>
              </a:rPr>
              <a:t>What do you think are the best treatment options for both of these decks?</a:t>
            </a:r>
            <a:endParaRPr lang="en-US" sz="2000" dirty="0">
              <a:latin typeface="+mj-lt"/>
            </a:endParaRPr>
          </a:p>
        </p:txBody>
      </p:sp>
      <p:pic>
        <p:nvPicPr>
          <p:cNvPr id="1026" name="Picture 2" descr="http://knollwood-construction.com/wp-content/uploads/2010/07/deck-remodel.jpg"/>
          <p:cNvPicPr>
            <a:picLocks noChangeAspect="1" noChangeArrowheads="1"/>
          </p:cNvPicPr>
          <p:nvPr/>
        </p:nvPicPr>
        <p:blipFill>
          <a:blip r:embed="rId2" cstate="print"/>
          <a:srcRect/>
          <a:stretch>
            <a:fillRect/>
          </a:stretch>
        </p:blipFill>
        <p:spPr bwMode="auto">
          <a:xfrm>
            <a:off x="381000" y="1219200"/>
            <a:ext cx="4064000" cy="3048000"/>
          </a:xfrm>
          <a:prstGeom prst="rect">
            <a:avLst/>
          </a:prstGeom>
          <a:noFill/>
        </p:spPr>
      </p:pic>
      <p:pic>
        <p:nvPicPr>
          <p:cNvPr id="1028" name="Picture 4" descr="http://www.deckmastersnw.com/wp-content/uploads/DSCI0363-e1261366556430.jpg"/>
          <p:cNvPicPr>
            <a:picLocks noChangeAspect="1" noChangeArrowheads="1"/>
          </p:cNvPicPr>
          <p:nvPr/>
        </p:nvPicPr>
        <p:blipFill>
          <a:blip r:embed="rId3" cstate="print"/>
          <a:srcRect/>
          <a:stretch>
            <a:fillRect/>
          </a:stretch>
        </p:blipFill>
        <p:spPr bwMode="auto">
          <a:xfrm>
            <a:off x="4724400" y="1219200"/>
            <a:ext cx="4064000" cy="3048000"/>
          </a:xfrm>
          <a:prstGeom prst="rect">
            <a:avLst/>
          </a:prstGeom>
          <a:noFill/>
        </p:spPr>
      </p:pic>
      <p:sp>
        <p:nvSpPr>
          <p:cNvPr id="3" name="Title 2"/>
          <p:cNvSpPr>
            <a:spLocks noGrp="1"/>
          </p:cNvSpPr>
          <p:nvPr>
            <p:ph type="title"/>
          </p:nvPr>
        </p:nvSpPr>
        <p:spPr>
          <a:xfrm>
            <a:off x="381000" y="152400"/>
            <a:ext cx="8458200" cy="914400"/>
          </a:xfrm>
        </p:spPr>
        <p:txBody>
          <a:bodyPr>
            <a:normAutofit fontScale="90000"/>
          </a:bodyPr>
          <a:lstStyle/>
          <a:p>
            <a:pPr algn="l"/>
            <a:r>
              <a:rPr lang="en-US" sz="2800" b="1" dirty="0" smtClean="0"/>
              <a:t>   Wooden decks touching soil or with low clearance beneath </a:t>
            </a:r>
            <a:endParaRPr lang="en-US" sz="2800" b="1" dirty="0"/>
          </a:p>
        </p:txBody>
      </p:sp>
    </p:spTree>
    <p:extLst>
      <p:ext uri="{BB962C8B-B14F-4D97-AF65-F5344CB8AC3E}">
        <p14:creationId xmlns:p14="http://schemas.microsoft.com/office/powerpoint/2010/main" val="30125715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24712"/>
          </a:xfrm>
        </p:spPr>
        <p:txBody>
          <a:bodyPr>
            <a:noAutofit/>
          </a:bodyPr>
          <a:lstStyle/>
          <a:p>
            <a:r>
              <a:rPr lang="en-US" sz="2800" b="1" dirty="0"/>
              <a:t>Firewood piles </a:t>
            </a:r>
            <a:r>
              <a:rPr lang="en-US" sz="2800" b="1" dirty="0" smtClean="0"/>
              <a:t>touching or adjacent to an exterior foundation </a:t>
            </a:r>
            <a:r>
              <a:rPr lang="en-US" sz="2800" b="1" dirty="0"/>
              <a:t>wall of a</a:t>
            </a:r>
            <a:r>
              <a:rPr lang="en-US" sz="2800" b="1" dirty="0" smtClean="0"/>
              <a:t> structure</a:t>
            </a:r>
            <a:r>
              <a:rPr lang="en-US" sz="2800" b="1" dirty="0"/>
              <a:t/>
            </a:r>
            <a:br>
              <a:rPr lang="en-US" sz="2800" b="1" dirty="0"/>
            </a:br>
            <a:r>
              <a:rPr lang="en-US" sz="2800" b="1" i="1" dirty="0" smtClean="0">
                <a:solidFill>
                  <a:schemeClr val="tx1"/>
                </a:solidFill>
                <a:effectLst>
                  <a:outerShdw blurRad="38100" dist="38100" dir="2700000" algn="tl">
                    <a:srgbClr val="000000">
                      <a:alpha val="43137"/>
                    </a:srgbClr>
                  </a:outerShdw>
                </a:effectLst>
              </a:rPr>
              <a:t/>
            </a:r>
            <a:br>
              <a:rPr lang="en-US" sz="2800" b="1" i="1" dirty="0" smtClean="0">
                <a:solidFill>
                  <a:schemeClr val="tx1"/>
                </a:solidFill>
                <a:effectLst>
                  <a:outerShdw blurRad="38100" dist="38100" dir="2700000" algn="tl">
                    <a:srgbClr val="000000">
                      <a:alpha val="43137"/>
                    </a:srgbClr>
                  </a:outerShdw>
                </a:effectLst>
              </a:rPr>
            </a:br>
            <a:endParaRPr lang="en-US" sz="2800" dirty="0">
              <a:solidFill>
                <a:schemeClr val="tx1"/>
              </a:solidFill>
            </a:endParaRPr>
          </a:p>
        </p:txBody>
      </p:sp>
      <p:sp>
        <p:nvSpPr>
          <p:cNvPr id="21" name="TextBox 20"/>
          <p:cNvSpPr txBox="1"/>
          <p:nvPr/>
        </p:nvSpPr>
        <p:spPr>
          <a:xfrm>
            <a:off x="457200" y="4724400"/>
            <a:ext cx="8153400" cy="1754327"/>
          </a:xfrm>
          <a:prstGeom prst="rect">
            <a:avLst/>
          </a:prstGeom>
          <a:noFill/>
        </p:spPr>
        <p:txBody>
          <a:bodyPr wrap="square" rtlCol="0">
            <a:spAutoFit/>
          </a:bodyPr>
          <a:lstStyle/>
          <a:p>
            <a:pPr algn="ctr"/>
            <a:r>
              <a:rPr lang="en-US" sz="1600" b="1" dirty="0" smtClean="0">
                <a:latin typeface="+mj-lt"/>
              </a:rPr>
              <a:t> </a:t>
            </a:r>
          </a:p>
          <a:p>
            <a:pPr algn="ctr"/>
            <a:r>
              <a:rPr lang="en-US" sz="2000" b="1" dirty="0" smtClean="0">
                <a:solidFill>
                  <a:srgbClr val="FF0000"/>
                </a:solidFill>
                <a:latin typeface="+mj-lt"/>
              </a:rPr>
              <a:t>DON’T WAIVER!</a:t>
            </a:r>
          </a:p>
          <a:p>
            <a:endParaRPr lang="en-US" sz="1200" dirty="0">
              <a:latin typeface="+mj-lt"/>
            </a:endParaRPr>
          </a:p>
          <a:p>
            <a:pPr algn="ctr"/>
            <a:r>
              <a:rPr lang="en-US" sz="2000" dirty="0" smtClean="0">
                <a:latin typeface="+mj-lt"/>
              </a:rPr>
              <a:t>Ask the customer to move the firewood pile away from the wall before we come to perform the treatment or price the job to provide the extra labor so we can move the firewood pile </a:t>
            </a:r>
            <a:endParaRPr lang="en-US" sz="2000" dirty="0">
              <a:latin typeface="+mj-lt"/>
            </a:endParaRPr>
          </a:p>
        </p:txBody>
      </p:sp>
      <p:pic>
        <p:nvPicPr>
          <p:cNvPr id="7" name="Picture 5" descr="picture_044"/>
          <p:cNvPicPr>
            <a:picLocks noChangeAspect="1" noChangeArrowheads="1"/>
          </p:cNvPicPr>
          <p:nvPr/>
        </p:nvPicPr>
        <p:blipFill>
          <a:blip r:embed="rId2" cstate="print"/>
          <a:srcRect/>
          <a:stretch>
            <a:fillRect/>
          </a:stretch>
        </p:blipFill>
        <p:spPr bwMode="auto">
          <a:xfrm>
            <a:off x="533400" y="1600200"/>
            <a:ext cx="3733800" cy="2795164"/>
          </a:xfrm>
          <a:prstGeom prst="rect">
            <a:avLst/>
          </a:prstGeom>
          <a:noFill/>
          <a:ln w="9525">
            <a:noFill/>
            <a:miter lim="800000"/>
            <a:headEnd/>
            <a:tailEnd/>
          </a:ln>
        </p:spPr>
      </p:pic>
      <p:pic>
        <p:nvPicPr>
          <p:cNvPr id="51202" name="Picture 2" descr="http://www.nwbuildinginspections.com/Userfiles/iStock_000008861275XSmall%5b1%5d.jpg"/>
          <p:cNvPicPr>
            <a:picLocks noChangeAspect="1" noChangeArrowheads="1"/>
          </p:cNvPicPr>
          <p:nvPr/>
        </p:nvPicPr>
        <p:blipFill>
          <a:blip r:embed="rId3" cstate="print"/>
          <a:srcRect/>
          <a:stretch>
            <a:fillRect/>
          </a:stretch>
        </p:blipFill>
        <p:spPr bwMode="auto">
          <a:xfrm>
            <a:off x="4419600" y="1600200"/>
            <a:ext cx="4249094" cy="2819400"/>
          </a:xfrm>
          <a:prstGeom prst="rect">
            <a:avLst/>
          </a:prstGeom>
          <a:noFill/>
        </p:spPr>
      </p:pic>
      <p:sp>
        <p:nvSpPr>
          <p:cNvPr id="4" name="TextBox 3"/>
          <p:cNvSpPr txBox="1"/>
          <p:nvPr/>
        </p:nvSpPr>
        <p:spPr>
          <a:xfrm>
            <a:off x="4343400" y="1524000"/>
            <a:ext cx="381000" cy="3139321"/>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200912"/>
          </a:xfrm>
        </p:spPr>
        <p:txBody>
          <a:bodyPr>
            <a:normAutofit/>
          </a:bodyPr>
          <a:lstStyle/>
          <a:p>
            <a:r>
              <a:rPr lang="en-US" sz="2800" b="1" dirty="0"/>
              <a:t>Wooden garage door frames are within 6” of the soil</a:t>
            </a:r>
            <a:br>
              <a:rPr lang="en-US" sz="2800" b="1" dirty="0"/>
            </a:br>
            <a:endParaRPr lang="en-US" sz="2800" dirty="0">
              <a:solidFill>
                <a:schemeClr val="tx1"/>
              </a:solidFill>
            </a:endParaRPr>
          </a:p>
        </p:txBody>
      </p:sp>
      <p:pic>
        <p:nvPicPr>
          <p:cNvPr id="9" name="Picture 4"/>
          <p:cNvPicPr>
            <a:picLocks noGrp="1" noChangeAspect="1" noChangeArrowheads="1"/>
          </p:cNvPicPr>
          <p:nvPr>
            <p:ph idx="1"/>
          </p:nvPr>
        </p:nvPicPr>
        <p:blipFill>
          <a:blip r:embed="rId2" cstate="print"/>
          <a:srcRect/>
          <a:stretch>
            <a:fillRect/>
          </a:stretch>
        </p:blipFill>
        <p:spPr bwMode="auto">
          <a:xfrm>
            <a:off x="4800600" y="1371600"/>
            <a:ext cx="3811385" cy="2858539"/>
          </a:xfrm>
          <a:prstGeom prst="rect">
            <a:avLst/>
          </a:prstGeom>
          <a:noFill/>
          <a:ln w="9525">
            <a:noFill/>
            <a:miter lim="800000"/>
            <a:headEnd/>
            <a:tailEnd/>
          </a:ln>
        </p:spPr>
      </p:pic>
      <p:sp>
        <p:nvSpPr>
          <p:cNvPr id="21" name="TextBox 20"/>
          <p:cNvSpPr txBox="1"/>
          <p:nvPr/>
        </p:nvSpPr>
        <p:spPr>
          <a:xfrm>
            <a:off x="609600" y="4648200"/>
            <a:ext cx="8077200" cy="1446550"/>
          </a:xfrm>
          <a:prstGeom prst="rect">
            <a:avLst/>
          </a:prstGeom>
          <a:noFill/>
        </p:spPr>
        <p:txBody>
          <a:bodyPr wrap="square" rtlCol="0">
            <a:spAutoFit/>
          </a:bodyPr>
          <a:lstStyle/>
          <a:p>
            <a:pPr algn="ctr"/>
            <a:endParaRPr lang="en-US" sz="1600" b="1" dirty="0" smtClean="0">
              <a:latin typeface="+mj-lt"/>
            </a:endParaRPr>
          </a:p>
          <a:p>
            <a:r>
              <a:rPr lang="en-US" sz="1600" b="1" dirty="0" smtClean="0">
                <a:latin typeface="+mj-lt"/>
              </a:rPr>
              <a:t>     </a:t>
            </a:r>
            <a:r>
              <a:rPr lang="en-US" sz="2000" dirty="0" smtClean="0">
                <a:latin typeface="+mj-lt"/>
              </a:rPr>
              <a:t>The customer will generally not want to remove the wood door frame  </a:t>
            </a:r>
          </a:p>
          <a:p>
            <a:r>
              <a:rPr lang="en-US" sz="2000" dirty="0" smtClean="0">
                <a:latin typeface="+mj-lt"/>
              </a:rPr>
              <a:t>    or properly insulate the wood from the soil by pouring a 6” x 6” slab.  </a:t>
            </a:r>
          </a:p>
          <a:p>
            <a:endParaRPr lang="en-US" sz="1200" dirty="0">
              <a:latin typeface="+mj-lt"/>
            </a:endParaRPr>
          </a:p>
          <a:p>
            <a:r>
              <a:rPr lang="en-US" sz="2000" dirty="0" smtClean="0">
                <a:latin typeface="+mj-lt"/>
              </a:rPr>
              <a:t>    Just ask the customer to WAIVE these wood-to-earth contacts.</a:t>
            </a:r>
            <a:endParaRPr lang="en-US" sz="2000" dirty="0">
              <a:latin typeface="+mj-lt"/>
            </a:endParaRPr>
          </a:p>
        </p:txBody>
      </p:sp>
      <p:pic>
        <p:nvPicPr>
          <p:cNvPr id="8" name="Picture 6"/>
          <p:cNvPicPr>
            <a:picLocks noChangeAspect="1" noChangeArrowheads="1"/>
          </p:cNvPicPr>
          <p:nvPr/>
        </p:nvPicPr>
        <p:blipFill>
          <a:blip r:embed="rId3" cstate="print"/>
          <a:srcRect/>
          <a:stretch>
            <a:fillRect/>
          </a:stretch>
        </p:blipFill>
        <p:spPr bwMode="auto">
          <a:xfrm>
            <a:off x="533400" y="1371600"/>
            <a:ext cx="3810001" cy="2858999"/>
          </a:xfrm>
          <a:prstGeom prst="rect">
            <a:avLst/>
          </a:prstGeom>
          <a:noFill/>
          <a:ln w="9525">
            <a:noFill/>
            <a:miter lim="800000"/>
            <a:headEnd/>
            <a:tailEnd/>
          </a:ln>
        </p:spPr>
      </p:pic>
      <p:sp>
        <p:nvSpPr>
          <p:cNvPr id="6" name="TextBox 5"/>
          <p:cNvSpPr txBox="1"/>
          <p:nvPr/>
        </p:nvSpPr>
        <p:spPr>
          <a:xfrm>
            <a:off x="8458200" y="6633346"/>
            <a:ext cx="838200" cy="215444"/>
          </a:xfrm>
          <a:prstGeom prst="rect">
            <a:avLst/>
          </a:prstGeom>
          <a:noFill/>
        </p:spPr>
        <p:txBody>
          <a:bodyPr wrap="square" rtlCol="0">
            <a:spAutoFit/>
          </a:bodyPr>
          <a:lstStyle/>
          <a:p>
            <a:r>
              <a:rPr lang="en-US" sz="800" b="1" dirty="0" smtClean="0"/>
              <a:t>Slide </a:t>
            </a:r>
            <a:r>
              <a:rPr lang="en-US" sz="800" b="1" dirty="0"/>
              <a:t>2</a:t>
            </a:r>
            <a:r>
              <a:rPr lang="en-US" sz="800" b="1" dirty="0" smtClean="0"/>
              <a:t>5/86</a:t>
            </a:r>
            <a:endParaRPr lang="en-US" sz="800" b="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24712"/>
          </a:xfrm>
        </p:spPr>
        <p:txBody>
          <a:bodyPr>
            <a:normAutofit fontScale="90000"/>
          </a:bodyPr>
          <a:lstStyle/>
          <a:p>
            <a:r>
              <a:rPr lang="en-US" sz="2800" b="1" dirty="0"/>
              <a:t>Wooden garage door frames touching or within 6” of the soil</a:t>
            </a:r>
            <a:br>
              <a:rPr lang="en-US" sz="2800" b="1" dirty="0"/>
            </a:br>
            <a:r>
              <a:rPr lang="en-US" sz="2800" b="1" i="1" dirty="0" smtClean="0">
                <a:solidFill>
                  <a:schemeClr val="tx1"/>
                </a:solidFill>
                <a:effectLst>
                  <a:outerShdw blurRad="38100" dist="38100" dir="2700000" algn="tl">
                    <a:srgbClr val="000000">
                      <a:alpha val="43137"/>
                    </a:srgbClr>
                  </a:outerShdw>
                </a:effectLst>
              </a:rPr>
              <a:t/>
            </a:r>
            <a:br>
              <a:rPr lang="en-US" sz="2800" b="1" i="1" dirty="0" smtClean="0">
                <a:solidFill>
                  <a:schemeClr val="tx1"/>
                </a:solidFill>
                <a:effectLst>
                  <a:outerShdw blurRad="38100" dist="38100" dir="2700000" algn="tl">
                    <a:srgbClr val="000000">
                      <a:alpha val="43137"/>
                    </a:srgbClr>
                  </a:outerShdw>
                </a:effectLst>
              </a:rPr>
            </a:br>
            <a:endParaRPr lang="en-US" sz="2800" dirty="0">
              <a:solidFill>
                <a:schemeClr val="tx1"/>
              </a:solidFill>
            </a:endParaRPr>
          </a:p>
        </p:txBody>
      </p:sp>
      <p:sp>
        <p:nvSpPr>
          <p:cNvPr id="21" name="TextBox 20"/>
          <p:cNvSpPr txBox="1"/>
          <p:nvPr/>
        </p:nvSpPr>
        <p:spPr>
          <a:xfrm>
            <a:off x="228600" y="4648200"/>
            <a:ext cx="9144000" cy="2800767"/>
          </a:xfrm>
          <a:prstGeom prst="rect">
            <a:avLst/>
          </a:prstGeom>
          <a:noFill/>
        </p:spPr>
        <p:txBody>
          <a:bodyPr wrap="square" rtlCol="0">
            <a:spAutoFit/>
          </a:bodyPr>
          <a:lstStyle/>
          <a:p>
            <a:pPr algn="ctr"/>
            <a:endParaRPr lang="en-US" sz="1600" b="1" dirty="0" smtClean="0">
              <a:latin typeface="+mj-lt"/>
            </a:endParaRPr>
          </a:p>
          <a:p>
            <a:r>
              <a:rPr lang="en-US" sz="1600" b="1" dirty="0" smtClean="0">
                <a:latin typeface="+mj-lt"/>
              </a:rPr>
              <a:t>           </a:t>
            </a:r>
            <a:r>
              <a:rPr lang="en-US" sz="2000" dirty="0" smtClean="0">
                <a:latin typeface="+mj-lt"/>
              </a:rPr>
              <a:t>The customer will generally not want to remove the wood door frame  </a:t>
            </a:r>
          </a:p>
          <a:p>
            <a:r>
              <a:rPr lang="en-US" sz="2000" dirty="0">
                <a:latin typeface="+mj-lt"/>
              </a:rPr>
              <a:t> </a:t>
            </a:r>
            <a:r>
              <a:rPr lang="en-US" sz="2000" dirty="0" smtClean="0">
                <a:latin typeface="+mj-lt"/>
              </a:rPr>
              <a:t>        or properly insulate the wood from the soil by pouring a 6” x 6” slab.  </a:t>
            </a:r>
          </a:p>
          <a:p>
            <a:endParaRPr lang="en-US" sz="1200" dirty="0">
              <a:latin typeface="+mj-lt"/>
            </a:endParaRPr>
          </a:p>
          <a:p>
            <a:r>
              <a:rPr lang="en-US" sz="2000" dirty="0" smtClean="0">
                <a:latin typeface="+mj-lt"/>
              </a:rPr>
              <a:t>         Just ask the customer to WAIVE these wood-to-earth contacts.</a:t>
            </a:r>
          </a:p>
          <a:p>
            <a:endParaRPr lang="en-US" sz="2000" dirty="0" smtClean="0">
              <a:latin typeface="+mj-lt"/>
            </a:endParaRPr>
          </a:p>
          <a:p>
            <a:pPr algn="ctr"/>
            <a:endParaRPr lang="en-US" sz="2000" dirty="0" smtClean="0">
              <a:latin typeface="+mj-lt"/>
            </a:endParaRPr>
          </a:p>
          <a:p>
            <a:endParaRPr lang="en-US" sz="1600" b="1" dirty="0" smtClean="0">
              <a:latin typeface="+mj-lt"/>
            </a:endParaRPr>
          </a:p>
          <a:p>
            <a:pPr algn="ctr"/>
            <a:endParaRPr lang="en-US" sz="1600" b="1" dirty="0" smtClean="0">
              <a:latin typeface="+mj-lt"/>
            </a:endParaRPr>
          </a:p>
          <a:p>
            <a:endParaRPr lang="en-US" sz="1600" b="1" dirty="0">
              <a:latin typeface="+mj-lt"/>
            </a:endParaRPr>
          </a:p>
        </p:txBody>
      </p:sp>
      <p:pic>
        <p:nvPicPr>
          <p:cNvPr id="52226" name="Picture 2" descr="http://deluxemaison.com/wp-content/uploads/2011/08/Residential-Garage-Doors-3.jpg"/>
          <p:cNvPicPr>
            <a:picLocks noChangeAspect="1" noChangeArrowheads="1"/>
          </p:cNvPicPr>
          <p:nvPr/>
        </p:nvPicPr>
        <p:blipFill>
          <a:blip r:embed="rId2" cstate="print"/>
          <a:srcRect/>
          <a:stretch>
            <a:fillRect/>
          </a:stretch>
        </p:blipFill>
        <p:spPr bwMode="auto">
          <a:xfrm>
            <a:off x="381000" y="1295400"/>
            <a:ext cx="3866528" cy="2895600"/>
          </a:xfrm>
          <a:prstGeom prst="rect">
            <a:avLst/>
          </a:prstGeom>
          <a:noFill/>
        </p:spPr>
      </p:pic>
      <p:pic>
        <p:nvPicPr>
          <p:cNvPr id="52228" name="Picture 4" descr="http://garagedoorswichita.com/products/residential/steel-insulated/steel-insulated-garagedoor1.jpg"/>
          <p:cNvPicPr>
            <a:picLocks noChangeAspect="1" noChangeArrowheads="1"/>
          </p:cNvPicPr>
          <p:nvPr/>
        </p:nvPicPr>
        <p:blipFill>
          <a:blip r:embed="rId3" cstate="print"/>
          <a:srcRect/>
          <a:stretch>
            <a:fillRect/>
          </a:stretch>
        </p:blipFill>
        <p:spPr bwMode="auto">
          <a:xfrm>
            <a:off x="4572000" y="1295400"/>
            <a:ext cx="4182533" cy="2895600"/>
          </a:xfrm>
          <a:prstGeom prst="rect">
            <a:avLst/>
          </a:prstGeom>
          <a:noFill/>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72312"/>
          </a:xfrm>
        </p:spPr>
        <p:txBody>
          <a:bodyPr>
            <a:normAutofit/>
          </a:bodyPr>
          <a:lstStyle/>
          <a:p>
            <a:r>
              <a:rPr lang="en-US" sz="2800" b="1" dirty="0"/>
              <a:t>Why am I showing you so many of these garage door frames that are within 6” of the </a:t>
            </a:r>
            <a:r>
              <a:rPr lang="en-US" sz="2800" b="1" dirty="0" smtClean="0"/>
              <a:t>soil?</a:t>
            </a:r>
            <a:endParaRPr lang="en-US" sz="2800" b="1" dirty="0">
              <a:solidFill>
                <a:schemeClr val="tx1"/>
              </a:solidFill>
            </a:endParaRPr>
          </a:p>
        </p:txBody>
      </p:sp>
      <p:pic>
        <p:nvPicPr>
          <p:cNvPr id="74754" name="Picture 2"/>
          <p:cNvPicPr>
            <a:picLocks noGrp="1" noChangeAspect="1" noChangeArrowheads="1"/>
          </p:cNvPicPr>
          <p:nvPr>
            <p:ph idx="1"/>
          </p:nvPr>
        </p:nvPicPr>
        <p:blipFill>
          <a:blip r:embed="rId2" cstate="print"/>
          <a:srcRect/>
          <a:stretch>
            <a:fillRect/>
          </a:stretch>
        </p:blipFill>
        <p:spPr bwMode="auto">
          <a:xfrm>
            <a:off x="762000" y="1828800"/>
            <a:ext cx="3657600" cy="2743200"/>
          </a:xfrm>
          <a:prstGeom prst="rect">
            <a:avLst/>
          </a:prstGeom>
          <a:noFill/>
          <a:ln w="9525">
            <a:noFill/>
            <a:miter lim="800000"/>
            <a:headEnd/>
            <a:tailEnd/>
          </a:ln>
          <a:effectLst/>
        </p:spPr>
      </p:pic>
      <p:sp>
        <p:nvSpPr>
          <p:cNvPr id="21" name="TextBox 20"/>
          <p:cNvSpPr txBox="1"/>
          <p:nvPr/>
        </p:nvSpPr>
        <p:spPr>
          <a:xfrm>
            <a:off x="762000" y="4876800"/>
            <a:ext cx="7620000" cy="1015663"/>
          </a:xfrm>
          <a:prstGeom prst="rect">
            <a:avLst/>
          </a:prstGeom>
          <a:noFill/>
        </p:spPr>
        <p:txBody>
          <a:bodyPr wrap="square" rtlCol="0">
            <a:spAutoFit/>
          </a:bodyPr>
          <a:lstStyle/>
          <a:p>
            <a:endParaRPr lang="en-US" sz="2000" dirty="0">
              <a:latin typeface="+mj-lt"/>
            </a:endParaRPr>
          </a:p>
          <a:p>
            <a:r>
              <a:rPr lang="en-US" sz="2000" dirty="0" smtClean="0">
                <a:latin typeface="+mj-lt"/>
              </a:rPr>
              <a:t>It’s simple…they’re present on most homes, and are often failed to be properly WAIVED!</a:t>
            </a:r>
            <a:endParaRPr lang="en-US" sz="2000" dirty="0">
              <a:latin typeface="+mj-lt"/>
            </a:endParaRPr>
          </a:p>
        </p:txBody>
      </p:sp>
      <p:pic>
        <p:nvPicPr>
          <p:cNvPr id="74755" name="Picture 3"/>
          <p:cNvPicPr>
            <a:picLocks noChangeAspect="1" noChangeArrowheads="1"/>
          </p:cNvPicPr>
          <p:nvPr/>
        </p:nvPicPr>
        <p:blipFill>
          <a:blip r:embed="rId3" cstate="print"/>
          <a:srcRect/>
          <a:stretch>
            <a:fillRect/>
          </a:stretch>
        </p:blipFill>
        <p:spPr bwMode="auto">
          <a:xfrm>
            <a:off x="4800600" y="1828800"/>
            <a:ext cx="3657265" cy="2743200"/>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896112"/>
          </a:xfrm>
        </p:spPr>
        <p:txBody>
          <a:bodyPr>
            <a:normAutofit fontScale="90000"/>
          </a:bodyPr>
          <a:lstStyle/>
          <a:p>
            <a:pPr algn="ctr"/>
            <a:r>
              <a:rPr lang="en-US" sz="2800" b="1" i="1" dirty="0" smtClean="0">
                <a:solidFill>
                  <a:schemeClr val="tx1"/>
                </a:solidFill>
                <a:effectLst>
                  <a:outerShdw blurRad="38100" dist="38100" dir="2700000" algn="tl">
                    <a:srgbClr val="000000">
                      <a:alpha val="43137"/>
                    </a:srgbClr>
                  </a:outerShdw>
                </a:effectLst>
              </a:rPr>
              <a:t/>
            </a:r>
            <a:br>
              <a:rPr lang="en-US" sz="2800" b="1" i="1" dirty="0" smtClean="0">
                <a:solidFill>
                  <a:schemeClr val="tx1"/>
                </a:solidFill>
                <a:effectLst>
                  <a:outerShdw blurRad="38100" dist="38100" dir="2700000" algn="tl">
                    <a:srgbClr val="000000">
                      <a:alpha val="43137"/>
                    </a:srgbClr>
                  </a:outerShdw>
                </a:effectLst>
              </a:rPr>
            </a:br>
            <a:r>
              <a:rPr lang="en-US" sz="3100" b="1" dirty="0" smtClean="0">
                <a:solidFill>
                  <a:schemeClr val="tx1"/>
                </a:solidFill>
                <a:effectLst>
                  <a:outerShdw blurRad="38100" dist="38100" dir="2700000" algn="tl">
                    <a:srgbClr val="000000">
                      <a:alpha val="43137"/>
                    </a:srgbClr>
                  </a:outerShdw>
                </a:effectLst>
              </a:rPr>
              <a:t>Wood is closer to soil than 6”, but it is insulated </a:t>
            </a:r>
            <a:r>
              <a:rPr lang="en-US" sz="3100" b="1" dirty="0" smtClean="0">
                <a:effectLst>
                  <a:outerShdw blurRad="38100" dist="38100" dir="2700000" algn="tl">
                    <a:srgbClr val="000000">
                      <a:alpha val="43137"/>
                    </a:srgbClr>
                  </a:outerShdw>
                </a:effectLst>
              </a:rPr>
              <a:t>from soil</a:t>
            </a:r>
            <a:r>
              <a:rPr lang="en-US" sz="3100" b="1" dirty="0">
                <a:effectLst>
                  <a:outerShdw blurRad="38100" dist="38100" dir="2700000" algn="tl">
                    <a:srgbClr val="000000">
                      <a:alpha val="43137"/>
                    </a:srgbClr>
                  </a:outerShdw>
                </a:effectLst>
              </a:rPr>
              <a:t> </a:t>
            </a:r>
            <a:r>
              <a:rPr lang="en-US" sz="3100" b="1" dirty="0" smtClean="0">
                <a:effectLst>
                  <a:outerShdw blurRad="38100" dist="38100" dir="2700000" algn="tl">
                    <a:srgbClr val="000000">
                      <a:alpha val="43137"/>
                    </a:srgbClr>
                  </a:outerShdw>
                </a:effectLst>
              </a:rPr>
              <a:t>and </a:t>
            </a:r>
            <a:r>
              <a:rPr lang="en-US" sz="3100" b="1" dirty="0" smtClean="0">
                <a:solidFill>
                  <a:schemeClr val="tx1"/>
                </a:solidFill>
                <a:effectLst>
                  <a:outerShdw blurRad="38100" dist="38100" dir="2700000" algn="tl">
                    <a:srgbClr val="000000">
                      <a:alpha val="43137"/>
                    </a:srgbClr>
                  </a:outerShdw>
                </a:effectLst>
              </a:rPr>
              <a:t>is not considered wood-to-earth contact</a:t>
            </a:r>
            <a:endParaRPr lang="en-US" sz="3100"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09600" y="1676400"/>
            <a:ext cx="4495800" cy="4953000"/>
          </a:xfrm>
        </p:spPr>
        <p:txBody>
          <a:bodyPr>
            <a:normAutofit/>
          </a:bodyPr>
          <a:lstStyle/>
          <a:p>
            <a:r>
              <a:rPr lang="en-US" sz="2000" dirty="0" smtClean="0">
                <a:latin typeface="+mj-lt"/>
              </a:rPr>
              <a:t>This requirement shall apply only to those situations where </a:t>
            </a:r>
            <a:r>
              <a:rPr lang="en-US" sz="2000" b="1" dirty="0" smtClean="0">
                <a:latin typeface="+mj-lt"/>
              </a:rPr>
              <a:t>wood is exposed and by design</a:t>
            </a:r>
            <a:r>
              <a:rPr lang="en-US" sz="2000" dirty="0" smtClean="0">
                <a:latin typeface="+mj-lt"/>
              </a:rPr>
              <a:t> </a:t>
            </a:r>
            <a:r>
              <a:rPr lang="en-US" sz="2000" b="1" dirty="0" smtClean="0">
                <a:latin typeface="+mj-lt"/>
              </a:rPr>
              <a:t>is </a:t>
            </a:r>
            <a:r>
              <a:rPr lang="en-US" sz="2000" b="1" u="sng" dirty="0" smtClean="0">
                <a:latin typeface="+mj-lt"/>
              </a:rPr>
              <a:t>not</a:t>
            </a:r>
            <a:r>
              <a:rPr lang="en-US" sz="2000" b="1" dirty="0" smtClean="0">
                <a:latin typeface="+mj-lt"/>
              </a:rPr>
              <a:t> separated from the outside soil line by anything other than air space</a:t>
            </a:r>
            <a:r>
              <a:rPr lang="en-US" sz="2000" dirty="0" smtClean="0">
                <a:latin typeface="+mj-lt"/>
              </a:rPr>
              <a:t>.</a:t>
            </a:r>
          </a:p>
          <a:p>
            <a:pPr marL="0" indent="0">
              <a:buNone/>
            </a:pPr>
            <a:endParaRPr lang="en-US" sz="1200" dirty="0" smtClean="0">
              <a:latin typeface="+mj-lt"/>
            </a:endParaRPr>
          </a:p>
          <a:p>
            <a:r>
              <a:rPr lang="en-US" sz="2000" dirty="0" smtClean="0">
                <a:latin typeface="+mj-lt"/>
              </a:rPr>
              <a:t>Such clearance shall </a:t>
            </a:r>
            <a:r>
              <a:rPr lang="en-US" sz="2000" b="1" u="sng" dirty="0" smtClean="0">
                <a:latin typeface="+mj-lt"/>
              </a:rPr>
              <a:t>not</a:t>
            </a:r>
            <a:r>
              <a:rPr lang="en-US" sz="2000" dirty="0" smtClean="0">
                <a:latin typeface="+mj-lt"/>
              </a:rPr>
              <a:t> apply to sill plates or other wooden members of a structure which may be physically closer to the earth than the required clearance but are by design enclosed by and insulated from the earth by brick, stucco or other construction material.</a:t>
            </a:r>
            <a:endParaRPr lang="en-US" sz="2000" dirty="0">
              <a:latin typeface="+mj-lt"/>
            </a:endParaRPr>
          </a:p>
        </p:txBody>
      </p:sp>
      <p:sp>
        <p:nvSpPr>
          <p:cNvPr id="4" name="TextBox 3"/>
          <p:cNvSpPr txBox="1"/>
          <p:nvPr/>
        </p:nvSpPr>
        <p:spPr>
          <a:xfrm>
            <a:off x="5334000" y="2057400"/>
            <a:ext cx="3352800" cy="369332"/>
          </a:xfrm>
          <a:prstGeom prst="rect">
            <a:avLst/>
          </a:prstGeom>
          <a:noFill/>
        </p:spPr>
        <p:txBody>
          <a:bodyPr wrap="square" rtlCol="0">
            <a:spAutoFit/>
          </a:bodyPr>
          <a:lstStyle/>
          <a:p>
            <a:endParaRPr lang="en-US" dirty="0"/>
          </a:p>
        </p:txBody>
      </p:sp>
      <p:sp>
        <p:nvSpPr>
          <p:cNvPr id="5" name="Rectangle 4"/>
          <p:cNvSpPr>
            <a:spLocks noChangeArrowheads="1"/>
          </p:cNvSpPr>
          <p:nvPr/>
        </p:nvSpPr>
        <p:spPr bwMode="auto">
          <a:xfrm>
            <a:off x="6096000" y="1981200"/>
            <a:ext cx="304800" cy="4495800"/>
          </a:xfrm>
          <a:prstGeom prst="rect">
            <a:avLst/>
          </a:prstGeom>
          <a:solidFill>
            <a:srgbClr val="FFCC99"/>
          </a:solidFill>
          <a:ln w="9525">
            <a:solidFill>
              <a:srgbClr val="000000"/>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6" name="Rectangle 5"/>
          <p:cNvSpPr>
            <a:spLocks noChangeArrowheads="1"/>
          </p:cNvSpPr>
          <p:nvPr/>
        </p:nvSpPr>
        <p:spPr bwMode="auto">
          <a:xfrm>
            <a:off x="5715000" y="1981200"/>
            <a:ext cx="304800" cy="4495800"/>
          </a:xfrm>
          <a:prstGeom prst="rect">
            <a:avLst/>
          </a:prstGeom>
          <a:solidFill>
            <a:srgbClr val="800000"/>
          </a:solidFill>
          <a:ln w="9525">
            <a:solidFill>
              <a:srgbClr val="7F7F7F"/>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7" name="Rectangle 6"/>
          <p:cNvSpPr>
            <a:spLocks noChangeArrowheads="1"/>
          </p:cNvSpPr>
          <p:nvPr/>
        </p:nvSpPr>
        <p:spPr bwMode="auto">
          <a:xfrm>
            <a:off x="5715000" y="1981200"/>
            <a:ext cx="304800" cy="304800"/>
          </a:xfrm>
          <a:prstGeom prst="rect">
            <a:avLst/>
          </a:prstGeom>
          <a:solidFill>
            <a:srgbClr val="800000"/>
          </a:solidFill>
          <a:ln w="9525">
            <a:solidFill>
              <a:srgbClr val="7F7F7F"/>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8" name="Rectangle 7"/>
          <p:cNvSpPr>
            <a:spLocks noChangeArrowheads="1"/>
          </p:cNvSpPr>
          <p:nvPr/>
        </p:nvSpPr>
        <p:spPr bwMode="auto">
          <a:xfrm>
            <a:off x="5715000" y="2590800"/>
            <a:ext cx="304800" cy="304800"/>
          </a:xfrm>
          <a:prstGeom prst="rect">
            <a:avLst/>
          </a:prstGeom>
          <a:solidFill>
            <a:srgbClr val="800000"/>
          </a:solidFill>
          <a:ln w="9525">
            <a:solidFill>
              <a:srgbClr val="7F7F7F"/>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9" name="Rectangle 8"/>
          <p:cNvSpPr>
            <a:spLocks noChangeArrowheads="1"/>
          </p:cNvSpPr>
          <p:nvPr/>
        </p:nvSpPr>
        <p:spPr bwMode="auto">
          <a:xfrm>
            <a:off x="5715000" y="3200400"/>
            <a:ext cx="304800" cy="304800"/>
          </a:xfrm>
          <a:prstGeom prst="rect">
            <a:avLst/>
          </a:prstGeom>
          <a:solidFill>
            <a:srgbClr val="800000"/>
          </a:solidFill>
          <a:ln w="9525">
            <a:solidFill>
              <a:srgbClr val="7F7F7F"/>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10" name="Rectangle 9"/>
          <p:cNvSpPr>
            <a:spLocks noChangeArrowheads="1"/>
          </p:cNvSpPr>
          <p:nvPr/>
        </p:nvSpPr>
        <p:spPr bwMode="auto">
          <a:xfrm>
            <a:off x="5715000" y="3810000"/>
            <a:ext cx="304800" cy="304800"/>
          </a:xfrm>
          <a:prstGeom prst="rect">
            <a:avLst/>
          </a:prstGeom>
          <a:solidFill>
            <a:srgbClr val="800000"/>
          </a:solidFill>
          <a:ln w="9525">
            <a:solidFill>
              <a:srgbClr val="7F7F7F"/>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11" name="Rectangle 10"/>
          <p:cNvSpPr>
            <a:spLocks noChangeArrowheads="1"/>
          </p:cNvSpPr>
          <p:nvPr/>
        </p:nvSpPr>
        <p:spPr bwMode="auto">
          <a:xfrm>
            <a:off x="5715000" y="4419600"/>
            <a:ext cx="304800" cy="304800"/>
          </a:xfrm>
          <a:prstGeom prst="rect">
            <a:avLst/>
          </a:prstGeom>
          <a:solidFill>
            <a:srgbClr val="800000"/>
          </a:solidFill>
          <a:ln w="9525">
            <a:solidFill>
              <a:srgbClr val="7F7F7F"/>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12" name="Rectangle 11"/>
          <p:cNvSpPr>
            <a:spLocks noChangeArrowheads="1"/>
          </p:cNvSpPr>
          <p:nvPr/>
        </p:nvSpPr>
        <p:spPr bwMode="auto">
          <a:xfrm>
            <a:off x="5715000" y="5029200"/>
            <a:ext cx="304800" cy="304800"/>
          </a:xfrm>
          <a:prstGeom prst="rect">
            <a:avLst/>
          </a:prstGeom>
          <a:solidFill>
            <a:srgbClr val="800000"/>
          </a:solidFill>
          <a:ln w="9525">
            <a:solidFill>
              <a:srgbClr val="7F7F7F"/>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13" name="Rectangle 12"/>
          <p:cNvSpPr>
            <a:spLocks noChangeArrowheads="1"/>
          </p:cNvSpPr>
          <p:nvPr/>
        </p:nvSpPr>
        <p:spPr bwMode="auto">
          <a:xfrm>
            <a:off x="5715000" y="5638800"/>
            <a:ext cx="304800" cy="304800"/>
          </a:xfrm>
          <a:prstGeom prst="rect">
            <a:avLst/>
          </a:prstGeom>
          <a:solidFill>
            <a:srgbClr val="800000"/>
          </a:solidFill>
          <a:ln w="9525">
            <a:solidFill>
              <a:srgbClr val="7F7F7F"/>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14" name="Rectangle 13"/>
          <p:cNvSpPr>
            <a:spLocks noChangeArrowheads="1"/>
          </p:cNvSpPr>
          <p:nvPr/>
        </p:nvSpPr>
        <p:spPr bwMode="auto">
          <a:xfrm>
            <a:off x="5715000" y="6172200"/>
            <a:ext cx="304800" cy="304800"/>
          </a:xfrm>
          <a:prstGeom prst="rect">
            <a:avLst/>
          </a:prstGeom>
          <a:solidFill>
            <a:srgbClr val="800000"/>
          </a:solidFill>
          <a:ln w="9525">
            <a:solidFill>
              <a:srgbClr val="7F7F7F"/>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15" name="Rectangle 14"/>
          <p:cNvSpPr>
            <a:spLocks noChangeArrowheads="1"/>
          </p:cNvSpPr>
          <p:nvPr/>
        </p:nvSpPr>
        <p:spPr bwMode="auto">
          <a:xfrm>
            <a:off x="5562600" y="6400800"/>
            <a:ext cx="2743200" cy="457200"/>
          </a:xfrm>
          <a:prstGeom prst="rect">
            <a:avLst/>
          </a:prstGeom>
          <a:blipFill dpi="0" rotWithShape="1">
            <a:blip r:embed="rId3" cstate="print">
              <a:alphaModFix amt="86000"/>
            </a:blip>
            <a:srcRect/>
            <a:tile tx="0" ty="0" sx="100000" sy="100000" flip="none" algn="tl"/>
          </a:blipFill>
          <a:ln w="9525">
            <a:solidFill>
              <a:srgbClr val="000000"/>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16" name="Rectangle 15"/>
          <p:cNvSpPr>
            <a:spLocks noChangeArrowheads="1"/>
          </p:cNvSpPr>
          <p:nvPr/>
        </p:nvSpPr>
        <p:spPr bwMode="auto">
          <a:xfrm>
            <a:off x="-76200" y="6400800"/>
            <a:ext cx="5638800" cy="838200"/>
          </a:xfrm>
          <a:prstGeom prst="rect">
            <a:avLst/>
          </a:prstGeom>
          <a:solidFill>
            <a:srgbClr val="984807"/>
          </a:solidFill>
          <a:ln w="9525">
            <a:solidFill>
              <a:srgbClr val="873940"/>
            </a:solidFill>
            <a:miter lim="800000"/>
            <a:headEnd/>
            <a:tailEnd/>
          </a:ln>
          <a:effectLst>
            <a:outerShdw dist="23000" dir="5400000" rotWithShape="0">
              <a:srgbClr val="808080">
                <a:alpha val="34999"/>
              </a:srgbClr>
            </a:outerShdw>
          </a:effectLst>
        </p:spPr>
        <p:txBody>
          <a:bodyPr anchor="ctr"/>
          <a:lstStyle/>
          <a:p>
            <a:pPr algn="ctr"/>
            <a:endParaRPr lang="en-US" b="1" dirty="0">
              <a:solidFill>
                <a:srgbClr val="FFFFFF"/>
              </a:solidFill>
              <a:latin typeface="Calibri" pitchFamily="34" charset="0"/>
            </a:endParaRPr>
          </a:p>
        </p:txBody>
      </p:sp>
      <p:cxnSp>
        <p:nvCxnSpPr>
          <p:cNvPr id="18" name="Straight Connector 17"/>
          <p:cNvCxnSpPr/>
          <p:nvPr/>
        </p:nvCxnSpPr>
        <p:spPr>
          <a:xfrm flipH="1">
            <a:off x="6096000" y="6248400"/>
            <a:ext cx="304800" cy="0"/>
          </a:xfrm>
          <a:prstGeom prst="line">
            <a:avLst/>
          </a:prstGeom>
          <a:ln w="12700"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295400" y="6400800"/>
            <a:ext cx="3200400" cy="369332"/>
          </a:xfrm>
          <a:prstGeom prst="rect">
            <a:avLst/>
          </a:prstGeom>
          <a:noFill/>
        </p:spPr>
        <p:txBody>
          <a:bodyPr wrap="square" rtlCol="0">
            <a:spAutoFit/>
          </a:bodyPr>
          <a:lstStyle/>
          <a:p>
            <a:r>
              <a:rPr lang="en-US" b="1" dirty="0" smtClean="0">
                <a:solidFill>
                  <a:schemeClr val="bg1"/>
                </a:solidFill>
              </a:rPr>
              <a:t>                Soil outside</a:t>
            </a:r>
            <a:endParaRPr lang="en-US" b="1" dirty="0">
              <a:solidFill>
                <a:schemeClr val="bg1"/>
              </a:solidFill>
            </a:endParaRPr>
          </a:p>
        </p:txBody>
      </p:sp>
      <p:sp>
        <p:nvSpPr>
          <p:cNvPr id="20" name="Rectangle 19"/>
          <p:cNvSpPr>
            <a:spLocks noChangeArrowheads="1"/>
          </p:cNvSpPr>
          <p:nvPr/>
        </p:nvSpPr>
        <p:spPr bwMode="auto">
          <a:xfrm>
            <a:off x="5562600" y="6406799"/>
            <a:ext cx="2743200" cy="457200"/>
          </a:xfrm>
          <a:prstGeom prst="rect">
            <a:avLst/>
          </a:prstGeom>
          <a:blipFill dpi="0" rotWithShape="1">
            <a:blip r:embed="rId3" cstate="print">
              <a:alphaModFix amt="86000"/>
            </a:blip>
            <a:srcRect/>
            <a:tile tx="0" ty="0" sx="100000" sy="100000" flip="none" algn="tl"/>
          </a:blipFill>
          <a:ln w="9525">
            <a:solidFill>
              <a:srgbClr val="000000"/>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21" name="TextBox 20"/>
          <p:cNvSpPr txBox="1"/>
          <p:nvPr/>
        </p:nvSpPr>
        <p:spPr>
          <a:xfrm>
            <a:off x="6096000" y="6400800"/>
            <a:ext cx="1828800" cy="369332"/>
          </a:xfrm>
          <a:prstGeom prst="rect">
            <a:avLst/>
          </a:prstGeom>
          <a:noFill/>
        </p:spPr>
        <p:txBody>
          <a:bodyPr wrap="square" rtlCol="0">
            <a:spAutoFit/>
          </a:bodyPr>
          <a:lstStyle/>
          <a:p>
            <a:r>
              <a:rPr lang="en-US" b="1" dirty="0" smtClean="0">
                <a:solidFill>
                  <a:srgbClr val="FFFFFF"/>
                </a:solidFill>
              </a:rPr>
              <a:t>Monolithic slab</a:t>
            </a:r>
            <a:endParaRPr lang="en-US" b="1" dirty="0">
              <a:solidFill>
                <a:srgbClr val="FFFFFF"/>
              </a:solidFill>
            </a:endParaRPr>
          </a:p>
        </p:txBody>
      </p:sp>
      <p:pic>
        <p:nvPicPr>
          <p:cNvPr id="22" name="Picture 21"/>
          <p:cNvPicPr>
            <a:picLocks noChangeAspect="1"/>
          </p:cNvPicPr>
          <p:nvPr/>
        </p:nvPicPr>
        <p:blipFill>
          <a:blip r:embed="rId4"/>
          <a:stretch>
            <a:fillRect/>
          </a:stretch>
        </p:blipFill>
        <p:spPr>
          <a:xfrm>
            <a:off x="6019800" y="3992880"/>
            <a:ext cx="3581400" cy="2865120"/>
          </a:xfrm>
          <a:prstGeom prst="rect">
            <a:avLst/>
          </a:prstGeom>
        </p:spPr>
      </p:pic>
      <p:sp>
        <p:nvSpPr>
          <p:cNvPr id="23" name="Rectangle 22"/>
          <p:cNvSpPr>
            <a:spLocks noChangeArrowheads="1"/>
          </p:cNvSpPr>
          <p:nvPr/>
        </p:nvSpPr>
        <p:spPr bwMode="auto">
          <a:xfrm>
            <a:off x="6096000" y="1981200"/>
            <a:ext cx="304800" cy="4419600"/>
          </a:xfrm>
          <a:prstGeom prst="rect">
            <a:avLst/>
          </a:prstGeom>
          <a:solidFill>
            <a:srgbClr val="FFCC99"/>
          </a:solidFill>
          <a:ln w="9525">
            <a:solidFill>
              <a:srgbClr val="000000"/>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24" name="Rectangle 23"/>
          <p:cNvSpPr>
            <a:spLocks noChangeArrowheads="1"/>
          </p:cNvSpPr>
          <p:nvPr/>
        </p:nvSpPr>
        <p:spPr bwMode="auto">
          <a:xfrm>
            <a:off x="5562600" y="6400800"/>
            <a:ext cx="4038600" cy="457200"/>
          </a:xfrm>
          <a:prstGeom prst="rect">
            <a:avLst/>
          </a:prstGeom>
          <a:blipFill dpi="0" rotWithShape="1">
            <a:blip r:embed="rId3" cstate="print">
              <a:alphaModFix amt="86000"/>
            </a:blip>
            <a:srcRect/>
            <a:tile tx="0" ty="0" sx="100000" sy="100000" flip="none" algn="tl"/>
          </a:blipFill>
          <a:ln w="9525">
            <a:solidFill>
              <a:srgbClr val="000000"/>
            </a:solidFill>
            <a:miter lim="800000"/>
            <a:headEnd/>
            <a:tailEnd/>
          </a:ln>
          <a:effectLst>
            <a:outerShdw dist="23000" dir="5400000" rotWithShape="0">
              <a:srgbClr val="808080">
                <a:alpha val="34999"/>
              </a:srgbClr>
            </a:outerShdw>
          </a:effectLst>
        </p:spPr>
        <p:txBody>
          <a:bodyPr anchor="ctr"/>
          <a:lstStyle/>
          <a:p>
            <a:pPr algn="ctr"/>
            <a:r>
              <a:rPr lang="en-US" dirty="0" smtClean="0">
                <a:solidFill>
                  <a:srgbClr val="FFFFFF"/>
                </a:solidFill>
                <a:latin typeface="Calibri" pitchFamily="34" charset="0"/>
              </a:rPr>
              <a:t>   </a:t>
            </a:r>
            <a:endParaRPr lang="en-US" b="1" dirty="0">
              <a:solidFill>
                <a:srgbClr val="FFFFFF"/>
              </a:solidFill>
              <a:latin typeface="Calibri" pitchFamily="34" charset="0"/>
            </a:endParaRPr>
          </a:p>
        </p:txBody>
      </p:sp>
      <p:sp>
        <p:nvSpPr>
          <p:cNvPr id="25" name="TextBox 24"/>
          <p:cNvSpPr txBox="1"/>
          <p:nvPr/>
        </p:nvSpPr>
        <p:spPr>
          <a:xfrm>
            <a:off x="7239000" y="6705600"/>
            <a:ext cx="2438400" cy="369332"/>
          </a:xfrm>
          <a:prstGeom prst="rect">
            <a:avLst/>
          </a:prstGeom>
          <a:solidFill>
            <a:srgbClr val="984807"/>
          </a:solidFill>
          <a:ln>
            <a:solidFill>
              <a:srgbClr val="000000"/>
            </a:solidFill>
          </a:ln>
        </p:spPr>
        <p:txBody>
          <a:bodyPr wrap="square" rtlCol="0">
            <a:spAutoFit/>
          </a:bodyPr>
          <a:lstStyle/>
          <a:p>
            <a:endParaRPr lang="en-US" dirty="0"/>
          </a:p>
        </p:txBody>
      </p:sp>
      <p:sp>
        <p:nvSpPr>
          <p:cNvPr id="26" name="TextBox 25"/>
          <p:cNvSpPr txBox="1"/>
          <p:nvPr/>
        </p:nvSpPr>
        <p:spPr>
          <a:xfrm>
            <a:off x="5562600" y="6324600"/>
            <a:ext cx="4038600" cy="338554"/>
          </a:xfrm>
          <a:prstGeom prst="rect">
            <a:avLst/>
          </a:prstGeom>
          <a:noFill/>
        </p:spPr>
        <p:txBody>
          <a:bodyPr wrap="square" rtlCol="0">
            <a:spAutoFit/>
          </a:bodyPr>
          <a:lstStyle/>
          <a:p>
            <a:r>
              <a:rPr lang="en-US" sz="1600" b="1" dirty="0" smtClean="0">
                <a:solidFill>
                  <a:srgbClr val="FFFFFF"/>
                </a:solidFill>
              </a:rPr>
              <a:t>                                 Monolithic slab</a:t>
            </a:r>
            <a:endParaRPr lang="en-US" sz="1600" b="1" dirty="0">
              <a:solidFill>
                <a:srgbClr val="FFFFFF"/>
              </a:solidFill>
            </a:endParaRPr>
          </a:p>
        </p:txBody>
      </p:sp>
      <p:sp>
        <p:nvSpPr>
          <p:cNvPr id="27" name="Oval 26"/>
          <p:cNvSpPr/>
          <p:nvPr/>
        </p:nvSpPr>
        <p:spPr>
          <a:xfrm>
            <a:off x="6324600" y="6705600"/>
            <a:ext cx="2133600" cy="914400"/>
          </a:xfrm>
          <a:prstGeom prst="ellipse">
            <a:avLst/>
          </a:prstGeom>
          <a:solidFill>
            <a:schemeClr val="accent6">
              <a:lumMod val="5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TextBox 27"/>
          <p:cNvSpPr txBox="1"/>
          <p:nvPr/>
        </p:nvSpPr>
        <p:spPr>
          <a:xfrm>
            <a:off x="7696200" y="6781800"/>
            <a:ext cx="2286000" cy="369332"/>
          </a:xfrm>
          <a:prstGeom prst="rect">
            <a:avLst/>
          </a:prstGeom>
          <a:solidFill>
            <a:srgbClr val="984807"/>
          </a:solidFill>
        </p:spPr>
        <p:txBody>
          <a:bodyPr wrap="square" rtlCol="0">
            <a:spAutoFit/>
          </a:bodyPr>
          <a:lstStyle/>
          <a:p>
            <a:endParaRPr lang="en-US" dirty="0"/>
          </a:p>
        </p:txBody>
      </p:sp>
      <p:sp>
        <p:nvSpPr>
          <p:cNvPr id="29" name="Oval 28"/>
          <p:cNvSpPr/>
          <p:nvPr/>
        </p:nvSpPr>
        <p:spPr>
          <a:xfrm>
            <a:off x="6858000" y="6705600"/>
            <a:ext cx="1676400" cy="914400"/>
          </a:xfrm>
          <a:prstGeom prst="ellipse">
            <a:avLst/>
          </a:prstGeom>
          <a:solidFill>
            <a:srgbClr val="9848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 name="Straight Arrow Connector 29"/>
          <p:cNvCxnSpPr/>
          <p:nvPr/>
        </p:nvCxnSpPr>
        <p:spPr>
          <a:xfrm flipH="1">
            <a:off x="5562600" y="6400800"/>
            <a:ext cx="533400" cy="0"/>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7" name="Rectangle 16"/>
          <p:cNvSpPr/>
          <p:nvPr/>
        </p:nvSpPr>
        <p:spPr>
          <a:xfrm>
            <a:off x="5562600" y="6858000"/>
            <a:ext cx="1066800" cy="914400"/>
          </a:xfrm>
          <a:prstGeom prst="rect">
            <a:avLst/>
          </a:prstGeom>
          <a:solidFill>
            <a:srgbClr val="984807"/>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8229600" cy="1371600"/>
          </a:xfrm>
        </p:spPr>
        <p:txBody>
          <a:bodyPr>
            <a:noAutofit/>
          </a:bodyPr>
          <a:lstStyle/>
          <a:p>
            <a:pPr algn="ctr"/>
            <a:r>
              <a:rPr lang="en-US" sz="2800" b="1" dirty="0" smtClean="0">
                <a:solidFill>
                  <a:schemeClr val="tx1"/>
                </a:solidFill>
                <a:effectLst>
                  <a:outerShdw blurRad="38100" dist="38100" dir="2700000" algn="tl">
                    <a:srgbClr val="000000">
                      <a:alpha val="43137"/>
                    </a:srgbClr>
                  </a:outerShdw>
                </a:effectLst>
              </a:rPr>
              <a:t>Wood within 18” of the soil on the inside of the crawl</a:t>
            </a:r>
            <a:r>
              <a:rPr lang="en-US" sz="2800" b="1" i="1" dirty="0" smtClean="0">
                <a:solidFill>
                  <a:schemeClr val="tx1"/>
                </a:solidFill>
                <a:effectLst>
                  <a:outerShdw blurRad="38100" dist="38100" dir="2700000" algn="tl">
                    <a:srgbClr val="000000">
                      <a:alpha val="43137"/>
                    </a:srgbClr>
                  </a:outerShdw>
                </a:effectLst>
              </a:rPr>
              <a:t/>
            </a:r>
            <a:br>
              <a:rPr lang="en-US" sz="2800" b="1" i="1" dirty="0" smtClean="0">
                <a:solidFill>
                  <a:schemeClr val="tx1"/>
                </a:solidFill>
                <a:effectLst>
                  <a:outerShdw blurRad="38100" dist="38100" dir="2700000" algn="tl">
                    <a:srgbClr val="000000">
                      <a:alpha val="43137"/>
                    </a:srgbClr>
                  </a:outerShdw>
                </a:effectLst>
              </a:rPr>
            </a:br>
            <a:endParaRPr lang="en-US" sz="2800" dirty="0">
              <a:solidFill>
                <a:schemeClr val="tx1"/>
              </a:solidFill>
            </a:endParaRPr>
          </a:p>
        </p:txBody>
      </p:sp>
      <p:sp>
        <p:nvSpPr>
          <p:cNvPr id="3" name="Content Placeholder 2"/>
          <p:cNvSpPr>
            <a:spLocks noGrp="1"/>
          </p:cNvSpPr>
          <p:nvPr>
            <p:ph idx="1"/>
          </p:nvPr>
        </p:nvSpPr>
        <p:spPr>
          <a:xfrm>
            <a:off x="457200" y="2667000"/>
            <a:ext cx="7924800" cy="3810000"/>
          </a:xfrm>
        </p:spPr>
        <p:txBody>
          <a:bodyPr>
            <a:normAutofit/>
          </a:bodyPr>
          <a:lstStyle/>
          <a:p>
            <a:r>
              <a:rPr lang="en-US" sz="2000" b="1" dirty="0" smtClean="0">
                <a:latin typeface="+mj-lt"/>
              </a:rPr>
              <a:t>620-6-.04 (1) (b) 3.  </a:t>
            </a:r>
            <a:r>
              <a:rPr lang="en-US" sz="2000" dirty="0" smtClean="0">
                <a:latin typeface="+mj-lt"/>
              </a:rPr>
              <a:t>Removal of all wooden contacts between buildings </a:t>
            </a:r>
          </a:p>
          <a:p>
            <a:pPr marL="0" indent="0">
              <a:buNone/>
            </a:pPr>
            <a:r>
              <a:rPr lang="en-US" sz="2000" dirty="0">
                <a:latin typeface="+mj-lt"/>
              </a:rPr>
              <a:t> </a:t>
            </a:r>
            <a:r>
              <a:rPr lang="en-US" sz="2000" dirty="0" smtClean="0">
                <a:latin typeface="+mj-lt"/>
              </a:rPr>
              <a:t>     and </a:t>
            </a:r>
            <a:r>
              <a:rPr lang="en-US" sz="2000" u="sng" dirty="0" smtClean="0">
                <a:latin typeface="+mj-lt"/>
              </a:rPr>
              <a:t>inside soil</a:t>
            </a:r>
            <a:r>
              <a:rPr lang="en-US" sz="2000" dirty="0" smtClean="0">
                <a:latin typeface="+mj-lt"/>
              </a:rPr>
              <a:t>, other than those wooden supports which have been </a:t>
            </a:r>
          </a:p>
          <a:p>
            <a:pPr marL="0" indent="0">
              <a:buNone/>
            </a:pPr>
            <a:r>
              <a:rPr lang="en-US" sz="2000" dirty="0">
                <a:latin typeface="+mj-lt"/>
              </a:rPr>
              <a:t> </a:t>
            </a:r>
            <a:r>
              <a:rPr lang="en-US" sz="2000" dirty="0" smtClean="0">
                <a:latin typeface="+mj-lt"/>
              </a:rPr>
              <a:t>     treated with preservatives to a minimum preservative retention </a:t>
            </a:r>
          </a:p>
          <a:p>
            <a:pPr marL="0" indent="0">
              <a:buNone/>
            </a:pPr>
            <a:r>
              <a:rPr lang="en-US" sz="2000" dirty="0">
                <a:latin typeface="+mj-lt"/>
              </a:rPr>
              <a:t> </a:t>
            </a:r>
            <a:r>
              <a:rPr lang="en-US" sz="2000" dirty="0" smtClean="0">
                <a:latin typeface="+mj-lt"/>
              </a:rPr>
              <a:t>     designed for ground contact.  In no case shall the minimum clearance </a:t>
            </a:r>
          </a:p>
          <a:p>
            <a:pPr marL="0" indent="0">
              <a:buNone/>
            </a:pPr>
            <a:r>
              <a:rPr lang="en-US" sz="2000" dirty="0">
                <a:latin typeface="+mj-lt"/>
              </a:rPr>
              <a:t> </a:t>
            </a:r>
            <a:r>
              <a:rPr lang="en-US" sz="2000" dirty="0" smtClean="0">
                <a:latin typeface="+mj-lt"/>
              </a:rPr>
              <a:t>     between wood and soil in a crawl space be less than eighteen (</a:t>
            </a:r>
            <a:r>
              <a:rPr lang="en-US" sz="2000" b="1" dirty="0" smtClean="0">
                <a:latin typeface="+mj-lt"/>
              </a:rPr>
              <a:t>18</a:t>
            </a:r>
            <a:r>
              <a:rPr lang="en-US" sz="2000" dirty="0" smtClean="0">
                <a:latin typeface="+mj-lt"/>
              </a:rPr>
              <a:t>) </a:t>
            </a:r>
          </a:p>
          <a:p>
            <a:pPr marL="0" indent="0">
              <a:buNone/>
            </a:pPr>
            <a:r>
              <a:rPr lang="en-US" sz="2000" dirty="0">
                <a:latin typeface="+mj-lt"/>
              </a:rPr>
              <a:t> </a:t>
            </a:r>
            <a:r>
              <a:rPr lang="en-US" sz="2000" dirty="0" smtClean="0">
                <a:latin typeface="+mj-lt"/>
              </a:rPr>
              <a:t>     inches.  </a:t>
            </a:r>
            <a:endParaRPr lang="en-US" sz="2000" dirty="0">
              <a:latin typeface="+mj-lt"/>
            </a:endParaRP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nachi.org/forum/attachments/f23/7673d1165784146-support-posts-crawl-space-supportposts-small-.jpg"/>
          <p:cNvPicPr>
            <a:picLocks noGrp="1" noChangeAspect="1" noChangeArrowheads="1"/>
          </p:cNvPicPr>
          <p:nvPr>
            <p:ph idx="1"/>
          </p:nvPr>
        </p:nvPicPr>
        <p:blipFill>
          <a:blip r:embed="rId2" cstate="print"/>
          <a:srcRect/>
          <a:stretch>
            <a:fillRect/>
          </a:stretch>
        </p:blipFill>
        <p:spPr bwMode="auto">
          <a:xfrm>
            <a:off x="533400" y="2209800"/>
            <a:ext cx="2544417" cy="1908313"/>
          </a:xfrm>
          <a:prstGeom prst="rect">
            <a:avLst/>
          </a:prstGeom>
          <a:noFill/>
        </p:spPr>
      </p:pic>
      <p:pic>
        <p:nvPicPr>
          <p:cNvPr id="5" name="Picture 5" descr="17"/>
          <p:cNvPicPr>
            <a:picLocks noChangeAspect="1" noChangeArrowheads="1"/>
          </p:cNvPicPr>
          <p:nvPr/>
        </p:nvPicPr>
        <p:blipFill>
          <a:blip r:embed="rId3" cstate="print"/>
          <a:srcRect/>
          <a:stretch>
            <a:fillRect/>
          </a:stretch>
        </p:blipFill>
        <p:spPr bwMode="auto">
          <a:xfrm>
            <a:off x="3657600" y="1219200"/>
            <a:ext cx="4873625" cy="2577225"/>
          </a:xfrm>
          <a:prstGeom prst="rect">
            <a:avLst/>
          </a:prstGeom>
          <a:noFill/>
          <a:ln w="9525">
            <a:solidFill>
              <a:schemeClr val="tx1"/>
            </a:solidFill>
            <a:miter lim="800000"/>
            <a:headEnd/>
            <a:tailEnd/>
          </a:ln>
        </p:spPr>
      </p:pic>
      <p:sp>
        <p:nvSpPr>
          <p:cNvPr id="6" name="TextBox 5"/>
          <p:cNvSpPr txBox="1"/>
          <p:nvPr/>
        </p:nvSpPr>
        <p:spPr>
          <a:xfrm>
            <a:off x="609600" y="4114800"/>
            <a:ext cx="2590800" cy="2031325"/>
          </a:xfrm>
          <a:prstGeom prst="rect">
            <a:avLst/>
          </a:prstGeom>
          <a:noFill/>
        </p:spPr>
        <p:txBody>
          <a:bodyPr wrap="square" rtlCol="0">
            <a:spAutoFit/>
          </a:bodyPr>
          <a:lstStyle/>
          <a:p>
            <a:endParaRPr lang="en-US" b="1" dirty="0" smtClean="0">
              <a:latin typeface="+mj-lt"/>
            </a:endParaRPr>
          </a:p>
          <a:p>
            <a:r>
              <a:rPr lang="en-US" dirty="0" smtClean="0">
                <a:latin typeface="+mj-lt"/>
              </a:rPr>
              <a:t>These wooden supports  must be removed and replaced with metal </a:t>
            </a:r>
          </a:p>
          <a:p>
            <a:r>
              <a:rPr lang="en-US" dirty="0" smtClean="0">
                <a:latin typeface="+mj-lt"/>
              </a:rPr>
              <a:t>house supports, properly insulated from the soil, </a:t>
            </a:r>
          </a:p>
          <a:p>
            <a:r>
              <a:rPr lang="en-US" dirty="0" smtClean="0">
                <a:latin typeface="+mj-lt"/>
              </a:rPr>
              <a:t>or alternatively WAIVED</a:t>
            </a:r>
            <a:endParaRPr lang="en-US" dirty="0">
              <a:latin typeface="+mj-lt"/>
            </a:endParaRPr>
          </a:p>
        </p:txBody>
      </p:sp>
      <p:sp>
        <p:nvSpPr>
          <p:cNvPr id="7" name="TextBox 6"/>
          <p:cNvSpPr txBox="1"/>
          <p:nvPr/>
        </p:nvSpPr>
        <p:spPr>
          <a:xfrm>
            <a:off x="3581400" y="4038600"/>
            <a:ext cx="5257800" cy="1354217"/>
          </a:xfrm>
          <a:prstGeom prst="rect">
            <a:avLst/>
          </a:prstGeom>
          <a:noFill/>
        </p:spPr>
        <p:txBody>
          <a:bodyPr wrap="square" rtlCol="0">
            <a:spAutoFit/>
          </a:bodyPr>
          <a:lstStyle/>
          <a:p>
            <a:r>
              <a:rPr lang="en-US" dirty="0" smtClean="0">
                <a:latin typeface="+mj-lt"/>
              </a:rPr>
              <a:t>The 1</a:t>
            </a:r>
            <a:r>
              <a:rPr lang="en-US" baseline="30000" dirty="0" smtClean="0">
                <a:latin typeface="+mj-lt"/>
              </a:rPr>
              <a:t>st</a:t>
            </a:r>
            <a:r>
              <a:rPr lang="en-US" dirty="0" smtClean="0">
                <a:latin typeface="+mj-lt"/>
              </a:rPr>
              <a:t> question I would ask is…</a:t>
            </a:r>
            <a:r>
              <a:rPr lang="en-US" b="1" dirty="0" smtClean="0">
                <a:latin typeface="+mj-lt"/>
              </a:rPr>
              <a:t>“Can you gain access in all parts of the crawlspace for treatment?” </a:t>
            </a:r>
          </a:p>
          <a:p>
            <a:endParaRPr lang="en-US" sz="1000" b="1" dirty="0">
              <a:latin typeface="+mj-lt"/>
            </a:endParaRPr>
          </a:p>
          <a:p>
            <a:r>
              <a:rPr lang="en-US" dirty="0" smtClean="0">
                <a:latin typeface="+mj-lt"/>
              </a:rPr>
              <a:t>If you can…you have two choices you could make before treatment:</a:t>
            </a:r>
            <a:endParaRPr lang="en-US" dirty="0">
              <a:latin typeface="+mj-lt"/>
            </a:endParaRPr>
          </a:p>
        </p:txBody>
      </p:sp>
      <p:sp>
        <p:nvSpPr>
          <p:cNvPr id="8" name="TextBox 7"/>
          <p:cNvSpPr txBox="1"/>
          <p:nvPr/>
        </p:nvSpPr>
        <p:spPr>
          <a:xfrm>
            <a:off x="304800" y="762000"/>
            <a:ext cx="2971800" cy="1323439"/>
          </a:xfrm>
          <a:prstGeom prst="rect">
            <a:avLst/>
          </a:prstGeom>
          <a:noFill/>
        </p:spPr>
        <p:txBody>
          <a:bodyPr wrap="square" rtlCol="0">
            <a:spAutoFit/>
          </a:bodyPr>
          <a:lstStyle/>
          <a:p>
            <a:pPr algn="ctr"/>
            <a:r>
              <a:rPr lang="en-US" sz="2000" b="1" dirty="0"/>
              <a:t>Untreated wooden supports in crawl are touching or within 18” </a:t>
            </a:r>
            <a:endParaRPr lang="en-US" sz="2000" b="1" dirty="0" smtClean="0"/>
          </a:p>
          <a:p>
            <a:pPr algn="ctr"/>
            <a:r>
              <a:rPr lang="en-US" sz="2000" b="1" dirty="0" smtClean="0"/>
              <a:t>of </a:t>
            </a:r>
            <a:r>
              <a:rPr lang="en-US" sz="2000" b="1" dirty="0"/>
              <a:t>the soil</a:t>
            </a:r>
          </a:p>
        </p:txBody>
      </p:sp>
      <p:sp>
        <p:nvSpPr>
          <p:cNvPr id="9" name="TextBox 8"/>
          <p:cNvSpPr txBox="1"/>
          <p:nvPr/>
        </p:nvSpPr>
        <p:spPr>
          <a:xfrm>
            <a:off x="3657600" y="381000"/>
            <a:ext cx="4876800" cy="707886"/>
          </a:xfrm>
          <a:prstGeom prst="rect">
            <a:avLst/>
          </a:prstGeom>
          <a:noFill/>
        </p:spPr>
        <p:txBody>
          <a:bodyPr wrap="square" rtlCol="0">
            <a:spAutoFit/>
          </a:bodyPr>
          <a:lstStyle/>
          <a:p>
            <a:pPr algn="ctr"/>
            <a:r>
              <a:rPr lang="en-US" sz="2000" b="1" dirty="0" smtClean="0"/>
              <a:t>Improper clearance between wooden sill </a:t>
            </a:r>
          </a:p>
          <a:p>
            <a:pPr algn="ctr"/>
            <a:r>
              <a:rPr lang="en-US" sz="2000" b="1" dirty="0" smtClean="0"/>
              <a:t>&amp; some floor joists and the soil</a:t>
            </a:r>
            <a:endParaRPr lang="en-US" sz="2000" b="1" dirty="0"/>
          </a:p>
        </p:txBody>
      </p:sp>
      <p:sp>
        <p:nvSpPr>
          <p:cNvPr id="10" name="TextBox 9"/>
          <p:cNvSpPr txBox="1"/>
          <p:nvPr/>
        </p:nvSpPr>
        <p:spPr>
          <a:xfrm>
            <a:off x="3505200" y="5486400"/>
            <a:ext cx="5181600" cy="1077218"/>
          </a:xfrm>
          <a:prstGeom prst="rect">
            <a:avLst/>
          </a:prstGeom>
          <a:noFill/>
        </p:spPr>
        <p:txBody>
          <a:bodyPr wrap="square" rtlCol="0">
            <a:spAutoFit/>
          </a:bodyPr>
          <a:lstStyle/>
          <a:p>
            <a:pPr marL="285750" indent="-285750">
              <a:buFont typeface="Arial"/>
              <a:buChar char="•"/>
            </a:pPr>
            <a:r>
              <a:rPr lang="en-US" dirty="0" smtClean="0"/>
              <a:t>Soil must either be removed to provide at least 18” clearance between wood and soil, or….</a:t>
            </a:r>
          </a:p>
          <a:p>
            <a:endParaRPr lang="en-US" sz="1000" dirty="0" smtClean="0"/>
          </a:p>
          <a:p>
            <a:pPr marL="285750" indent="-285750">
              <a:buFont typeface="Arial"/>
              <a:buChar char="•"/>
            </a:pPr>
            <a:r>
              <a:rPr lang="en-US" dirty="0" smtClean="0"/>
              <a:t>Proper clearance must alternatively WAIVED.</a:t>
            </a:r>
            <a:endParaRPr lang="en-US" dirty="0"/>
          </a:p>
        </p:txBody>
      </p:sp>
      <p:sp>
        <p:nvSpPr>
          <p:cNvPr id="11" name="TextBox 10"/>
          <p:cNvSpPr txBox="1"/>
          <p:nvPr/>
        </p:nvSpPr>
        <p:spPr>
          <a:xfrm>
            <a:off x="8458200" y="6642556"/>
            <a:ext cx="914400" cy="215444"/>
          </a:xfrm>
          <a:prstGeom prst="rect">
            <a:avLst/>
          </a:prstGeom>
          <a:noFill/>
        </p:spPr>
        <p:txBody>
          <a:bodyPr wrap="square" rtlCol="0">
            <a:spAutoFit/>
          </a:bodyPr>
          <a:lstStyle/>
          <a:p>
            <a:r>
              <a:rPr lang="en-US" sz="800" b="1" dirty="0" smtClean="0"/>
              <a:t>Slide 30/86</a:t>
            </a:r>
            <a:endParaRPr lang="en-US" sz="800" b="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686800" cy="1295400"/>
          </a:xfrm>
        </p:spPr>
        <p:txBody>
          <a:bodyPr>
            <a:noAutofit/>
          </a:bodyPr>
          <a:lstStyle/>
          <a:p>
            <a:r>
              <a:rPr lang="en-US" sz="2800" b="1" dirty="0"/>
              <a:t> </a:t>
            </a:r>
            <a:r>
              <a:rPr lang="en-US" sz="2800" b="1" dirty="0" smtClean="0"/>
              <a:t>This crawl has access for treatment, but has less </a:t>
            </a:r>
            <a:r>
              <a:rPr lang="en-US" sz="2800" b="1" dirty="0"/>
              <a:t>than 18” clearance </a:t>
            </a:r>
            <a:r>
              <a:rPr lang="en-US" sz="2800" b="1" dirty="0" smtClean="0"/>
              <a:t>between </a:t>
            </a:r>
            <a:r>
              <a:rPr lang="en-US" sz="2800" b="1" dirty="0"/>
              <a:t>wood &amp; soil in the crawl</a:t>
            </a:r>
            <a:endParaRPr lang="en-US" sz="2800" dirty="0">
              <a:solidFill>
                <a:schemeClr val="tx1"/>
              </a:solidFill>
            </a:endParaRPr>
          </a:p>
        </p:txBody>
      </p:sp>
      <p:sp>
        <p:nvSpPr>
          <p:cNvPr id="7" name="TextBox 6"/>
          <p:cNvSpPr txBox="1"/>
          <p:nvPr/>
        </p:nvSpPr>
        <p:spPr>
          <a:xfrm>
            <a:off x="533400" y="4572000"/>
            <a:ext cx="4648200" cy="1815882"/>
          </a:xfrm>
          <a:prstGeom prst="rect">
            <a:avLst/>
          </a:prstGeom>
          <a:noFill/>
        </p:spPr>
        <p:txBody>
          <a:bodyPr wrap="square" rtlCol="0">
            <a:spAutoFit/>
          </a:bodyPr>
          <a:lstStyle/>
          <a:p>
            <a:r>
              <a:rPr lang="en-US" sz="2000" dirty="0" smtClean="0">
                <a:latin typeface="+mj-lt"/>
              </a:rPr>
              <a:t>The customer will not want to replace the wooden supports with metal or concrete supports.  </a:t>
            </a:r>
          </a:p>
          <a:p>
            <a:endParaRPr lang="en-US" sz="1200" dirty="0">
              <a:latin typeface="+mj-lt"/>
            </a:endParaRPr>
          </a:p>
          <a:p>
            <a:r>
              <a:rPr lang="en-US" sz="2000" dirty="0" smtClean="0">
                <a:latin typeface="+mj-lt"/>
              </a:rPr>
              <a:t>These wooden supports will need to be WAIVED.                   </a:t>
            </a:r>
            <a:endParaRPr lang="en-US" sz="2000" dirty="0">
              <a:latin typeface="+mj-lt"/>
            </a:endParaRPr>
          </a:p>
        </p:txBody>
      </p:sp>
      <p:pic>
        <p:nvPicPr>
          <p:cNvPr id="6" name="Picture 5" descr="crawl_pic8"/>
          <p:cNvPicPr>
            <a:picLocks noChangeAspect="1" noChangeArrowheads="1"/>
          </p:cNvPicPr>
          <p:nvPr/>
        </p:nvPicPr>
        <p:blipFill>
          <a:blip r:embed="rId2" cstate="print"/>
          <a:srcRect/>
          <a:stretch>
            <a:fillRect/>
          </a:stretch>
        </p:blipFill>
        <p:spPr bwMode="auto">
          <a:xfrm>
            <a:off x="533400" y="1600200"/>
            <a:ext cx="4648200" cy="2788189"/>
          </a:xfrm>
          <a:prstGeom prst="rect">
            <a:avLst/>
          </a:prstGeom>
          <a:noFill/>
          <a:ln w="9525">
            <a:noFill/>
            <a:miter lim="800000"/>
            <a:headEnd/>
            <a:tailEnd/>
          </a:ln>
        </p:spPr>
      </p:pic>
      <p:pic>
        <p:nvPicPr>
          <p:cNvPr id="63489" name="Picture 1"/>
          <p:cNvPicPr>
            <a:picLocks noChangeAspect="1" noChangeArrowheads="1"/>
          </p:cNvPicPr>
          <p:nvPr/>
        </p:nvPicPr>
        <p:blipFill>
          <a:blip r:embed="rId3" cstate="print"/>
          <a:srcRect/>
          <a:stretch>
            <a:fillRect/>
          </a:stretch>
        </p:blipFill>
        <p:spPr bwMode="auto">
          <a:xfrm>
            <a:off x="5410200" y="1600200"/>
            <a:ext cx="3733800" cy="2800607"/>
          </a:xfrm>
          <a:prstGeom prst="rect">
            <a:avLst/>
          </a:prstGeom>
          <a:noFill/>
          <a:ln w="9525">
            <a:noFill/>
            <a:miter lim="800000"/>
            <a:headEnd/>
            <a:tailEnd/>
          </a:ln>
          <a:effectLst/>
        </p:spPr>
      </p:pic>
      <p:sp>
        <p:nvSpPr>
          <p:cNvPr id="9" name="Rectangle 8"/>
          <p:cNvSpPr/>
          <p:nvPr/>
        </p:nvSpPr>
        <p:spPr>
          <a:xfrm>
            <a:off x="8686800" y="1447800"/>
            <a:ext cx="457200" cy="3276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334000" y="4572000"/>
            <a:ext cx="3505200" cy="1508105"/>
          </a:xfrm>
          <a:prstGeom prst="rect">
            <a:avLst/>
          </a:prstGeom>
          <a:noFill/>
        </p:spPr>
        <p:txBody>
          <a:bodyPr wrap="square" rtlCol="0">
            <a:spAutoFit/>
          </a:bodyPr>
          <a:lstStyle/>
          <a:p>
            <a:r>
              <a:rPr lang="en-US" sz="2000" dirty="0" smtClean="0"/>
              <a:t>This </a:t>
            </a:r>
            <a:r>
              <a:rPr lang="en-US" sz="2000" dirty="0"/>
              <a:t>wooden support needs </a:t>
            </a:r>
            <a:r>
              <a:rPr lang="en-US" sz="2000" dirty="0" smtClean="0"/>
              <a:t>to </a:t>
            </a:r>
          </a:p>
          <a:p>
            <a:r>
              <a:rPr lang="en-US" sz="2000" dirty="0"/>
              <a:t>b</a:t>
            </a:r>
            <a:r>
              <a:rPr lang="en-US" sz="2000" dirty="0" smtClean="0"/>
              <a:t>e replaced </a:t>
            </a:r>
            <a:r>
              <a:rPr lang="en-US" sz="2000" dirty="0"/>
              <a:t>with a metal house </a:t>
            </a:r>
            <a:endParaRPr lang="en-US" sz="2000" dirty="0" smtClean="0"/>
          </a:p>
          <a:p>
            <a:r>
              <a:rPr lang="en-US" sz="2000" dirty="0" smtClean="0"/>
              <a:t>support.</a:t>
            </a:r>
          </a:p>
          <a:p>
            <a:endParaRPr lang="en-US" sz="1200" dirty="0"/>
          </a:p>
          <a:p>
            <a:r>
              <a:rPr lang="en-US" sz="2000" dirty="0" smtClean="0"/>
              <a:t>It </a:t>
            </a:r>
            <a:r>
              <a:rPr lang="en-US" sz="2000" dirty="0"/>
              <a:t>should </a:t>
            </a:r>
            <a:r>
              <a:rPr lang="en-US" sz="2000" b="1" dirty="0"/>
              <a:t>not</a:t>
            </a:r>
            <a:r>
              <a:rPr lang="en-US" sz="2000" dirty="0"/>
              <a:t> be WAIVED.</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348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990600" y="2514600"/>
            <a:ext cx="7010400" cy="1815882"/>
          </a:xfrm>
          <a:prstGeom prst="rect">
            <a:avLst/>
          </a:prstGeom>
          <a:solidFill>
            <a:schemeClr val="accent3">
              <a:lumMod val="40000"/>
              <a:lumOff val="60000"/>
            </a:schemeClr>
          </a:solidFill>
          <a:ln>
            <a:solidFill>
              <a:schemeClr val="tx1"/>
            </a:solidFill>
          </a:ln>
        </p:spPr>
        <p:txBody>
          <a:bodyPr wrap="square" rtlCol="0">
            <a:spAutoFit/>
          </a:bodyPr>
          <a:lstStyle/>
          <a:p>
            <a:r>
              <a:rPr lang="en-US" sz="2400" b="1" dirty="0" smtClean="0">
                <a:latin typeface="+mj-lt"/>
              </a:rPr>
              <a:t>     </a:t>
            </a:r>
            <a:r>
              <a:rPr lang="en-US" sz="2800" b="1" dirty="0" smtClean="0">
                <a:latin typeface="+mj-lt"/>
              </a:rPr>
              <a:t>What do you do if you get to a job to treat </a:t>
            </a:r>
          </a:p>
          <a:p>
            <a:r>
              <a:rPr lang="en-US" sz="2800" b="1" dirty="0" smtClean="0">
                <a:latin typeface="+mj-lt"/>
              </a:rPr>
              <a:t>    and you do not have enough clearance </a:t>
            </a:r>
          </a:p>
          <a:p>
            <a:r>
              <a:rPr lang="en-US" sz="2800" b="1" dirty="0">
                <a:latin typeface="+mj-lt"/>
              </a:rPr>
              <a:t> </a:t>
            </a:r>
            <a:r>
              <a:rPr lang="en-US" sz="2800" b="1" dirty="0" smtClean="0">
                <a:latin typeface="+mj-lt"/>
              </a:rPr>
              <a:t>   to inspect and treat all areas of the entire </a:t>
            </a:r>
          </a:p>
          <a:p>
            <a:r>
              <a:rPr lang="en-US" sz="2800" b="1" dirty="0">
                <a:latin typeface="+mj-lt"/>
              </a:rPr>
              <a:t> </a:t>
            </a:r>
            <a:r>
              <a:rPr lang="en-US" sz="2800" b="1" dirty="0" smtClean="0">
                <a:latin typeface="+mj-lt"/>
              </a:rPr>
              <a:t>  </a:t>
            </a:r>
            <a:r>
              <a:rPr lang="en-US" sz="2800" b="1" dirty="0">
                <a:latin typeface="+mj-lt"/>
              </a:rPr>
              <a:t> </a:t>
            </a:r>
            <a:r>
              <a:rPr lang="en-US" sz="2800" b="1" dirty="0" smtClean="0">
                <a:latin typeface="+mj-lt"/>
              </a:rPr>
              <a:t>crawlspace?    </a:t>
            </a:r>
            <a:endParaRPr lang="en-US" sz="2800" b="1" dirty="0">
              <a:latin typeface="+mj-lt"/>
            </a:endParaRPr>
          </a:p>
        </p:txBody>
      </p:sp>
      <p:sp>
        <p:nvSpPr>
          <p:cNvPr id="4" name="Title 3"/>
          <p:cNvSpPr>
            <a:spLocks noGrp="1"/>
          </p:cNvSpPr>
          <p:nvPr>
            <p:ph type="title"/>
          </p:nvPr>
        </p:nvSpPr>
        <p:spPr/>
        <p:txBody>
          <a:bodyPr/>
          <a:lstStyle/>
          <a:p>
            <a:endParaRPr lang="en-US"/>
          </a:p>
        </p:txBody>
      </p:sp>
      <p:pic>
        <p:nvPicPr>
          <p:cNvPr id="2" name="Picture 1"/>
          <p:cNvPicPr>
            <a:picLocks noChangeAspect="1"/>
          </p:cNvPicPr>
          <p:nvPr/>
        </p:nvPicPr>
        <p:blipFill>
          <a:blip r:embed="rId2"/>
          <a:stretch>
            <a:fillRect/>
          </a:stretch>
        </p:blipFill>
        <p:spPr>
          <a:xfrm>
            <a:off x="-762000" y="2949"/>
            <a:ext cx="10290048" cy="6858000"/>
          </a:xfrm>
          <a:prstGeom prst="rect">
            <a:avLst/>
          </a:prstGeom>
        </p:spPr>
      </p:pic>
    </p:spTree>
    <p:extLst>
      <p:ext uri="{BB962C8B-B14F-4D97-AF65-F5344CB8AC3E}">
        <p14:creationId xmlns:p14="http://schemas.microsoft.com/office/powerpoint/2010/main" val="3921357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752600"/>
            <a:ext cx="8229600" cy="4541520"/>
          </a:xfrm>
        </p:spPr>
        <p:txBody>
          <a:bodyPr>
            <a:normAutofit/>
          </a:bodyPr>
          <a:lstStyle/>
          <a:p>
            <a:r>
              <a:rPr lang="en-US" sz="2000" b="1" dirty="0" smtClean="0">
                <a:latin typeface="Calibri" pitchFamily="34" charset="0"/>
              </a:rPr>
              <a:t>620-6-.04 (1) (b) 4</a:t>
            </a:r>
            <a:r>
              <a:rPr lang="en-US" sz="2000" dirty="0" smtClean="0">
                <a:latin typeface="Calibri" pitchFamily="34" charset="0"/>
              </a:rPr>
              <a:t>.  Removal of visible accessible termite tunnels unless </a:t>
            </a:r>
          </a:p>
          <a:p>
            <a:pPr marL="0" indent="0">
              <a:buNone/>
            </a:pPr>
            <a:r>
              <a:rPr lang="en-US" sz="2000" dirty="0">
                <a:latin typeface="Calibri" pitchFamily="34" charset="0"/>
              </a:rPr>
              <a:t> </a:t>
            </a:r>
            <a:r>
              <a:rPr lang="en-US" sz="2000" dirty="0" smtClean="0">
                <a:latin typeface="Calibri" pitchFamily="34" charset="0"/>
              </a:rPr>
              <a:t>                                         specified on the product label. </a:t>
            </a:r>
          </a:p>
          <a:p>
            <a:endParaRPr lang="en-US" sz="2000" dirty="0"/>
          </a:p>
        </p:txBody>
      </p:sp>
      <p:pic>
        <p:nvPicPr>
          <p:cNvPr id="4" name="Picture 4" descr="mud tube inside house"/>
          <p:cNvPicPr>
            <a:picLocks noChangeAspect="1" noChangeArrowheads="1"/>
          </p:cNvPicPr>
          <p:nvPr/>
        </p:nvPicPr>
        <p:blipFill>
          <a:blip r:embed="rId2" cstate="print"/>
          <a:srcRect t="4167" b="4634"/>
          <a:stretch>
            <a:fillRect/>
          </a:stretch>
        </p:blipFill>
        <p:spPr bwMode="auto">
          <a:xfrm>
            <a:off x="533400" y="2895600"/>
            <a:ext cx="3788233" cy="3458888"/>
          </a:xfrm>
          <a:prstGeom prst="rect">
            <a:avLst/>
          </a:prstGeom>
          <a:noFill/>
          <a:ln w="9525">
            <a:noFill/>
            <a:miter lim="800000"/>
            <a:headEnd/>
            <a:tailEnd/>
          </a:ln>
        </p:spPr>
      </p:pic>
      <p:pic>
        <p:nvPicPr>
          <p:cNvPr id="5" name="Picture 5" descr="mud tube outside house"/>
          <p:cNvPicPr>
            <a:picLocks noChangeAspect="1" noChangeArrowheads="1"/>
          </p:cNvPicPr>
          <p:nvPr/>
        </p:nvPicPr>
        <p:blipFill>
          <a:blip r:embed="rId3" cstate="print"/>
          <a:srcRect t="12755" r="288"/>
          <a:stretch>
            <a:fillRect/>
          </a:stretch>
        </p:blipFill>
        <p:spPr bwMode="auto">
          <a:xfrm>
            <a:off x="4876800" y="2889748"/>
            <a:ext cx="3720583" cy="3434852"/>
          </a:xfrm>
          <a:prstGeom prst="rect">
            <a:avLst/>
          </a:prstGeom>
          <a:noFill/>
          <a:ln w="9525">
            <a:noFill/>
            <a:miter lim="800000"/>
            <a:headEnd/>
            <a:tailEnd/>
          </a:ln>
        </p:spPr>
      </p:pic>
      <p:sp>
        <p:nvSpPr>
          <p:cNvPr id="6" name="Title 5"/>
          <p:cNvSpPr>
            <a:spLocks noGrp="1"/>
          </p:cNvSpPr>
          <p:nvPr>
            <p:ph type="title"/>
          </p:nvPr>
        </p:nvSpPr>
        <p:spPr/>
        <p:txBody>
          <a:bodyPr>
            <a:normAutofit/>
          </a:bodyPr>
          <a:lstStyle/>
          <a:p>
            <a:r>
              <a:rPr lang="en-US" sz="2800" b="1" dirty="0" smtClean="0"/>
              <a:t>Visible and accessible termite tunnels</a:t>
            </a:r>
            <a:endParaRPr lang="en-US" sz="2800" b="1" dirty="0"/>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12" descr="PICT0011.JPG"/>
          <p:cNvPicPr>
            <a:picLocks noChangeAspect="1"/>
          </p:cNvPicPr>
          <p:nvPr/>
        </p:nvPicPr>
        <p:blipFill>
          <a:blip r:embed="rId2" cstate="print"/>
          <a:srcRect t="-24712" b="-24712"/>
          <a:stretch>
            <a:fillRect/>
          </a:stretch>
        </p:blipFill>
        <p:spPr>
          <a:xfrm>
            <a:off x="533400" y="1905000"/>
            <a:ext cx="3733800" cy="4184381"/>
          </a:xfrm>
          <a:prstGeom prst="rect">
            <a:avLst/>
          </a:prstGeom>
        </p:spPr>
      </p:pic>
      <p:pic>
        <p:nvPicPr>
          <p:cNvPr id="7" name="Content Placeholder 13" descr="PICT0020.JPG"/>
          <p:cNvPicPr>
            <a:picLocks noChangeAspect="1"/>
          </p:cNvPicPr>
          <p:nvPr/>
        </p:nvPicPr>
        <p:blipFill>
          <a:blip r:embed="rId3" cstate="print"/>
          <a:srcRect t="-24712" b="-24712"/>
          <a:stretch>
            <a:fillRect/>
          </a:stretch>
        </p:blipFill>
        <p:spPr>
          <a:xfrm>
            <a:off x="4876800" y="1905000"/>
            <a:ext cx="3733800" cy="4184381"/>
          </a:xfrm>
          <a:prstGeom prst="rect">
            <a:avLst/>
          </a:prstGeom>
        </p:spPr>
      </p:pic>
      <p:sp>
        <p:nvSpPr>
          <p:cNvPr id="4" name="TextBox 3"/>
          <p:cNvSpPr txBox="1"/>
          <p:nvPr/>
        </p:nvSpPr>
        <p:spPr>
          <a:xfrm>
            <a:off x="0" y="838200"/>
            <a:ext cx="9144000" cy="954107"/>
          </a:xfrm>
          <a:prstGeom prst="rect">
            <a:avLst/>
          </a:prstGeom>
          <a:noFill/>
        </p:spPr>
        <p:txBody>
          <a:bodyPr wrap="square" rtlCol="0">
            <a:spAutoFit/>
          </a:bodyPr>
          <a:lstStyle/>
          <a:p>
            <a:pPr algn="ctr"/>
            <a:r>
              <a:rPr lang="en-US" sz="2800" b="1" dirty="0" smtClean="0"/>
              <a:t>Remember that </a:t>
            </a:r>
            <a:r>
              <a:rPr lang="en-US" sz="2800" b="1" u="sng" dirty="0" smtClean="0"/>
              <a:t>all</a:t>
            </a:r>
            <a:r>
              <a:rPr lang="en-US" sz="2800" b="1" dirty="0" smtClean="0"/>
              <a:t> visible and termite tunnels </a:t>
            </a:r>
          </a:p>
          <a:p>
            <a:pPr algn="ctr"/>
            <a:r>
              <a:rPr lang="en-US" sz="2800" b="1" dirty="0" smtClean="0"/>
              <a:t>need to be removed unless specified on the label!</a:t>
            </a:r>
            <a:endParaRPr lang="en-US" sz="2800" b="1" dirty="0"/>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24712"/>
          </a:xfrm>
        </p:spPr>
        <p:txBody>
          <a:bodyPr>
            <a:noAutofit/>
          </a:bodyPr>
          <a:lstStyle/>
          <a:p>
            <a:pPr algn="ctr"/>
            <a:r>
              <a:rPr lang="en-US" sz="2800" b="1" i="1" dirty="0" smtClean="0">
                <a:solidFill>
                  <a:schemeClr val="tx1"/>
                </a:solidFill>
                <a:effectLst>
                  <a:outerShdw blurRad="38100" dist="38100" dir="2700000" algn="tl">
                    <a:srgbClr val="000000">
                      <a:alpha val="43137"/>
                    </a:srgbClr>
                  </a:outerShdw>
                </a:effectLst>
              </a:rPr>
              <a:t/>
            </a:r>
            <a:br>
              <a:rPr lang="en-US" sz="2800" b="1" i="1" dirty="0" smtClean="0">
                <a:solidFill>
                  <a:schemeClr val="tx1"/>
                </a:solidFill>
                <a:effectLst>
                  <a:outerShdw blurRad="38100" dist="38100" dir="2700000" algn="tl">
                    <a:srgbClr val="000000">
                      <a:alpha val="43137"/>
                    </a:srgbClr>
                  </a:outerShdw>
                </a:effectLst>
              </a:rPr>
            </a:br>
            <a:r>
              <a:rPr lang="en-US" sz="2800" b="1" dirty="0" smtClean="0">
                <a:solidFill>
                  <a:schemeClr val="tx1"/>
                </a:solidFill>
                <a:effectLst>
                  <a:outerShdw blurRad="38100" dist="38100" dir="2700000" algn="tl">
                    <a:srgbClr val="000000">
                      <a:alpha val="43137"/>
                    </a:srgbClr>
                  </a:outerShdw>
                </a:effectLst>
              </a:rPr>
              <a:t>Perhaps there are a few more considerations</a:t>
            </a:r>
            <a:br>
              <a:rPr lang="en-US" sz="2800" b="1" dirty="0" smtClean="0">
                <a:solidFill>
                  <a:schemeClr val="tx1"/>
                </a:solidFill>
                <a:effectLst>
                  <a:outerShdw blurRad="38100" dist="38100" dir="2700000" algn="tl">
                    <a:srgbClr val="000000">
                      <a:alpha val="43137"/>
                    </a:srgbClr>
                  </a:outerShdw>
                </a:effectLst>
              </a:rPr>
            </a:br>
            <a:r>
              <a:rPr lang="en-US" sz="2800" b="1" dirty="0" smtClean="0">
                <a:effectLst>
                  <a:outerShdw blurRad="38100" dist="38100" dir="2700000" algn="tl">
                    <a:srgbClr val="000000">
                      <a:alpha val="43137"/>
                    </a:srgbClr>
                  </a:outerShdw>
                </a:effectLst>
              </a:rPr>
              <a:t>than removing all the termite tunnels!</a:t>
            </a:r>
            <a:endParaRPr lang="en-US" sz="2800" dirty="0">
              <a:solidFill>
                <a:schemeClr val="tx1"/>
              </a:solidFill>
            </a:endParaRPr>
          </a:p>
        </p:txBody>
      </p:sp>
      <p:graphicFrame>
        <p:nvGraphicFramePr>
          <p:cNvPr id="53250" name="Object 2"/>
          <p:cNvGraphicFramePr>
            <a:graphicFrameLocks/>
          </p:cNvGraphicFramePr>
          <p:nvPr/>
        </p:nvGraphicFramePr>
        <p:xfrm>
          <a:off x="1447800" y="1905000"/>
          <a:ext cx="6019800" cy="3733800"/>
        </p:xfrm>
        <a:graphic>
          <a:graphicData uri="http://schemas.openxmlformats.org/presentationml/2006/ole">
            <mc:AlternateContent xmlns:mc="http://schemas.openxmlformats.org/markup-compatibility/2006">
              <mc:Choice xmlns:v="urn:schemas-microsoft-com:vml" Requires="v">
                <p:oleObj spid="_x0000_s53341" name="Picture" r:id="rId3" imgW="4913242" imgH="2554162" progId="">
                  <p:embed/>
                </p:oleObj>
              </mc:Choice>
              <mc:Fallback>
                <p:oleObj name="Picture" r:id="rId3" imgW="4913242" imgH="2554162" progId="">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905000"/>
                        <a:ext cx="60198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9" name="TextBox 8"/>
          <p:cNvSpPr txBox="1"/>
          <p:nvPr/>
        </p:nvSpPr>
        <p:spPr>
          <a:xfrm>
            <a:off x="762000" y="5943600"/>
            <a:ext cx="7772400" cy="400110"/>
          </a:xfrm>
          <a:prstGeom prst="rect">
            <a:avLst/>
          </a:prstGeom>
          <a:noFill/>
        </p:spPr>
        <p:txBody>
          <a:bodyPr wrap="square" rtlCol="0">
            <a:spAutoFit/>
          </a:bodyPr>
          <a:lstStyle/>
          <a:p>
            <a:pPr algn="ctr"/>
            <a:r>
              <a:rPr lang="en-US" sz="2000" dirty="0" smtClean="0">
                <a:latin typeface="+mj-lt"/>
              </a:rPr>
              <a:t>What would you be concerned about?</a:t>
            </a:r>
            <a:endParaRPr lang="en-US" sz="2000" dirty="0">
              <a:latin typeface="+mj-lt"/>
            </a:endParaRPr>
          </a:p>
        </p:txBody>
      </p:sp>
      <p:sp>
        <p:nvSpPr>
          <p:cNvPr id="5" name="TextBox 4"/>
          <p:cNvSpPr txBox="1"/>
          <p:nvPr/>
        </p:nvSpPr>
        <p:spPr>
          <a:xfrm>
            <a:off x="8458200" y="6633346"/>
            <a:ext cx="838200" cy="215444"/>
          </a:xfrm>
          <a:prstGeom prst="rect">
            <a:avLst/>
          </a:prstGeom>
          <a:noFill/>
        </p:spPr>
        <p:txBody>
          <a:bodyPr wrap="square" rtlCol="0">
            <a:spAutoFit/>
          </a:bodyPr>
          <a:lstStyle/>
          <a:p>
            <a:r>
              <a:rPr lang="en-US" sz="800" b="1" dirty="0" smtClean="0"/>
              <a:t>Slide </a:t>
            </a:r>
            <a:r>
              <a:rPr lang="en-US" sz="800" b="1" dirty="0"/>
              <a:t>3</a:t>
            </a:r>
            <a:r>
              <a:rPr lang="en-US" sz="800" b="1" dirty="0" smtClean="0"/>
              <a:t>5/86</a:t>
            </a:r>
            <a:endParaRPr lang="en-US" sz="800" b="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39762"/>
          </a:xfrm>
        </p:spPr>
        <p:txBody>
          <a:bodyPr>
            <a:normAutofit/>
          </a:bodyPr>
          <a:lstStyle/>
          <a:p>
            <a:r>
              <a:rPr lang="en-US" sz="2800" b="1" dirty="0" smtClean="0"/>
              <a:t>And we think termites are destructive in Georgia…</a:t>
            </a:r>
            <a:endParaRPr lang="en-US" sz="2800" b="1" dirty="0"/>
          </a:p>
        </p:txBody>
      </p:sp>
      <p:pic>
        <p:nvPicPr>
          <p:cNvPr id="6" name="Content Placeholder 5"/>
          <p:cNvPicPr>
            <a:picLocks noGrp="1" noChangeAspect="1"/>
          </p:cNvPicPr>
          <p:nvPr>
            <p:ph idx="1"/>
          </p:nvPr>
        </p:nvPicPr>
        <p:blipFill>
          <a:blip r:embed="rId2"/>
          <a:srcRect t="8936" b="8936"/>
          <a:stretch>
            <a:fillRect/>
          </a:stretch>
        </p:blipFill>
        <p:spPr>
          <a:xfrm>
            <a:off x="304800" y="4191000"/>
            <a:ext cx="4191000" cy="2304888"/>
          </a:xfrm>
        </p:spPr>
      </p:pic>
      <p:pic>
        <p:nvPicPr>
          <p:cNvPr id="7" name="Picture 6"/>
          <p:cNvPicPr>
            <a:picLocks noChangeAspect="1"/>
          </p:cNvPicPr>
          <p:nvPr/>
        </p:nvPicPr>
        <p:blipFill>
          <a:blip r:embed="rId3"/>
          <a:stretch>
            <a:fillRect/>
          </a:stretch>
        </p:blipFill>
        <p:spPr>
          <a:xfrm>
            <a:off x="4724400" y="4191000"/>
            <a:ext cx="3429000" cy="2303859"/>
          </a:xfrm>
          <a:prstGeom prst="rect">
            <a:avLst/>
          </a:prstGeom>
        </p:spPr>
      </p:pic>
      <p:pic>
        <p:nvPicPr>
          <p:cNvPr id="8" name="Picture 7"/>
          <p:cNvPicPr>
            <a:picLocks noChangeAspect="1"/>
          </p:cNvPicPr>
          <p:nvPr/>
        </p:nvPicPr>
        <p:blipFill>
          <a:blip r:embed="rId4"/>
          <a:stretch>
            <a:fillRect/>
          </a:stretch>
        </p:blipFill>
        <p:spPr>
          <a:xfrm>
            <a:off x="4724400" y="1143000"/>
            <a:ext cx="4124007" cy="2743200"/>
          </a:xfrm>
          <a:prstGeom prst="rect">
            <a:avLst/>
          </a:prstGeom>
        </p:spPr>
      </p:pic>
      <p:pic>
        <p:nvPicPr>
          <p:cNvPr id="9" name="Picture 8"/>
          <p:cNvPicPr>
            <a:picLocks noChangeAspect="1"/>
          </p:cNvPicPr>
          <p:nvPr/>
        </p:nvPicPr>
        <p:blipFill>
          <a:blip r:embed="rId5"/>
          <a:stretch>
            <a:fillRect/>
          </a:stretch>
        </p:blipFill>
        <p:spPr>
          <a:xfrm>
            <a:off x="304800" y="1143000"/>
            <a:ext cx="4191000" cy="2731634"/>
          </a:xfrm>
          <a:prstGeom prst="rect">
            <a:avLst/>
          </a:prstGeom>
        </p:spPr>
      </p:pic>
    </p:spTree>
    <p:extLst>
      <p:ext uri="{BB962C8B-B14F-4D97-AF65-F5344CB8AC3E}">
        <p14:creationId xmlns:p14="http://schemas.microsoft.com/office/powerpoint/2010/main" val="23746243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553200"/>
          </a:xfrm>
        </p:spPr>
        <p:txBody>
          <a:bodyPr>
            <a:normAutofit fontScale="62500" lnSpcReduction="20000"/>
          </a:bodyPr>
          <a:lstStyle/>
          <a:p>
            <a:pPr marL="0" indent="0" algn="ctr">
              <a:buNone/>
            </a:pPr>
            <a:r>
              <a:rPr lang="en-US" sz="4000" b="1" dirty="0"/>
              <a:t>Rule 620-11-.01 Treatment of Schools </a:t>
            </a:r>
            <a:endParaRPr lang="en-US" sz="4000" dirty="0"/>
          </a:p>
          <a:p>
            <a:pPr marL="0" indent="0">
              <a:buNone/>
            </a:pPr>
            <a:endParaRPr lang="en-US" sz="1900" b="1" dirty="0" smtClean="0"/>
          </a:p>
          <a:p>
            <a:pPr marL="514350" indent="-514350">
              <a:buAutoNum type="arabicParenBoth"/>
            </a:pPr>
            <a:r>
              <a:rPr lang="en-US" dirty="0" smtClean="0"/>
              <a:t>Pesticide </a:t>
            </a:r>
            <a:r>
              <a:rPr lang="en-US" dirty="0"/>
              <a:t>applications may be made to schools consistent with the </a:t>
            </a:r>
            <a:endParaRPr lang="en-US" dirty="0" smtClean="0"/>
          </a:p>
          <a:p>
            <a:pPr marL="0" indent="0">
              <a:buNone/>
            </a:pPr>
            <a:r>
              <a:rPr lang="en-US" dirty="0"/>
              <a:t> </a:t>
            </a:r>
            <a:r>
              <a:rPr lang="en-US" dirty="0" smtClean="0"/>
              <a:t>         following</a:t>
            </a:r>
            <a:r>
              <a:rPr lang="en-US" dirty="0"/>
              <a:t>: </a:t>
            </a:r>
            <a:endParaRPr lang="en-US" dirty="0" smtClean="0"/>
          </a:p>
          <a:p>
            <a:pPr marL="0" indent="0">
              <a:buNone/>
            </a:pPr>
            <a:endParaRPr lang="en-US" sz="1900" dirty="0"/>
          </a:p>
          <a:p>
            <a:r>
              <a:rPr lang="en-US" b="1" dirty="0"/>
              <a:t>(a) </a:t>
            </a:r>
            <a:r>
              <a:rPr lang="en-US" dirty="0"/>
              <a:t>All pesticide applications shall be made in a manner that minimizes the </a:t>
            </a:r>
            <a:endParaRPr lang="en-US" dirty="0" smtClean="0"/>
          </a:p>
          <a:p>
            <a:pPr marL="0" indent="0">
              <a:buNone/>
            </a:pPr>
            <a:r>
              <a:rPr lang="en-US" dirty="0"/>
              <a:t> </a:t>
            </a:r>
            <a:r>
              <a:rPr lang="en-US" dirty="0" smtClean="0"/>
              <a:t>     exposure </a:t>
            </a:r>
            <a:r>
              <a:rPr lang="en-US" dirty="0"/>
              <a:t>of children or students to the pesticide</a:t>
            </a:r>
            <a:r>
              <a:rPr lang="en-US" dirty="0" smtClean="0"/>
              <a:t>.</a:t>
            </a:r>
          </a:p>
          <a:p>
            <a:pPr marL="0" indent="0">
              <a:buNone/>
            </a:pPr>
            <a:endParaRPr lang="en-US" sz="1900" dirty="0"/>
          </a:p>
          <a:p>
            <a:r>
              <a:rPr lang="en-US" b="1" dirty="0"/>
              <a:t>(b) </a:t>
            </a:r>
            <a:r>
              <a:rPr lang="en-US" dirty="0"/>
              <a:t>Pesticide application may be made to a room only if children or </a:t>
            </a:r>
            <a:endParaRPr lang="en-US" dirty="0" smtClean="0"/>
          </a:p>
          <a:p>
            <a:pPr marL="0" indent="0">
              <a:buNone/>
            </a:pPr>
            <a:r>
              <a:rPr lang="en-US" dirty="0"/>
              <a:t> </a:t>
            </a:r>
            <a:r>
              <a:rPr lang="en-US" dirty="0" smtClean="0"/>
              <a:t>     students </a:t>
            </a:r>
            <a:r>
              <a:rPr lang="en-US" dirty="0"/>
              <a:t>are not expected to be present in the room for a minimum of </a:t>
            </a:r>
            <a:endParaRPr lang="en-US" dirty="0" smtClean="0"/>
          </a:p>
          <a:p>
            <a:pPr marL="0" indent="0">
              <a:buNone/>
            </a:pPr>
            <a:r>
              <a:rPr lang="en-US" dirty="0"/>
              <a:t> </a:t>
            </a:r>
            <a:r>
              <a:rPr lang="en-US" dirty="0" smtClean="0"/>
              <a:t>     three </a:t>
            </a:r>
            <a:r>
              <a:rPr lang="en-US" dirty="0"/>
              <a:t>(3) hours after application. If the products label directions specify a </a:t>
            </a:r>
            <a:endParaRPr lang="en-US" dirty="0" smtClean="0"/>
          </a:p>
          <a:p>
            <a:pPr marL="0" indent="0">
              <a:buNone/>
            </a:pPr>
            <a:r>
              <a:rPr lang="en-US" dirty="0"/>
              <a:t> </a:t>
            </a:r>
            <a:r>
              <a:rPr lang="en-US" dirty="0" smtClean="0"/>
              <a:t>     longer </a:t>
            </a:r>
            <a:r>
              <a:rPr lang="en-US" dirty="0"/>
              <a:t>reentry interval then the longer reentry interval shall apply except </a:t>
            </a:r>
            <a:endParaRPr lang="en-US" dirty="0" smtClean="0"/>
          </a:p>
          <a:p>
            <a:pPr marL="0" indent="0">
              <a:buNone/>
            </a:pPr>
            <a:r>
              <a:rPr lang="en-US" dirty="0"/>
              <a:t> </a:t>
            </a:r>
            <a:r>
              <a:rPr lang="en-US" dirty="0" smtClean="0"/>
              <a:t>     as </a:t>
            </a:r>
            <a:r>
              <a:rPr lang="en-US" dirty="0"/>
              <a:t>specified in Rule 620-11-.01(1)(c)</a:t>
            </a:r>
            <a:r>
              <a:rPr lang="en-US" dirty="0" smtClean="0"/>
              <a:t>.</a:t>
            </a:r>
          </a:p>
          <a:p>
            <a:pPr marL="0" indent="0">
              <a:buNone/>
            </a:pPr>
            <a:endParaRPr lang="en-US" sz="2200" dirty="0"/>
          </a:p>
          <a:p>
            <a:r>
              <a:rPr lang="en-US" b="1" dirty="0"/>
              <a:t>(c) </a:t>
            </a:r>
            <a:r>
              <a:rPr lang="en-US" dirty="0"/>
              <a:t>Insecticide baits and rodenticide baits in tamper-resistant containers or </a:t>
            </a:r>
            <a:endParaRPr lang="en-US" dirty="0" smtClean="0"/>
          </a:p>
          <a:p>
            <a:pPr marL="0" indent="0">
              <a:buNone/>
            </a:pPr>
            <a:r>
              <a:rPr lang="en-US" dirty="0"/>
              <a:t> </a:t>
            </a:r>
            <a:r>
              <a:rPr lang="en-US" dirty="0" smtClean="0"/>
              <a:t>     bait </a:t>
            </a:r>
            <a:r>
              <a:rPr lang="en-US" dirty="0"/>
              <a:t>stations as well as botanical insecticides, insect growth regulators and </a:t>
            </a:r>
            <a:endParaRPr lang="en-US" dirty="0" smtClean="0"/>
          </a:p>
          <a:p>
            <a:pPr marL="0" indent="0">
              <a:buNone/>
            </a:pPr>
            <a:r>
              <a:rPr lang="en-US" dirty="0"/>
              <a:t> </a:t>
            </a:r>
            <a:r>
              <a:rPr lang="en-US" dirty="0" smtClean="0"/>
              <a:t>     insecticidal </a:t>
            </a:r>
            <a:r>
              <a:rPr lang="en-US" dirty="0"/>
              <a:t>soaps may be applied at any time children or students are not </a:t>
            </a:r>
            <a:endParaRPr lang="en-US" dirty="0" smtClean="0"/>
          </a:p>
          <a:p>
            <a:pPr marL="0" indent="0">
              <a:buNone/>
            </a:pPr>
            <a:r>
              <a:rPr lang="en-US" dirty="0"/>
              <a:t> </a:t>
            </a:r>
            <a:r>
              <a:rPr lang="en-US" dirty="0" smtClean="0"/>
              <a:t>     present </a:t>
            </a:r>
            <a:r>
              <a:rPr lang="en-US" dirty="0"/>
              <a:t>in a room. No reentry interval is required except if specified by the </a:t>
            </a:r>
            <a:endParaRPr lang="en-US" dirty="0" smtClean="0"/>
          </a:p>
          <a:p>
            <a:pPr marL="0" indent="0">
              <a:buNone/>
            </a:pPr>
            <a:r>
              <a:rPr lang="en-US" dirty="0"/>
              <a:t> </a:t>
            </a:r>
            <a:r>
              <a:rPr lang="en-US" dirty="0" smtClean="0"/>
              <a:t>     products </a:t>
            </a:r>
            <a:r>
              <a:rPr lang="en-US" dirty="0"/>
              <a:t>label directions. These products may be applied to any open area </a:t>
            </a:r>
            <a:endParaRPr lang="en-US" dirty="0" smtClean="0"/>
          </a:p>
          <a:p>
            <a:pPr marL="0" indent="0">
              <a:buNone/>
            </a:pPr>
            <a:r>
              <a:rPr lang="en-US" dirty="0"/>
              <a:t> </a:t>
            </a:r>
            <a:r>
              <a:rPr lang="en-US" dirty="0" smtClean="0"/>
              <a:t>     or </a:t>
            </a:r>
            <a:r>
              <a:rPr lang="en-US" dirty="0"/>
              <a:t>multi-purpose room if the area within ten (10) feet of the location is </a:t>
            </a:r>
            <a:endParaRPr lang="en-US" dirty="0" smtClean="0"/>
          </a:p>
          <a:p>
            <a:pPr marL="0" indent="0">
              <a:buNone/>
            </a:pPr>
            <a:r>
              <a:rPr lang="en-US" dirty="0"/>
              <a:t> </a:t>
            </a:r>
            <a:r>
              <a:rPr lang="en-US" dirty="0" smtClean="0"/>
              <a:t>     secured </a:t>
            </a:r>
            <a:r>
              <a:rPr lang="en-US" dirty="0"/>
              <a:t>and no children or students are present within the secured area </a:t>
            </a:r>
            <a:r>
              <a:rPr lang="en-US" dirty="0" smtClean="0"/>
              <a:t> </a:t>
            </a:r>
          </a:p>
          <a:p>
            <a:pPr marL="0" indent="0">
              <a:buNone/>
            </a:pPr>
            <a:r>
              <a:rPr lang="en-US" dirty="0"/>
              <a:t> </a:t>
            </a:r>
            <a:r>
              <a:rPr lang="en-US" dirty="0" smtClean="0"/>
              <a:t>     during </a:t>
            </a:r>
            <a:r>
              <a:rPr lang="en-US" dirty="0"/>
              <a:t>the time of application. </a:t>
            </a:r>
          </a:p>
        </p:txBody>
      </p:sp>
    </p:spTree>
    <p:extLst>
      <p:ext uri="{BB962C8B-B14F-4D97-AF65-F5344CB8AC3E}">
        <p14:creationId xmlns:p14="http://schemas.microsoft.com/office/powerpoint/2010/main" val="6233468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4" end="1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5" end="1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6" end="1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7" end="1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8" end="1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9" end="19"/>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20" end="2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21" end="2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95400"/>
            <a:ext cx="7467600" cy="6172200"/>
          </a:xfrm>
        </p:spPr>
        <p:txBody>
          <a:bodyPr>
            <a:normAutofit/>
          </a:bodyPr>
          <a:lstStyle/>
          <a:p>
            <a:pPr marL="0" indent="0">
              <a:buNone/>
            </a:pPr>
            <a:r>
              <a:rPr lang="en-US" sz="2000" b="1" dirty="0"/>
              <a:t>(d) </a:t>
            </a:r>
            <a:r>
              <a:rPr lang="en-US" sz="2000" dirty="0"/>
              <a:t>Pesticide applications may be made to outdoor school grounds if </a:t>
            </a:r>
            <a:endParaRPr lang="en-US" sz="2000" dirty="0" smtClean="0"/>
          </a:p>
          <a:p>
            <a:pPr marL="0" indent="0">
              <a:buNone/>
            </a:pPr>
            <a:r>
              <a:rPr lang="en-US" sz="2000" dirty="0"/>
              <a:t>c</a:t>
            </a:r>
            <a:r>
              <a:rPr lang="en-US" sz="2000" dirty="0" smtClean="0"/>
              <a:t>hildren or </a:t>
            </a:r>
            <a:r>
              <a:rPr lang="en-US" sz="2000" dirty="0"/>
              <a:t>students are not expected to be present within twenty (20) </a:t>
            </a:r>
            <a:endParaRPr lang="en-US" sz="2000" dirty="0" smtClean="0"/>
          </a:p>
          <a:p>
            <a:pPr marL="0" indent="0">
              <a:buNone/>
            </a:pPr>
            <a:r>
              <a:rPr lang="en-US" sz="2000" dirty="0" smtClean="0"/>
              <a:t>feet </a:t>
            </a:r>
            <a:r>
              <a:rPr lang="en-US" sz="2000" dirty="0"/>
              <a:t>of the </a:t>
            </a:r>
            <a:r>
              <a:rPr lang="en-US" sz="2000" dirty="0" smtClean="0"/>
              <a:t>application </a:t>
            </a:r>
            <a:r>
              <a:rPr lang="en-US" sz="2000" dirty="0"/>
              <a:t>site at the time of application except as </a:t>
            </a:r>
            <a:endParaRPr lang="en-US" sz="2000" dirty="0" smtClean="0"/>
          </a:p>
          <a:p>
            <a:pPr marL="0" indent="0">
              <a:buNone/>
            </a:pPr>
            <a:r>
              <a:rPr lang="en-US" sz="2000" dirty="0" smtClean="0"/>
              <a:t>specified </a:t>
            </a:r>
            <a:r>
              <a:rPr lang="en-US" sz="2000" dirty="0"/>
              <a:t>in </a:t>
            </a:r>
            <a:r>
              <a:rPr lang="en-US" sz="2000" dirty="0" smtClean="0"/>
              <a:t>Rule </a:t>
            </a:r>
            <a:r>
              <a:rPr lang="en-US" sz="2000" dirty="0"/>
              <a:t>620-11-</a:t>
            </a:r>
            <a:r>
              <a:rPr lang="en-US" sz="2000" dirty="0" smtClean="0"/>
              <a:t>.01</a:t>
            </a:r>
            <a:r>
              <a:rPr lang="en-US" sz="2000" dirty="0"/>
              <a:t>(1)(e). </a:t>
            </a:r>
            <a:r>
              <a:rPr lang="en-US" sz="2000" dirty="0" smtClean="0"/>
              <a:t> These </a:t>
            </a:r>
            <a:r>
              <a:rPr lang="en-US" sz="2000" dirty="0"/>
              <a:t>areas must be clearly </a:t>
            </a:r>
            <a:endParaRPr lang="en-US" sz="2000" dirty="0" smtClean="0"/>
          </a:p>
          <a:p>
            <a:pPr marL="0" indent="0">
              <a:buNone/>
            </a:pPr>
            <a:r>
              <a:rPr lang="en-US" sz="2000" dirty="0" smtClean="0"/>
              <a:t>marked </a:t>
            </a:r>
            <a:r>
              <a:rPr lang="en-US" sz="2000" dirty="0"/>
              <a:t>to discourage </a:t>
            </a:r>
            <a:r>
              <a:rPr lang="en-US" sz="2000" dirty="0" smtClean="0"/>
              <a:t>entry</a:t>
            </a:r>
            <a:r>
              <a:rPr lang="en-US" sz="2000" dirty="0"/>
              <a:t>, and </a:t>
            </a:r>
            <a:r>
              <a:rPr lang="en-US" sz="2000" dirty="0" smtClean="0"/>
              <a:t>secured </a:t>
            </a:r>
            <a:r>
              <a:rPr lang="en-US" sz="2000" dirty="0"/>
              <a:t>by a fence or other similar </a:t>
            </a:r>
            <a:endParaRPr lang="en-US" sz="2000" dirty="0" smtClean="0"/>
          </a:p>
          <a:p>
            <a:pPr marL="0" indent="0">
              <a:buNone/>
            </a:pPr>
            <a:r>
              <a:rPr lang="en-US" sz="2000" dirty="0" smtClean="0"/>
              <a:t>barrier </a:t>
            </a:r>
            <a:r>
              <a:rPr lang="en-US" sz="2000" dirty="0"/>
              <a:t>stating the reentry </a:t>
            </a:r>
            <a:r>
              <a:rPr lang="en-US" sz="2000" dirty="0" smtClean="0"/>
              <a:t>interval</a:t>
            </a:r>
            <a:r>
              <a:rPr lang="en-US" sz="2000" dirty="0"/>
              <a:t>. </a:t>
            </a:r>
            <a:r>
              <a:rPr lang="en-US" sz="2000" dirty="0" smtClean="0"/>
              <a:t> If </a:t>
            </a:r>
            <a:r>
              <a:rPr lang="en-US" sz="2000" dirty="0"/>
              <a:t>the </a:t>
            </a:r>
            <a:r>
              <a:rPr lang="en-US" sz="2000" dirty="0" smtClean="0"/>
              <a:t>application </a:t>
            </a:r>
            <a:r>
              <a:rPr lang="en-US" sz="2000" dirty="0"/>
              <a:t>site is not </a:t>
            </a:r>
            <a:endParaRPr lang="en-US" sz="2000" dirty="0" smtClean="0"/>
          </a:p>
          <a:p>
            <a:pPr marL="0" indent="0">
              <a:buNone/>
            </a:pPr>
            <a:r>
              <a:rPr lang="en-US" sz="2000" dirty="0" smtClean="0"/>
              <a:t>secured </a:t>
            </a:r>
            <a:r>
              <a:rPr lang="en-US" sz="2000" dirty="0"/>
              <a:t>by a fence or other similar </a:t>
            </a:r>
            <a:r>
              <a:rPr lang="en-US" sz="2000" dirty="0" smtClean="0"/>
              <a:t>barrier</a:t>
            </a:r>
            <a:r>
              <a:rPr lang="en-US" sz="2000" dirty="0"/>
              <a:t>, pesticide </a:t>
            </a:r>
            <a:r>
              <a:rPr lang="en-US" sz="2000" dirty="0" smtClean="0"/>
              <a:t>applications </a:t>
            </a:r>
            <a:r>
              <a:rPr lang="en-US" sz="2000" dirty="0"/>
              <a:t>may </a:t>
            </a:r>
            <a:endParaRPr lang="en-US" sz="2000" dirty="0" smtClean="0"/>
          </a:p>
          <a:p>
            <a:pPr marL="0" indent="0">
              <a:buNone/>
            </a:pPr>
            <a:r>
              <a:rPr lang="en-US" sz="2000" dirty="0" smtClean="0"/>
              <a:t>be </a:t>
            </a:r>
            <a:r>
              <a:rPr lang="en-US" sz="2000" dirty="0"/>
              <a:t>made to an outdoor school grounds </a:t>
            </a:r>
            <a:r>
              <a:rPr lang="en-US" sz="2000" dirty="0" smtClean="0"/>
              <a:t>only </a:t>
            </a:r>
            <a:r>
              <a:rPr lang="en-US" sz="2000" dirty="0"/>
              <a:t>if children or </a:t>
            </a:r>
            <a:r>
              <a:rPr lang="en-US" sz="2000" dirty="0" smtClean="0"/>
              <a:t>students </a:t>
            </a:r>
            <a:r>
              <a:rPr lang="en-US" sz="2000" dirty="0"/>
              <a:t>are </a:t>
            </a:r>
            <a:endParaRPr lang="en-US" sz="2000" dirty="0" smtClean="0"/>
          </a:p>
          <a:p>
            <a:pPr marL="0" indent="0">
              <a:buNone/>
            </a:pPr>
            <a:r>
              <a:rPr lang="en-US" sz="2000" dirty="0" smtClean="0"/>
              <a:t>not </a:t>
            </a:r>
            <a:r>
              <a:rPr lang="en-US" sz="2000" dirty="0"/>
              <a:t>expected to be in the area for a </a:t>
            </a:r>
            <a:r>
              <a:rPr lang="en-US" sz="2000" dirty="0" smtClean="0"/>
              <a:t>minimum </a:t>
            </a:r>
            <a:r>
              <a:rPr lang="en-US" sz="2000" dirty="0"/>
              <a:t>of three (3) hours </a:t>
            </a:r>
            <a:r>
              <a:rPr lang="en-US" sz="2000" dirty="0" smtClean="0"/>
              <a:t>after </a:t>
            </a:r>
          </a:p>
          <a:p>
            <a:pPr marL="0" indent="0">
              <a:buNone/>
            </a:pPr>
            <a:r>
              <a:rPr lang="en-US" sz="2000" dirty="0" smtClean="0"/>
              <a:t>application</a:t>
            </a:r>
            <a:r>
              <a:rPr lang="en-US" sz="2000" dirty="0"/>
              <a:t>. </a:t>
            </a:r>
            <a:r>
              <a:rPr lang="en-US" sz="2000" dirty="0" smtClean="0"/>
              <a:t> If </a:t>
            </a:r>
            <a:r>
              <a:rPr lang="en-US" sz="2000" dirty="0"/>
              <a:t>the products label </a:t>
            </a:r>
            <a:r>
              <a:rPr lang="en-US" sz="2000" dirty="0" smtClean="0"/>
              <a:t>directions </a:t>
            </a:r>
            <a:r>
              <a:rPr lang="en-US" sz="2000" dirty="0"/>
              <a:t>specify a longer reentry </a:t>
            </a:r>
            <a:endParaRPr lang="en-US" sz="2000" dirty="0" smtClean="0"/>
          </a:p>
          <a:p>
            <a:pPr marL="0" indent="0">
              <a:buNone/>
            </a:pPr>
            <a:r>
              <a:rPr lang="en-US" sz="2000" dirty="0" smtClean="0"/>
              <a:t>interval </a:t>
            </a:r>
            <a:r>
              <a:rPr lang="en-US" sz="2000" dirty="0"/>
              <a:t>then the longer reentry </a:t>
            </a:r>
            <a:r>
              <a:rPr lang="en-US" sz="2000" dirty="0" smtClean="0"/>
              <a:t>interval </a:t>
            </a:r>
            <a:r>
              <a:rPr lang="en-US" sz="2000" dirty="0"/>
              <a:t>shall apply except as specified </a:t>
            </a:r>
            <a:endParaRPr lang="en-US" sz="2000" dirty="0" smtClean="0"/>
          </a:p>
          <a:p>
            <a:pPr marL="0" indent="0">
              <a:buNone/>
            </a:pPr>
            <a:r>
              <a:rPr lang="en-US" sz="2000" dirty="0" smtClean="0"/>
              <a:t>in </a:t>
            </a:r>
            <a:r>
              <a:rPr lang="en-US" sz="2000" dirty="0"/>
              <a:t>Rule </a:t>
            </a:r>
            <a:r>
              <a:rPr lang="en-US" sz="2000" dirty="0" smtClean="0"/>
              <a:t>620</a:t>
            </a:r>
            <a:r>
              <a:rPr lang="en-US" sz="2000" dirty="0"/>
              <a:t>-11-.01(1)(c). </a:t>
            </a:r>
            <a:r>
              <a:rPr lang="en-US" sz="2000" dirty="0" smtClean="0"/>
              <a:t> Such areas </a:t>
            </a:r>
            <a:r>
              <a:rPr lang="en-US" sz="2000" dirty="0"/>
              <a:t>shall be clearly marked to </a:t>
            </a:r>
            <a:endParaRPr lang="en-US" sz="2000" dirty="0" smtClean="0"/>
          </a:p>
          <a:p>
            <a:pPr marL="0" indent="0">
              <a:buNone/>
            </a:pPr>
            <a:r>
              <a:rPr lang="en-US" sz="2000" dirty="0" smtClean="0"/>
              <a:t>discourage </a:t>
            </a:r>
            <a:r>
              <a:rPr lang="en-US" sz="2000" dirty="0"/>
              <a:t>entry. </a:t>
            </a:r>
            <a:r>
              <a:rPr lang="en-US" sz="2000" dirty="0" smtClean="0"/>
              <a:t> All signs </a:t>
            </a:r>
            <a:r>
              <a:rPr lang="en-US" sz="2000" dirty="0"/>
              <a:t>required by this section to discourage entry </a:t>
            </a:r>
            <a:endParaRPr lang="en-US" sz="2000" dirty="0" smtClean="0"/>
          </a:p>
          <a:p>
            <a:pPr marL="0" indent="0">
              <a:buNone/>
            </a:pPr>
            <a:r>
              <a:rPr lang="en-US" sz="2000" dirty="0" smtClean="0"/>
              <a:t>shall </a:t>
            </a:r>
            <a:r>
              <a:rPr lang="en-US" sz="2000" dirty="0"/>
              <a:t>be consistent with the </a:t>
            </a:r>
            <a:r>
              <a:rPr lang="en-US" sz="2000" dirty="0" smtClean="0"/>
              <a:t>requirements </a:t>
            </a:r>
            <a:r>
              <a:rPr lang="en-US" sz="2000" dirty="0"/>
              <a:t>of Rule 620-3-.02(1)(l) 2. </a:t>
            </a:r>
          </a:p>
        </p:txBody>
      </p:sp>
      <p:sp>
        <p:nvSpPr>
          <p:cNvPr id="2" name="TextBox 1"/>
          <p:cNvSpPr txBox="1"/>
          <p:nvPr/>
        </p:nvSpPr>
        <p:spPr>
          <a:xfrm>
            <a:off x="838200" y="228600"/>
            <a:ext cx="7391400" cy="830997"/>
          </a:xfrm>
          <a:prstGeom prst="rect">
            <a:avLst/>
          </a:prstGeom>
          <a:noFill/>
        </p:spPr>
        <p:txBody>
          <a:bodyPr wrap="square" rtlCol="0">
            <a:spAutoFit/>
          </a:bodyPr>
          <a:lstStyle/>
          <a:p>
            <a:pPr algn="ctr"/>
            <a:r>
              <a:rPr lang="en-US" sz="2800" b="1" dirty="0"/>
              <a:t>Rule 620-11-.01 Treatment of Schools </a:t>
            </a:r>
            <a:endParaRPr lang="en-US" sz="2800" b="1" dirty="0" smtClean="0"/>
          </a:p>
          <a:p>
            <a:pPr algn="ctr"/>
            <a:r>
              <a:rPr lang="en-US" sz="2000" b="1" dirty="0" smtClean="0"/>
              <a:t>(continued)</a:t>
            </a:r>
            <a:endParaRPr lang="en-US" sz="2000" dirty="0"/>
          </a:p>
        </p:txBody>
      </p:sp>
    </p:spTree>
    <p:extLst>
      <p:ext uri="{BB962C8B-B14F-4D97-AF65-F5344CB8AC3E}">
        <p14:creationId xmlns:p14="http://schemas.microsoft.com/office/powerpoint/2010/main" val="25205071"/>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524000"/>
            <a:ext cx="7772400" cy="5516563"/>
          </a:xfrm>
        </p:spPr>
        <p:txBody>
          <a:bodyPr>
            <a:normAutofit/>
          </a:bodyPr>
          <a:lstStyle/>
          <a:p>
            <a:r>
              <a:rPr lang="en-US" sz="2000" b="1" dirty="0"/>
              <a:t>(e) </a:t>
            </a:r>
            <a:r>
              <a:rPr lang="en-US" sz="2000" dirty="0"/>
              <a:t>Insecticide baits and rodenticide baits in tamper resistant </a:t>
            </a:r>
            <a:endParaRPr lang="en-US" sz="2000" dirty="0" smtClean="0"/>
          </a:p>
          <a:p>
            <a:pPr marL="0" indent="0">
              <a:buNone/>
            </a:pPr>
            <a:r>
              <a:rPr lang="en-US" sz="2000" dirty="0"/>
              <a:t> </a:t>
            </a:r>
            <a:r>
              <a:rPr lang="en-US" sz="2000" dirty="0" smtClean="0"/>
              <a:t>     containers </a:t>
            </a:r>
            <a:r>
              <a:rPr lang="en-US" sz="2000" dirty="0"/>
              <a:t>or </a:t>
            </a:r>
            <a:r>
              <a:rPr lang="en-US" sz="2000" dirty="0" smtClean="0"/>
              <a:t>bait </a:t>
            </a:r>
            <a:r>
              <a:rPr lang="en-US" sz="2000" dirty="0"/>
              <a:t>stations as well as botanical insecticides, insect </a:t>
            </a:r>
            <a:endParaRPr lang="en-US" sz="2000" dirty="0" smtClean="0"/>
          </a:p>
          <a:p>
            <a:pPr marL="0" indent="0">
              <a:buNone/>
            </a:pPr>
            <a:r>
              <a:rPr lang="en-US" sz="2000" dirty="0"/>
              <a:t> </a:t>
            </a:r>
            <a:r>
              <a:rPr lang="en-US" sz="2000" dirty="0" smtClean="0"/>
              <a:t>     growth </a:t>
            </a:r>
            <a:r>
              <a:rPr lang="en-US" sz="2000" dirty="0"/>
              <a:t>regulators and </a:t>
            </a:r>
            <a:r>
              <a:rPr lang="en-US" sz="2000" dirty="0" smtClean="0"/>
              <a:t>insecticidal </a:t>
            </a:r>
            <a:r>
              <a:rPr lang="en-US" sz="2000" dirty="0"/>
              <a:t>soaps may be applied to outdoor </a:t>
            </a:r>
            <a:endParaRPr lang="en-US" sz="2000" dirty="0" smtClean="0"/>
          </a:p>
          <a:p>
            <a:pPr marL="0" indent="0">
              <a:buNone/>
            </a:pPr>
            <a:r>
              <a:rPr lang="en-US" sz="2000" dirty="0"/>
              <a:t> </a:t>
            </a:r>
            <a:r>
              <a:rPr lang="en-US" sz="2000" dirty="0" smtClean="0"/>
              <a:t>     school </a:t>
            </a:r>
            <a:r>
              <a:rPr lang="en-US" sz="2000" dirty="0"/>
              <a:t>grounds anytime </a:t>
            </a:r>
            <a:r>
              <a:rPr lang="en-US" sz="2000" dirty="0" smtClean="0"/>
              <a:t>children </a:t>
            </a:r>
            <a:r>
              <a:rPr lang="en-US" sz="2000" dirty="0"/>
              <a:t>or students are not present in the </a:t>
            </a:r>
            <a:endParaRPr lang="en-US" sz="2000" dirty="0" smtClean="0"/>
          </a:p>
          <a:p>
            <a:pPr marL="0" indent="0">
              <a:buNone/>
            </a:pPr>
            <a:r>
              <a:rPr lang="en-US" sz="2000" dirty="0"/>
              <a:t> </a:t>
            </a:r>
            <a:r>
              <a:rPr lang="en-US" sz="2000" dirty="0" smtClean="0"/>
              <a:t>     area</a:t>
            </a:r>
            <a:r>
              <a:rPr lang="en-US" sz="2000" dirty="0"/>
              <a:t>. </a:t>
            </a:r>
            <a:r>
              <a:rPr lang="en-US" sz="2000" dirty="0" smtClean="0"/>
              <a:t> No </a:t>
            </a:r>
            <a:r>
              <a:rPr lang="en-US" sz="2000" dirty="0"/>
              <a:t>reentry interval is </a:t>
            </a:r>
            <a:r>
              <a:rPr lang="en-US" sz="2000" dirty="0" smtClean="0"/>
              <a:t>required </a:t>
            </a:r>
            <a:r>
              <a:rPr lang="en-US" sz="2000" dirty="0"/>
              <a:t>except if specified by the </a:t>
            </a:r>
            <a:endParaRPr lang="en-US" sz="2000" dirty="0" smtClean="0"/>
          </a:p>
          <a:p>
            <a:pPr marL="0" indent="0">
              <a:buNone/>
            </a:pPr>
            <a:r>
              <a:rPr lang="en-US" sz="2000" dirty="0"/>
              <a:t> </a:t>
            </a:r>
            <a:r>
              <a:rPr lang="en-US" sz="2000" dirty="0" smtClean="0"/>
              <a:t>     products </a:t>
            </a:r>
            <a:r>
              <a:rPr lang="en-US" sz="2000" dirty="0"/>
              <a:t>label directions</a:t>
            </a:r>
            <a:r>
              <a:rPr lang="en-US" sz="2000" dirty="0" smtClean="0"/>
              <a:t>.</a:t>
            </a:r>
          </a:p>
          <a:p>
            <a:pPr marL="0" indent="0">
              <a:buNone/>
            </a:pPr>
            <a:endParaRPr lang="en-US" sz="1200" dirty="0"/>
          </a:p>
          <a:p>
            <a:r>
              <a:rPr lang="en-US" sz="2000" b="1" dirty="0"/>
              <a:t>(f) </a:t>
            </a:r>
            <a:r>
              <a:rPr lang="en-US" sz="2000" dirty="0"/>
              <a:t>All pesticide use dilutions must be prepared outside child or </a:t>
            </a:r>
            <a:endParaRPr lang="en-US" sz="2000" dirty="0" smtClean="0"/>
          </a:p>
          <a:p>
            <a:pPr marL="0" indent="0">
              <a:buNone/>
            </a:pPr>
            <a:r>
              <a:rPr lang="en-US" sz="2000" dirty="0" smtClean="0"/>
              <a:t>      student occupied </a:t>
            </a:r>
            <a:r>
              <a:rPr lang="en-US" sz="2000" dirty="0"/>
              <a:t>areas of buildings</a:t>
            </a:r>
            <a:r>
              <a:rPr lang="en-US" sz="2000" dirty="0" smtClean="0"/>
              <a:t>.</a:t>
            </a:r>
          </a:p>
          <a:p>
            <a:pPr marL="0" indent="0">
              <a:buNone/>
            </a:pPr>
            <a:endParaRPr lang="en-US" sz="1200" dirty="0"/>
          </a:p>
          <a:p>
            <a:r>
              <a:rPr lang="en-US" sz="2000" b="1" dirty="0"/>
              <a:t>(g) </a:t>
            </a:r>
            <a:r>
              <a:rPr lang="en-US" sz="2000" dirty="0"/>
              <a:t>All contracts for pest control service and all services provided must </a:t>
            </a:r>
            <a:endParaRPr lang="en-US" sz="2000" dirty="0" smtClean="0"/>
          </a:p>
          <a:p>
            <a:pPr marL="0" indent="0">
              <a:buNone/>
            </a:pPr>
            <a:r>
              <a:rPr lang="en-US" sz="2000" dirty="0" smtClean="0"/>
              <a:t>      be consistent </a:t>
            </a:r>
            <a:r>
              <a:rPr lang="en-US" sz="2000" dirty="0"/>
              <a:t>with any published pest management policy of that </a:t>
            </a:r>
            <a:endParaRPr lang="en-US" sz="2000" dirty="0" smtClean="0"/>
          </a:p>
          <a:p>
            <a:pPr marL="0" indent="0">
              <a:buNone/>
            </a:pPr>
            <a:r>
              <a:rPr lang="en-US" sz="2000" dirty="0"/>
              <a:t> </a:t>
            </a:r>
            <a:r>
              <a:rPr lang="en-US" sz="2000" dirty="0" smtClean="0"/>
              <a:t>     school system </a:t>
            </a:r>
            <a:r>
              <a:rPr lang="en-US" sz="2000" dirty="0"/>
              <a:t>or licensed child daycare facility. </a:t>
            </a:r>
          </a:p>
        </p:txBody>
      </p:sp>
      <p:sp>
        <p:nvSpPr>
          <p:cNvPr id="2" name="TextBox 1"/>
          <p:cNvSpPr txBox="1"/>
          <p:nvPr/>
        </p:nvSpPr>
        <p:spPr>
          <a:xfrm>
            <a:off x="990600" y="457200"/>
            <a:ext cx="7162800" cy="369332"/>
          </a:xfrm>
          <a:prstGeom prst="rect">
            <a:avLst/>
          </a:prstGeom>
          <a:noFill/>
        </p:spPr>
        <p:txBody>
          <a:bodyPr wrap="square" rtlCol="0">
            <a:spAutoFit/>
          </a:bodyPr>
          <a:lstStyle/>
          <a:p>
            <a:endParaRPr lang="en-US" dirty="0"/>
          </a:p>
        </p:txBody>
      </p:sp>
      <p:sp>
        <p:nvSpPr>
          <p:cNvPr id="4" name="TextBox 3"/>
          <p:cNvSpPr txBox="1"/>
          <p:nvPr/>
        </p:nvSpPr>
        <p:spPr>
          <a:xfrm>
            <a:off x="762000" y="457200"/>
            <a:ext cx="7391400" cy="830997"/>
          </a:xfrm>
          <a:prstGeom prst="rect">
            <a:avLst/>
          </a:prstGeom>
          <a:noFill/>
        </p:spPr>
        <p:txBody>
          <a:bodyPr wrap="square" rtlCol="0">
            <a:spAutoFit/>
          </a:bodyPr>
          <a:lstStyle/>
          <a:p>
            <a:pPr algn="ctr"/>
            <a:r>
              <a:rPr lang="en-US" sz="2800" b="1" dirty="0"/>
              <a:t>Rule 620-11-.01 Treatment of Schools </a:t>
            </a:r>
            <a:endParaRPr lang="en-US" sz="2800" b="1" dirty="0" smtClean="0"/>
          </a:p>
          <a:p>
            <a:pPr algn="ctr"/>
            <a:r>
              <a:rPr lang="en-US" sz="2000" b="1" dirty="0" smtClean="0"/>
              <a:t>(continued)</a:t>
            </a:r>
            <a:endParaRPr lang="en-US" sz="2000" dirty="0"/>
          </a:p>
        </p:txBody>
      </p:sp>
    </p:spTree>
    <p:extLst>
      <p:ext uri="{BB962C8B-B14F-4D97-AF65-F5344CB8AC3E}">
        <p14:creationId xmlns:p14="http://schemas.microsoft.com/office/powerpoint/2010/main" val="25791277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srcRect/>
          <a:stretch>
            <a:fillRect/>
          </a:stretch>
        </p:blipFill>
        <p:spPr bwMode="auto">
          <a:xfrm>
            <a:off x="457200" y="1066800"/>
            <a:ext cx="3911435" cy="2934256"/>
          </a:xfrm>
          <a:prstGeom prst="rect">
            <a:avLst/>
          </a:prstGeom>
          <a:noFill/>
          <a:ln w="9525">
            <a:noFill/>
            <a:miter lim="800000"/>
            <a:headEnd/>
            <a:tailEnd/>
          </a:ln>
          <a:effectLst/>
        </p:spPr>
      </p:pic>
      <p:pic>
        <p:nvPicPr>
          <p:cNvPr id="101378" name="Picture 2" descr="http://www.pflugerassociates.com/images/High_School_Selected.jpg"/>
          <p:cNvPicPr>
            <a:picLocks noChangeAspect="1" noChangeArrowheads="1"/>
          </p:cNvPicPr>
          <p:nvPr/>
        </p:nvPicPr>
        <p:blipFill>
          <a:blip r:embed="rId3" cstate="print"/>
          <a:srcRect/>
          <a:stretch>
            <a:fillRect/>
          </a:stretch>
        </p:blipFill>
        <p:spPr bwMode="auto">
          <a:xfrm>
            <a:off x="457200" y="3980122"/>
            <a:ext cx="3886200" cy="2688708"/>
          </a:xfrm>
          <a:prstGeom prst="rect">
            <a:avLst/>
          </a:prstGeom>
          <a:noFill/>
        </p:spPr>
      </p:pic>
      <p:pic>
        <p:nvPicPr>
          <p:cNvPr id="101380" name="Picture 4" descr="http://gothamschools.org/wp-content/uploads/2010/04/img_0017b.jpg"/>
          <p:cNvPicPr>
            <a:picLocks noChangeAspect="1" noChangeArrowheads="1"/>
          </p:cNvPicPr>
          <p:nvPr/>
        </p:nvPicPr>
        <p:blipFill>
          <a:blip r:embed="rId4" cstate="print"/>
          <a:srcRect/>
          <a:stretch>
            <a:fillRect/>
          </a:stretch>
        </p:blipFill>
        <p:spPr bwMode="auto">
          <a:xfrm>
            <a:off x="4876800" y="762000"/>
            <a:ext cx="3800475" cy="3865440"/>
          </a:xfrm>
          <a:prstGeom prst="rect">
            <a:avLst/>
          </a:prstGeom>
          <a:solidFill>
            <a:srgbClr val="FFFFFF"/>
          </a:solidFill>
        </p:spPr>
      </p:pic>
      <p:pic>
        <p:nvPicPr>
          <p:cNvPr id="101382" name="Picture 6" descr="http://www.prlog.org/10722224-newtown-daycare.jpg"/>
          <p:cNvPicPr>
            <a:picLocks noChangeAspect="1" noChangeArrowheads="1"/>
          </p:cNvPicPr>
          <p:nvPr/>
        </p:nvPicPr>
        <p:blipFill>
          <a:blip r:embed="rId5" cstate="print"/>
          <a:srcRect/>
          <a:stretch>
            <a:fillRect/>
          </a:stretch>
        </p:blipFill>
        <p:spPr bwMode="auto">
          <a:xfrm>
            <a:off x="4876800" y="4114800"/>
            <a:ext cx="3819525" cy="2539237"/>
          </a:xfrm>
          <a:prstGeom prst="rect">
            <a:avLst/>
          </a:prstGeom>
          <a:noFill/>
        </p:spPr>
      </p:pic>
      <p:sp>
        <p:nvSpPr>
          <p:cNvPr id="9" name="Rectangle 8"/>
          <p:cNvSpPr/>
          <p:nvPr/>
        </p:nvSpPr>
        <p:spPr>
          <a:xfrm>
            <a:off x="6172200" y="762000"/>
            <a:ext cx="25146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0" name="Rectangle 9"/>
          <p:cNvSpPr/>
          <p:nvPr/>
        </p:nvSpPr>
        <p:spPr>
          <a:xfrm>
            <a:off x="381000" y="3962400"/>
            <a:ext cx="8382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04800" y="762000"/>
            <a:ext cx="86106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4724400" y="762000"/>
            <a:ext cx="762000" cy="369332"/>
          </a:xfrm>
          <a:prstGeom prst="rect">
            <a:avLst/>
          </a:prstGeom>
          <a:solidFill>
            <a:srgbClr val="FFFFFF"/>
          </a:solidFill>
        </p:spPr>
        <p:txBody>
          <a:bodyPr wrap="square" rtlCol="0">
            <a:spAutoFit/>
          </a:bodyPr>
          <a:lstStyle/>
          <a:p>
            <a:endParaRPr lang="en-US" dirty="0"/>
          </a:p>
        </p:txBody>
      </p:sp>
      <p:sp>
        <p:nvSpPr>
          <p:cNvPr id="3" name="Rectangle 2"/>
          <p:cNvSpPr/>
          <p:nvPr/>
        </p:nvSpPr>
        <p:spPr>
          <a:xfrm>
            <a:off x="76200" y="381000"/>
            <a:ext cx="9067800" cy="523220"/>
          </a:xfrm>
          <a:prstGeom prst="rect">
            <a:avLst/>
          </a:prstGeom>
        </p:spPr>
        <p:txBody>
          <a:bodyPr wrap="square">
            <a:spAutoFit/>
          </a:bodyPr>
          <a:lstStyle/>
          <a:p>
            <a:pPr algn="ctr"/>
            <a:r>
              <a:rPr lang="en-US" sz="2800" b="1" dirty="0">
                <a:effectLst>
                  <a:outerShdw blurRad="38100" dist="38100" dir="2700000" algn="tl">
                    <a:srgbClr val="000000">
                      <a:alpha val="43137"/>
                    </a:srgbClr>
                  </a:outerShdw>
                </a:effectLst>
              </a:rPr>
              <a:t>Treatment at Schools</a:t>
            </a:r>
          </a:p>
        </p:txBody>
      </p:sp>
      <p:sp>
        <p:nvSpPr>
          <p:cNvPr id="12" name="TextBox 11"/>
          <p:cNvSpPr txBox="1"/>
          <p:nvPr/>
        </p:nvSpPr>
        <p:spPr>
          <a:xfrm>
            <a:off x="8458200" y="6633346"/>
            <a:ext cx="838200" cy="215444"/>
          </a:xfrm>
          <a:prstGeom prst="rect">
            <a:avLst/>
          </a:prstGeom>
          <a:noFill/>
        </p:spPr>
        <p:txBody>
          <a:bodyPr wrap="square" rtlCol="0">
            <a:spAutoFit/>
          </a:bodyPr>
          <a:lstStyle/>
          <a:p>
            <a:r>
              <a:rPr lang="en-US" sz="800" b="1" dirty="0" smtClean="0"/>
              <a:t>Slide 40/86</a:t>
            </a:r>
            <a:endParaRPr lang="en-US" sz="800" b="1" dirty="0"/>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277112"/>
          </a:xfrm>
        </p:spPr>
        <p:txBody>
          <a:bodyPr>
            <a:noAutofit/>
          </a:bodyPr>
          <a:lstStyle/>
          <a:p>
            <a:pPr algn="ctr"/>
            <a:r>
              <a:rPr lang="en-US" sz="2800" b="1" dirty="0" smtClean="0">
                <a:solidFill>
                  <a:schemeClr val="tx1"/>
                </a:solidFill>
              </a:rPr>
              <a:t>Trenching adjacent to exterior foundation walls</a:t>
            </a:r>
            <a:endParaRPr lang="en-US" sz="2800" b="1" dirty="0">
              <a:solidFill>
                <a:schemeClr val="tx1"/>
              </a:solidFill>
            </a:endParaRPr>
          </a:p>
        </p:txBody>
      </p:sp>
      <p:sp>
        <p:nvSpPr>
          <p:cNvPr id="3" name="Content Placeholder 2"/>
          <p:cNvSpPr>
            <a:spLocks noGrp="1"/>
          </p:cNvSpPr>
          <p:nvPr>
            <p:ph idx="1"/>
          </p:nvPr>
        </p:nvSpPr>
        <p:spPr>
          <a:xfrm>
            <a:off x="1066800" y="1828800"/>
            <a:ext cx="7010400" cy="3352800"/>
          </a:xfrm>
        </p:spPr>
        <p:txBody>
          <a:bodyPr/>
          <a:lstStyle/>
          <a:p>
            <a:r>
              <a:rPr lang="en-US" sz="2000" dirty="0" smtClean="0">
                <a:latin typeface="Calibri" pitchFamily="34" charset="0"/>
              </a:rPr>
              <a:t>620-6-.04 (1) (b) 5. (ii)  Trenching of soil along the outside </a:t>
            </a:r>
          </a:p>
          <a:p>
            <a:pPr marL="0" indent="0">
              <a:buNone/>
            </a:pPr>
            <a:r>
              <a:rPr lang="en-US" sz="2000" dirty="0">
                <a:latin typeface="Calibri" pitchFamily="34" charset="0"/>
              </a:rPr>
              <a:t> </a:t>
            </a:r>
            <a:r>
              <a:rPr lang="en-US" sz="2000" dirty="0" smtClean="0">
                <a:latin typeface="Calibri" pitchFamily="34" charset="0"/>
              </a:rPr>
              <a:t>     foundation walls to a minimum depth of six (</a:t>
            </a:r>
            <a:r>
              <a:rPr lang="en-US" sz="2000" b="1" dirty="0" smtClean="0">
                <a:latin typeface="Calibri" pitchFamily="34" charset="0"/>
              </a:rPr>
              <a:t>6</a:t>
            </a:r>
            <a:r>
              <a:rPr lang="en-US" sz="2000" dirty="0" smtClean="0">
                <a:latin typeface="Calibri" pitchFamily="34" charset="0"/>
              </a:rPr>
              <a:t>) inches, but </a:t>
            </a:r>
          </a:p>
          <a:p>
            <a:pPr marL="0" indent="0">
              <a:buNone/>
            </a:pPr>
            <a:r>
              <a:rPr lang="en-US" sz="2000" dirty="0">
                <a:latin typeface="Calibri" pitchFamily="34" charset="0"/>
              </a:rPr>
              <a:t> </a:t>
            </a:r>
            <a:r>
              <a:rPr lang="en-US" sz="2000" dirty="0" smtClean="0">
                <a:latin typeface="Calibri" pitchFamily="34" charset="0"/>
              </a:rPr>
              <a:t>     not lower than the bottom of the footing in contact with the </a:t>
            </a:r>
          </a:p>
          <a:p>
            <a:pPr marL="0" indent="0">
              <a:buNone/>
            </a:pPr>
            <a:r>
              <a:rPr lang="en-US" sz="2000" dirty="0">
                <a:latin typeface="Calibri" pitchFamily="34" charset="0"/>
              </a:rPr>
              <a:t> </a:t>
            </a:r>
            <a:r>
              <a:rPr lang="en-US" sz="2000" dirty="0" smtClean="0">
                <a:latin typeface="Calibri" pitchFamily="34" charset="0"/>
              </a:rPr>
              <a:t>     soil.  Rodding may be performed from the bottom of the    </a:t>
            </a:r>
          </a:p>
          <a:p>
            <a:pPr marL="0" indent="0">
              <a:buNone/>
            </a:pPr>
            <a:r>
              <a:rPr lang="en-US" sz="2000" dirty="0">
                <a:latin typeface="Calibri" pitchFamily="34" charset="0"/>
              </a:rPr>
              <a:t> </a:t>
            </a:r>
            <a:r>
              <a:rPr lang="en-US" sz="2000" dirty="0" smtClean="0">
                <a:latin typeface="Calibri" pitchFamily="34" charset="0"/>
              </a:rPr>
              <a:t>     trench to lower depths as required.  </a:t>
            </a:r>
          </a:p>
          <a:p>
            <a:endParaRPr lang="en-US" dirty="0">
              <a:latin typeface="Calibri" pitchFamily="34" charset="0"/>
            </a:endParaRPr>
          </a:p>
        </p:txBody>
      </p:sp>
      <p:sp>
        <p:nvSpPr>
          <p:cNvPr id="4" name="Rectangle 3"/>
          <p:cNvSpPr/>
          <p:nvPr/>
        </p:nvSpPr>
        <p:spPr>
          <a:xfrm>
            <a:off x="5334000" y="5562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5943600" y="6705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467600" y="5562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467600" y="60198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153400" y="6705600"/>
            <a:ext cx="3048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1981200" y="6705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7467600" y="57150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7467600" y="58674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7467600" y="61722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219200" y="61722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1219200" y="60198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1219200" y="58674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1828800" y="6705600"/>
            <a:ext cx="3048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5334000" y="61722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5334000" y="60198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5334000" y="58674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5334000" y="57150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1219200" y="5562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1219200" y="57150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4114800" y="6705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4191000" y="6705600"/>
            <a:ext cx="3048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6324600" y="6477000"/>
            <a:ext cx="3048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3276600" y="60198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3276600" y="58674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3276600" y="57150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3276600" y="61722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3276600" y="5562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1219200" y="5334000"/>
            <a:ext cx="6400800" cy="228600"/>
          </a:xfrm>
          <a:prstGeom prst="rect">
            <a:avLst/>
          </a:prstGeom>
          <a:solidFill>
            <a:srgbClr val="FFCC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Isosceles Triangle 49"/>
          <p:cNvSpPr/>
          <p:nvPr/>
        </p:nvSpPr>
        <p:spPr>
          <a:xfrm>
            <a:off x="1066800" y="6324600"/>
            <a:ext cx="76200" cy="152400"/>
          </a:xfrm>
          <a:prstGeom prst="triangl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Isosceles Triangle 54"/>
          <p:cNvSpPr/>
          <p:nvPr/>
        </p:nvSpPr>
        <p:spPr>
          <a:xfrm>
            <a:off x="7696200" y="6324600"/>
            <a:ext cx="76200" cy="152400"/>
          </a:xfrm>
          <a:prstGeom prst="triangl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p:nvSpPr>
        <p:spPr>
          <a:xfrm>
            <a:off x="7696200" y="6477000"/>
            <a:ext cx="1447800" cy="38100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a:off x="0" y="6629400"/>
            <a:ext cx="9144000" cy="22860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p:nvSpPr>
        <p:spPr>
          <a:xfrm>
            <a:off x="5562600" y="6324600"/>
            <a:ext cx="2209800" cy="30480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p:cNvSpPr/>
          <p:nvPr/>
        </p:nvSpPr>
        <p:spPr>
          <a:xfrm>
            <a:off x="838200" y="6324600"/>
            <a:ext cx="4724400" cy="30480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nvSpPr>
        <p:spPr>
          <a:xfrm flipV="1">
            <a:off x="0" y="6477000"/>
            <a:ext cx="1143000" cy="15240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p:cNvSpPr/>
          <p:nvPr/>
        </p:nvSpPr>
        <p:spPr>
          <a:xfrm>
            <a:off x="3200400" y="6477000"/>
            <a:ext cx="3048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p:cNvSpPr/>
          <p:nvPr/>
        </p:nvSpPr>
        <p:spPr>
          <a:xfrm>
            <a:off x="5257800" y="6477000"/>
            <a:ext cx="3048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a:off x="1143000" y="6477000"/>
            <a:ext cx="3048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7620000" y="6324600"/>
            <a:ext cx="1524000" cy="15240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0" y="6324600"/>
            <a:ext cx="1066800" cy="15240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7543800" y="4572000"/>
            <a:ext cx="76200" cy="762000"/>
          </a:xfrm>
          <a:prstGeom prst="rect">
            <a:avLst/>
          </a:prstGeom>
          <a:solidFill>
            <a:srgbClr val="FFCC00"/>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1219200" y="4648200"/>
            <a:ext cx="45719" cy="685800"/>
          </a:xfrm>
          <a:prstGeom prst="rect">
            <a:avLst/>
          </a:prstGeom>
          <a:solidFill>
            <a:srgbClr val="FFCC00"/>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p:cNvSpPr/>
          <p:nvPr/>
        </p:nvSpPr>
        <p:spPr>
          <a:xfrm flipH="1">
            <a:off x="1219200" y="5334000"/>
            <a:ext cx="45719" cy="228600"/>
          </a:xfrm>
          <a:prstGeom prst="rect">
            <a:avLst/>
          </a:prstGeom>
          <a:solidFill>
            <a:srgbClr val="FFCC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flipH="1">
            <a:off x="7543800" y="5334000"/>
            <a:ext cx="76199" cy="228600"/>
          </a:xfrm>
          <a:prstGeom prst="rect">
            <a:avLst/>
          </a:prstGeom>
          <a:solidFill>
            <a:srgbClr val="FFCC00"/>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3" name="Straight Connector 82"/>
          <p:cNvCxnSpPr>
            <a:endCxn id="69" idx="3"/>
          </p:cNvCxnSpPr>
          <p:nvPr/>
        </p:nvCxnSpPr>
        <p:spPr>
          <a:xfrm>
            <a:off x="3276600" y="6400800"/>
            <a:ext cx="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a:stCxn id="45" idx="1"/>
          </p:cNvCxnSpPr>
          <p:nvPr/>
        </p:nvCxnSpPr>
        <p:spPr>
          <a:xfrm>
            <a:off x="3276600" y="6248400"/>
            <a:ext cx="0" cy="152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V="1">
            <a:off x="3276600" y="5562600"/>
            <a:ext cx="0" cy="838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a:stCxn id="7" idx="3"/>
            <a:endCxn id="66" idx="1"/>
          </p:cNvCxnSpPr>
          <p:nvPr/>
        </p:nvCxnSpPr>
        <p:spPr>
          <a:xfrm>
            <a:off x="7620000" y="6096000"/>
            <a:ext cx="0" cy="3048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8" name="Flowchart: Manual Input 97"/>
          <p:cNvSpPr/>
          <p:nvPr/>
        </p:nvSpPr>
        <p:spPr>
          <a:xfrm rot="16200000">
            <a:off x="1066800" y="6324600"/>
            <a:ext cx="152400" cy="152400"/>
          </a:xfrm>
          <a:prstGeom prst="flowChartManualInp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p:cNvSpPr/>
          <p:nvPr/>
        </p:nvSpPr>
        <p:spPr>
          <a:xfrm>
            <a:off x="1219200" y="6324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p:cNvSpPr/>
          <p:nvPr/>
        </p:nvSpPr>
        <p:spPr>
          <a:xfrm>
            <a:off x="3276600" y="6324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5334000" y="6324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7467600" y="6324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p:cNvSpPr/>
          <p:nvPr/>
        </p:nvSpPr>
        <p:spPr>
          <a:xfrm>
            <a:off x="7391400" y="6477000"/>
            <a:ext cx="3048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Flowchart: Manual Input 103"/>
          <p:cNvSpPr/>
          <p:nvPr/>
        </p:nvSpPr>
        <p:spPr>
          <a:xfrm rot="5400000" flipH="1">
            <a:off x="7620000" y="6324600"/>
            <a:ext cx="152400" cy="152400"/>
          </a:xfrm>
          <a:prstGeom prst="flowChartManualInp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6" name="Straight Arrow Connector 105"/>
          <p:cNvCxnSpPr>
            <a:endCxn id="104" idx="1"/>
          </p:cNvCxnSpPr>
          <p:nvPr/>
        </p:nvCxnSpPr>
        <p:spPr>
          <a:xfrm flipH="1">
            <a:off x="7696200" y="5943600"/>
            <a:ext cx="76200" cy="533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a:endCxn id="98" idx="1"/>
          </p:cNvCxnSpPr>
          <p:nvPr/>
        </p:nvCxnSpPr>
        <p:spPr>
          <a:xfrm>
            <a:off x="1066800" y="5943600"/>
            <a:ext cx="76200" cy="533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277112"/>
          </a:xfrm>
        </p:spPr>
        <p:txBody>
          <a:bodyPr>
            <a:noAutofit/>
          </a:bodyPr>
          <a:lstStyle/>
          <a:p>
            <a:pPr algn="ctr"/>
            <a:r>
              <a:rPr lang="en-US" sz="2800" b="1" dirty="0" smtClean="0">
                <a:solidFill>
                  <a:schemeClr val="tx1"/>
                </a:solidFill>
              </a:rPr>
              <a:t>Remember that you must follow the RULES and the label of the </a:t>
            </a:r>
            <a:r>
              <a:rPr lang="en-US" sz="2800" b="1" dirty="0" err="1" smtClean="0">
                <a:solidFill>
                  <a:schemeClr val="tx1"/>
                </a:solidFill>
              </a:rPr>
              <a:t>termiticide</a:t>
            </a:r>
            <a:r>
              <a:rPr lang="en-US" sz="2800" b="1" dirty="0" smtClean="0">
                <a:solidFill>
                  <a:schemeClr val="tx1"/>
                </a:solidFill>
              </a:rPr>
              <a:t> that you are using</a:t>
            </a:r>
            <a:endParaRPr lang="en-US" sz="2800" b="1" dirty="0">
              <a:solidFill>
                <a:schemeClr val="tx1"/>
              </a:solidFill>
            </a:endParaRPr>
          </a:p>
        </p:txBody>
      </p:sp>
      <p:sp>
        <p:nvSpPr>
          <p:cNvPr id="3" name="Content Placeholder 2"/>
          <p:cNvSpPr>
            <a:spLocks noGrp="1"/>
          </p:cNvSpPr>
          <p:nvPr>
            <p:ph idx="1"/>
          </p:nvPr>
        </p:nvSpPr>
        <p:spPr>
          <a:xfrm>
            <a:off x="533400" y="1600200"/>
            <a:ext cx="8686800" cy="3429000"/>
          </a:xfrm>
        </p:spPr>
        <p:txBody>
          <a:bodyPr>
            <a:normAutofit/>
          </a:bodyPr>
          <a:lstStyle/>
          <a:p>
            <a:r>
              <a:rPr lang="en-US" sz="2000" dirty="0" smtClean="0">
                <a:latin typeface="Calibri" pitchFamily="34" charset="0"/>
              </a:rPr>
              <a:t>Even though the RULES do not require trenching piers and soi</a:t>
            </a:r>
            <a:r>
              <a:rPr lang="en-US" sz="2000" dirty="0">
                <a:latin typeface="Calibri" pitchFamily="34" charset="0"/>
              </a:rPr>
              <a:t>l</a:t>
            </a:r>
            <a:r>
              <a:rPr lang="en-US" sz="2000" dirty="0" smtClean="0">
                <a:latin typeface="Calibri" pitchFamily="34" charset="0"/>
              </a:rPr>
              <a:t> pipes </a:t>
            </a:r>
          </a:p>
          <a:p>
            <a:pPr marL="0" indent="0">
              <a:buNone/>
            </a:pPr>
            <a:r>
              <a:rPr lang="en-US" sz="2000" dirty="0">
                <a:latin typeface="Calibri" pitchFamily="34" charset="0"/>
              </a:rPr>
              <a:t> </a:t>
            </a:r>
            <a:r>
              <a:rPr lang="en-US" sz="2000" dirty="0" smtClean="0">
                <a:latin typeface="Calibri" pitchFamily="34" charset="0"/>
              </a:rPr>
              <a:t>     that lead from the soil to the structure, </a:t>
            </a:r>
            <a:r>
              <a:rPr lang="en-US" sz="2000" b="1" dirty="0" smtClean="0">
                <a:latin typeface="Calibri" pitchFamily="34" charset="0"/>
              </a:rPr>
              <a:t>both the </a:t>
            </a:r>
            <a:r>
              <a:rPr lang="en-US" sz="2000" b="1" dirty="0" err="1" smtClean="0">
                <a:latin typeface="Calibri" pitchFamily="34" charset="0"/>
              </a:rPr>
              <a:t>Termidor</a:t>
            </a:r>
            <a:r>
              <a:rPr lang="en-US" sz="2000" b="1" dirty="0" smtClean="0">
                <a:latin typeface="Calibri" pitchFamily="34" charset="0"/>
              </a:rPr>
              <a:t> SC and </a:t>
            </a:r>
          </a:p>
          <a:p>
            <a:pPr marL="0" indent="0">
              <a:buNone/>
            </a:pPr>
            <a:r>
              <a:rPr lang="en-US" sz="2000" b="1" dirty="0">
                <a:latin typeface="Calibri" pitchFamily="34" charset="0"/>
              </a:rPr>
              <a:t> </a:t>
            </a:r>
            <a:r>
              <a:rPr lang="en-US" sz="2000" b="1" dirty="0" smtClean="0">
                <a:latin typeface="Calibri" pitchFamily="34" charset="0"/>
              </a:rPr>
              <a:t>     Taurus SC labels </a:t>
            </a:r>
            <a:r>
              <a:rPr lang="en-US" sz="2000" b="1" dirty="0" smtClean="0">
                <a:solidFill>
                  <a:srgbClr val="000000"/>
                </a:solidFill>
                <a:latin typeface="Calibri" pitchFamily="34" charset="0"/>
              </a:rPr>
              <a:t>do require </a:t>
            </a:r>
            <a:r>
              <a:rPr lang="en-US" sz="2000" dirty="0" smtClean="0">
                <a:latin typeface="Calibri" pitchFamily="34" charset="0"/>
              </a:rPr>
              <a:t>that the soil adjacent to piers be trenched   </a:t>
            </a:r>
          </a:p>
          <a:p>
            <a:pPr marL="0" indent="0">
              <a:buNone/>
            </a:pPr>
            <a:r>
              <a:rPr lang="en-US" sz="2000" dirty="0">
                <a:latin typeface="Calibri" pitchFamily="34" charset="0"/>
              </a:rPr>
              <a:t> </a:t>
            </a:r>
            <a:r>
              <a:rPr lang="en-US" sz="2000" dirty="0" smtClean="0">
                <a:latin typeface="Calibri" pitchFamily="34" charset="0"/>
              </a:rPr>
              <a:t>     to a minimum depth of six (</a:t>
            </a:r>
            <a:r>
              <a:rPr lang="en-US" sz="2000" b="1" dirty="0" smtClean="0">
                <a:latin typeface="Calibri" pitchFamily="34" charset="0"/>
              </a:rPr>
              <a:t>6</a:t>
            </a:r>
            <a:r>
              <a:rPr lang="en-US" sz="2000" dirty="0" smtClean="0">
                <a:latin typeface="Calibri" pitchFamily="34" charset="0"/>
              </a:rPr>
              <a:t>) inches, but not lower than the bottom </a:t>
            </a:r>
          </a:p>
          <a:p>
            <a:pPr marL="0" indent="0">
              <a:buNone/>
            </a:pPr>
            <a:r>
              <a:rPr lang="en-US" sz="2000" dirty="0">
                <a:latin typeface="Calibri" pitchFamily="34" charset="0"/>
              </a:rPr>
              <a:t> </a:t>
            </a:r>
            <a:r>
              <a:rPr lang="en-US" sz="2000" dirty="0" smtClean="0">
                <a:latin typeface="Calibri" pitchFamily="34" charset="0"/>
              </a:rPr>
              <a:t>     of the footing in contact with the soil.  Rodding may be performed               </a:t>
            </a:r>
          </a:p>
          <a:p>
            <a:pPr marL="0" indent="0">
              <a:buNone/>
            </a:pPr>
            <a:r>
              <a:rPr lang="en-US" sz="2000" dirty="0">
                <a:latin typeface="Calibri" pitchFamily="34" charset="0"/>
              </a:rPr>
              <a:t> </a:t>
            </a:r>
            <a:r>
              <a:rPr lang="en-US" sz="2000" dirty="0" smtClean="0">
                <a:latin typeface="Calibri" pitchFamily="34" charset="0"/>
              </a:rPr>
              <a:t>     from the bottom of the trench to lower depths as required.  Both of                </a:t>
            </a:r>
          </a:p>
          <a:p>
            <a:pPr marL="0" indent="0">
              <a:buNone/>
            </a:pPr>
            <a:r>
              <a:rPr lang="en-US" sz="2000" dirty="0">
                <a:latin typeface="Calibri" pitchFamily="34" charset="0"/>
              </a:rPr>
              <a:t> </a:t>
            </a:r>
            <a:r>
              <a:rPr lang="en-US" sz="2000" dirty="0" smtClean="0">
                <a:latin typeface="Calibri" pitchFamily="34" charset="0"/>
              </a:rPr>
              <a:t>     the labels also direct you to trench around soil pipes that lead from </a:t>
            </a:r>
          </a:p>
          <a:p>
            <a:pPr marL="0" indent="0">
              <a:buNone/>
            </a:pPr>
            <a:r>
              <a:rPr lang="en-US" sz="2000" dirty="0">
                <a:latin typeface="Calibri" pitchFamily="34" charset="0"/>
              </a:rPr>
              <a:t> </a:t>
            </a:r>
            <a:r>
              <a:rPr lang="en-US" sz="2000" dirty="0" smtClean="0">
                <a:latin typeface="Calibri" pitchFamily="34" charset="0"/>
              </a:rPr>
              <a:t>     the ground to the structure.   </a:t>
            </a:r>
          </a:p>
          <a:p>
            <a:pPr marL="0" indent="0">
              <a:buNone/>
            </a:pPr>
            <a:r>
              <a:rPr lang="en-US" sz="2400" dirty="0" smtClean="0">
                <a:latin typeface="Calibri" pitchFamily="34" charset="0"/>
              </a:rPr>
              <a:t>  </a:t>
            </a:r>
          </a:p>
          <a:p>
            <a:endParaRPr lang="en-US" dirty="0">
              <a:latin typeface="Calibri" pitchFamily="34" charset="0"/>
            </a:endParaRPr>
          </a:p>
        </p:txBody>
      </p:sp>
      <p:sp>
        <p:nvSpPr>
          <p:cNvPr id="4" name="Rectangle 3"/>
          <p:cNvSpPr/>
          <p:nvPr/>
        </p:nvSpPr>
        <p:spPr>
          <a:xfrm>
            <a:off x="5334000" y="5562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5943600" y="6705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467600" y="5562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467600" y="60198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153400" y="6705600"/>
            <a:ext cx="3048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1981200" y="6705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7467600" y="57150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7467600" y="58674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7467600" y="61722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219200" y="61722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1219200" y="60198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1219200" y="58674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1828800" y="6705600"/>
            <a:ext cx="3048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5334000" y="61722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5334000" y="60198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5334000" y="58674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5334000" y="57150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1219200" y="5562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1219200" y="57150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4114800" y="6705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4191000" y="6705600"/>
            <a:ext cx="3048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6324600" y="6477000"/>
            <a:ext cx="3048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3276600" y="60198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3276600" y="58674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3276600" y="57150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3276600" y="61722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3276600" y="5562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1219200" y="5334000"/>
            <a:ext cx="6400800" cy="228600"/>
          </a:xfrm>
          <a:prstGeom prst="rect">
            <a:avLst/>
          </a:prstGeom>
          <a:solidFill>
            <a:srgbClr val="FFCC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Isosceles Triangle 49"/>
          <p:cNvSpPr/>
          <p:nvPr/>
        </p:nvSpPr>
        <p:spPr>
          <a:xfrm>
            <a:off x="1066800" y="6324600"/>
            <a:ext cx="76200" cy="152400"/>
          </a:xfrm>
          <a:prstGeom prst="triangl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Isosceles Triangle 54"/>
          <p:cNvSpPr/>
          <p:nvPr/>
        </p:nvSpPr>
        <p:spPr>
          <a:xfrm>
            <a:off x="7696200" y="6324600"/>
            <a:ext cx="76200" cy="152400"/>
          </a:xfrm>
          <a:prstGeom prst="triangl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p:nvSpPr>
        <p:spPr>
          <a:xfrm>
            <a:off x="7696200" y="6477000"/>
            <a:ext cx="1447800" cy="38100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a:off x="0" y="6629400"/>
            <a:ext cx="9144000" cy="22860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p:nvSpPr>
        <p:spPr>
          <a:xfrm>
            <a:off x="5562600" y="6324600"/>
            <a:ext cx="2209800" cy="30480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p:cNvSpPr/>
          <p:nvPr/>
        </p:nvSpPr>
        <p:spPr>
          <a:xfrm>
            <a:off x="838200" y="6324600"/>
            <a:ext cx="4724400" cy="30480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nvSpPr>
        <p:spPr>
          <a:xfrm flipV="1">
            <a:off x="0" y="6477000"/>
            <a:ext cx="1143000" cy="15240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p:cNvSpPr/>
          <p:nvPr/>
        </p:nvSpPr>
        <p:spPr>
          <a:xfrm>
            <a:off x="3200400" y="6477000"/>
            <a:ext cx="3048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p:cNvSpPr/>
          <p:nvPr/>
        </p:nvSpPr>
        <p:spPr>
          <a:xfrm>
            <a:off x="5257800" y="6477000"/>
            <a:ext cx="3048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a:off x="1143000" y="6477000"/>
            <a:ext cx="3048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7620000" y="6324600"/>
            <a:ext cx="1524000" cy="15240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0" y="6324600"/>
            <a:ext cx="1066800" cy="15240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p:cNvSpPr txBox="1"/>
          <p:nvPr/>
        </p:nvSpPr>
        <p:spPr>
          <a:xfrm>
            <a:off x="685800" y="6096000"/>
            <a:ext cx="7543800" cy="276999"/>
          </a:xfrm>
          <a:prstGeom prst="rect">
            <a:avLst/>
          </a:prstGeom>
          <a:noFill/>
        </p:spPr>
        <p:txBody>
          <a:bodyPr wrap="square" rtlCol="0">
            <a:spAutoFit/>
          </a:bodyPr>
          <a:lstStyle/>
          <a:p>
            <a:r>
              <a:rPr lang="en-US" sz="1200" b="1" dirty="0" smtClean="0">
                <a:latin typeface="+mj-lt"/>
              </a:rPr>
              <a:t>                                                                                                                                                                                  </a:t>
            </a:r>
            <a:endParaRPr lang="en-US" sz="1200" b="1" dirty="0">
              <a:latin typeface="+mj-lt"/>
            </a:endParaRPr>
          </a:p>
        </p:txBody>
      </p:sp>
      <p:sp>
        <p:nvSpPr>
          <p:cNvPr id="81" name="Rectangle 80"/>
          <p:cNvSpPr/>
          <p:nvPr/>
        </p:nvSpPr>
        <p:spPr>
          <a:xfrm>
            <a:off x="7543800" y="4572000"/>
            <a:ext cx="76200" cy="762000"/>
          </a:xfrm>
          <a:prstGeom prst="rect">
            <a:avLst/>
          </a:prstGeom>
          <a:solidFill>
            <a:srgbClr val="FFCC00"/>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1219200" y="4648200"/>
            <a:ext cx="45719" cy="685800"/>
          </a:xfrm>
          <a:prstGeom prst="rect">
            <a:avLst/>
          </a:prstGeom>
          <a:solidFill>
            <a:srgbClr val="FFCC00"/>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p:cNvSpPr/>
          <p:nvPr/>
        </p:nvSpPr>
        <p:spPr>
          <a:xfrm flipH="1">
            <a:off x="1219200" y="5334000"/>
            <a:ext cx="45719" cy="228600"/>
          </a:xfrm>
          <a:prstGeom prst="rect">
            <a:avLst/>
          </a:prstGeom>
          <a:solidFill>
            <a:srgbClr val="FFCC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flipH="1">
            <a:off x="7543800" y="5334000"/>
            <a:ext cx="76199" cy="228600"/>
          </a:xfrm>
          <a:prstGeom prst="rect">
            <a:avLst/>
          </a:prstGeom>
          <a:solidFill>
            <a:srgbClr val="FFCC00"/>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3" name="Straight Connector 82"/>
          <p:cNvCxnSpPr>
            <a:endCxn id="69" idx="3"/>
          </p:cNvCxnSpPr>
          <p:nvPr/>
        </p:nvCxnSpPr>
        <p:spPr>
          <a:xfrm>
            <a:off x="5181600" y="6248400"/>
            <a:ext cx="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a:stCxn id="45" idx="1"/>
          </p:cNvCxnSpPr>
          <p:nvPr/>
        </p:nvCxnSpPr>
        <p:spPr>
          <a:xfrm>
            <a:off x="3276600" y="6248400"/>
            <a:ext cx="0" cy="152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V="1">
            <a:off x="3276600" y="5562600"/>
            <a:ext cx="0" cy="838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a:stCxn id="7" idx="3"/>
            <a:endCxn id="66" idx="1"/>
          </p:cNvCxnSpPr>
          <p:nvPr/>
        </p:nvCxnSpPr>
        <p:spPr>
          <a:xfrm>
            <a:off x="7620000" y="6096000"/>
            <a:ext cx="0" cy="3048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8" name="Flowchart: Manual Input 97"/>
          <p:cNvSpPr/>
          <p:nvPr/>
        </p:nvSpPr>
        <p:spPr>
          <a:xfrm rot="16200000">
            <a:off x="1066800" y="6324600"/>
            <a:ext cx="152400" cy="152400"/>
          </a:xfrm>
          <a:prstGeom prst="flowChartManualInp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p:cNvSpPr/>
          <p:nvPr/>
        </p:nvSpPr>
        <p:spPr>
          <a:xfrm>
            <a:off x="1219200" y="6324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p:cNvSpPr/>
          <p:nvPr/>
        </p:nvSpPr>
        <p:spPr>
          <a:xfrm>
            <a:off x="3276600" y="6324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5334000" y="6324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7467600" y="6324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p:cNvSpPr/>
          <p:nvPr/>
        </p:nvSpPr>
        <p:spPr>
          <a:xfrm>
            <a:off x="7391400" y="6477000"/>
            <a:ext cx="3048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Flowchart: Manual Input 103"/>
          <p:cNvSpPr/>
          <p:nvPr/>
        </p:nvSpPr>
        <p:spPr>
          <a:xfrm rot="5400000" flipH="1">
            <a:off x="7620000" y="6324600"/>
            <a:ext cx="152400" cy="152400"/>
          </a:xfrm>
          <a:prstGeom prst="flowChartManualInp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Flowchart: Manual Input 66"/>
          <p:cNvSpPr/>
          <p:nvPr/>
        </p:nvSpPr>
        <p:spPr>
          <a:xfrm rot="5400000" flipH="1">
            <a:off x="5486400" y="6324600"/>
            <a:ext cx="152400" cy="152400"/>
          </a:xfrm>
          <a:prstGeom prst="flowChartManualInp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lowchart: Manual Input 67"/>
          <p:cNvSpPr/>
          <p:nvPr/>
        </p:nvSpPr>
        <p:spPr>
          <a:xfrm rot="5400000" flipH="1">
            <a:off x="3429000" y="6324600"/>
            <a:ext cx="152400" cy="152400"/>
          </a:xfrm>
          <a:prstGeom prst="flowChartManualInp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lowchart: Manual Input 68"/>
          <p:cNvSpPr/>
          <p:nvPr/>
        </p:nvSpPr>
        <p:spPr>
          <a:xfrm rot="16200000">
            <a:off x="3124200" y="6324600"/>
            <a:ext cx="152400" cy="152400"/>
          </a:xfrm>
          <a:prstGeom prst="flowChartManualInp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lowchart: Manual Input 70"/>
          <p:cNvSpPr/>
          <p:nvPr/>
        </p:nvSpPr>
        <p:spPr>
          <a:xfrm rot="16200000">
            <a:off x="5181600" y="6324600"/>
            <a:ext cx="152400" cy="152400"/>
          </a:xfrm>
          <a:prstGeom prst="flowChartManualInp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Arrow Connector 72"/>
          <p:cNvCxnSpPr/>
          <p:nvPr/>
        </p:nvCxnSpPr>
        <p:spPr>
          <a:xfrm flipH="1">
            <a:off x="3505200" y="5867400"/>
            <a:ext cx="76200" cy="533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flipH="1">
            <a:off x="5562600" y="5867400"/>
            <a:ext cx="76200" cy="533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5181600" y="5867400"/>
            <a:ext cx="76200" cy="533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3124200" y="5867400"/>
            <a:ext cx="76200" cy="533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7" name="Rectangle 76"/>
          <p:cNvSpPr/>
          <p:nvPr/>
        </p:nvSpPr>
        <p:spPr>
          <a:xfrm>
            <a:off x="6172200" y="5562600"/>
            <a:ext cx="76200" cy="9144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p:cNvSpPr/>
          <p:nvPr/>
        </p:nvSpPr>
        <p:spPr>
          <a:xfrm>
            <a:off x="6248400" y="6400800"/>
            <a:ext cx="1219200" cy="762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lowchart: Manual Input 78"/>
          <p:cNvSpPr/>
          <p:nvPr/>
        </p:nvSpPr>
        <p:spPr>
          <a:xfrm rot="5400000" flipH="1">
            <a:off x="6286500" y="6286500"/>
            <a:ext cx="76200" cy="152400"/>
          </a:xfrm>
          <a:prstGeom prst="flowChartManualInp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lowchart: Manual Input 79"/>
          <p:cNvSpPr/>
          <p:nvPr/>
        </p:nvSpPr>
        <p:spPr>
          <a:xfrm rot="16200000">
            <a:off x="6019800" y="6324600"/>
            <a:ext cx="152400" cy="152400"/>
          </a:xfrm>
          <a:prstGeom prst="flowChartManualInp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6" name="Straight Arrow Connector 85"/>
          <p:cNvCxnSpPr/>
          <p:nvPr/>
        </p:nvCxnSpPr>
        <p:spPr>
          <a:xfrm flipH="1">
            <a:off x="6324600" y="5867400"/>
            <a:ext cx="76200" cy="533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p:nvPr/>
        </p:nvCxnSpPr>
        <p:spPr>
          <a:xfrm>
            <a:off x="6019800" y="5867400"/>
            <a:ext cx="76200" cy="533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5791200" y="5638800"/>
            <a:ext cx="990600" cy="307777"/>
          </a:xfrm>
          <a:prstGeom prst="rect">
            <a:avLst/>
          </a:prstGeom>
          <a:noFill/>
        </p:spPr>
        <p:txBody>
          <a:bodyPr wrap="square" rtlCol="0">
            <a:spAutoFit/>
          </a:bodyPr>
          <a:lstStyle/>
          <a:p>
            <a:r>
              <a:rPr lang="en-US" sz="1400" dirty="0" smtClean="0">
                <a:latin typeface="+mj-lt"/>
              </a:rPr>
              <a:t> </a:t>
            </a:r>
            <a:endParaRPr lang="en-US" sz="1400" dirty="0">
              <a:latin typeface="+mj-lt"/>
            </a:endParaRPr>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48512"/>
          </a:xfrm>
        </p:spPr>
        <p:txBody>
          <a:bodyPr>
            <a:noAutofit/>
          </a:bodyPr>
          <a:lstStyle/>
          <a:p>
            <a:pPr algn="ctr"/>
            <a:r>
              <a:rPr lang="en-US" sz="2800" b="1" dirty="0" smtClean="0">
                <a:solidFill>
                  <a:schemeClr val="tx1"/>
                </a:solidFill>
                <a:effectLst>
                  <a:outerShdw blurRad="38100" dist="38100" dir="2700000" algn="tl">
                    <a:srgbClr val="000000">
                      <a:alpha val="43137"/>
                    </a:srgbClr>
                  </a:outerShdw>
                </a:effectLst>
              </a:rPr>
              <a:t>Can we trench adjacent to the foundation wall </a:t>
            </a:r>
            <a:br>
              <a:rPr lang="en-US" sz="2800" b="1" dirty="0" smtClean="0">
                <a:solidFill>
                  <a:schemeClr val="tx1"/>
                </a:solidFill>
                <a:effectLst>
                  <a:outerShdw blurRad="38100" dist="38100" dir="2700000" algn="tl">
                    <a:srgbClr val="000000">
                      <a:alpha val="43137"/>
                    </a:srgbClr>
                  </a:outerShdw>
                </a:effectLst>
              </a:rPr>
            </a:br>
            <a:r>
              <a:rPr lang="en-US" sz="2800" b="1" dirty="0" smtClean="0">
                <a:solidFill>
                  <a:schemeClr val="tx1"/>
                </a:solidFill>
                <a:effectLst>
                  <a:outerShdw blurRad="38100" dist="38100" dir="2700000" algn="tl">
                    <a:srgbClr val="000000">
                      <a:alpha val="43137"/>
                    </a:srgbClr>
                  </a:outerShdw>
                </a:effectLst>
              </a:rPr>
              <a:t>where an object like this </a:t>
            </a:r>
            <a:r>
              <a:rPr lang="en-US" sz="2800" b="1" dirty="0" smtClean="0">
                <a:effectLst>
                  <a:outerShdw blurRad="38100" dist="38100" dir="2700000" algn="tl">
                    <a:srgbClr val="000000">
                      <a:alpha val="43137"/>
                    </a:srgbClr>
                  </a:outerShdw>
                </a:effectLst>
              </a:rPr>
              <a:t>propane tank is located?</a:t>
            </a:r>
            <a:r>
              <a:rPr lang="en-US" sz="2800" b="1" i="1" dirty="0" smtClean="0">
                <a:solidFill>
                  <a:schemeClr val="tx1"/>
                </a:solidFill>
                <a:effectLst>
                  <a:outerShdw blurRad="38100" dist="38100" dir="2700000" algn="tl">
                    <a:srgbClr val="000000">
                      <a:alpha val="43137"/>
                    </a:srgbClr>
                  </a:outerShdw>
                </a:effectLst>
              </a:rPr>
              <a:t/>
            </a:r>
            <a:br>
              <a:rPr lang="en-US" sz="2800" b="1" i="1" dirty="0" smtClean="0">
                <a:solidFill>
                  <a:schemeClr val="tx1"/>
                </a:solidFill>
                <a:effectLst>
                  <a:outerShdw blurRad="38100" dist="38100" dir="2700000" algn="tl">
                    <a:srgbClr val="000000">
                      <a:alpha val="43137"/>
                    </a:srgbClr>
                  </a:outerShdw>
                </a:effectLst>
              </a:rPr>
            </a:br>
            <a:endParaRPr lang="en-US" sz="2800" dirty="0">
              <a:solidFill>
                <a:schemeClr val="tx1"/>
              </a:solidFill>
            </a:endParaRPr>
          </a:p>
        </p:txBody>
      </p:sp>
      <p:pic>
        <p:nvPicPr>
          <p:cNvPr id="4" name="Content Placeholder 8" descr="2008 01 30 LaGrange QA 01.29.08 037.jpg"/>
          <p:cNvPicPr>
            <a:picLocks noChangeAspect="1"/>
          </p:cNvPicPr>
          <p:nvPr/>
        </p:nvPicPr>
        <p:blipFill>
          <a:blip r:embed="rId2" cstate="print"/>
          <a:srcRect/>
          <a:stretch>
            <a:fillRect/>
          </a:stretch>
        </p:blipFill>
        <p:spPr>
          <a:xfrm>
            <a:off x="762000" y="1524000"/>
            <a:ext cx="4979254" cy="3733800"/>
          </a:xfrm>
          <a:prstGeom prst="rect">
            <a:avLst/>
          </a:prstGeom>
        </p:spPr>
      </p:pic>
      <p:sp>
        <p:nvSpPr>
          <p:cNvPr id="5" name="TextBox 4"/>
          <p:cNvSpPr txBox="1"/>
          <p:nvPr/>
        </p:nvSpPr>
        <p:spPr>
          <a:xfrm>
            <a:off x="5791200" y="1524000"/>
            <a:ext cx="8686800" cy="2862322"/>
          </a:xfrm>
          <a:prstGeom prst="rect">
            <a:avLst/>
          </a:prstGeom>
          <a:noFill/>
        </p:spPr>
        <p:txBody>
          <a:bodyPr wrap="square" rtlCol="0">
            <a:spAutoFit/>
          </a:bodyPr>
          <a:lstStyle/>
          <a:p>
            <a:r>
              <a:rPr lang="en-US" sz="1600" b="1" dirty="0" smtClean="0">
                <a:latin typeface="+mj-lt"/>
              </a:rPr>
              <a:t>  </a:t>
            </a:r>
            <a:r>
              <a:rPr lang="en-US" sz="2000" dirty="0" smtClean="0">
                <a:latin typeface="+mj-lt"/>
              </a:rPr>
              <a:t>If there’s an object against </a:t>
            </a:r>
          </a:p>
          <a:p>
            <a:r>
              <a:rPr lang="en-US" sz="2000" dirty="0" smtClean="0">
                <a:latin typeface="+mj-lt"/>
              </a:rPr>
              <a:t>  a foundation wall that </a:t>
            </a:r>
          </a:p>
          <a:p>
            <a:r>
              <a:rPr lang="en-US" sz="2000" dirty="0">
                <a:latin typeface="+mj-lt"/>
              </a:rPr>
              <a:t> </a:t>
            </a:r>
            <a:r>
              <a:rPr lang="en-US" sz="2000" dirty="0" smtClean="0">
                <a:latin typeface="+mj-lt"/>
              </a:rPr>
              <a:t> can’t be moved to allow </a:t>
            </a:r>
          </a:p>
          <a:p>
            <a:r>
              <a:rPr lang="en-US" sz="2000" dirty="0">
                <a:latin typeface="+mj-lt"/>
              </a:rPr>
              <a:t> </a:t>
            </a:r>
            <a:r>
              <a:rPr lang="en-US" sz="2000" dirty="0" smtClean="0">
                <a:latin typeface="+mj-lt"/>
              </a:rPr>
              <a:t> trenching of the soil </a:t>
            </a:r>
          </a:p>
          <a:p>
            <a:r>
              <a:rPr lang="en-US" sz="2000" dirty="0">
                <a:latin typeface="+mj-lt"/>
              </a:rPr>
              <a:t> </a:t>
            </a:r>
            <a:r>
              <a:rPr lang="en-US" sz="2000" dirty="0" smtClean="0">
                <a:latin typeface="+mj-lt"/>
              </a:rPr>
              <a:t> adjacent to the wall, you </a:t>
            </a:r>
          </a:p>
          <a:p>
            <a:r>
              <a:rPr lang="en-US" sz="2000" dirty="0">
                <a:latin typeface="+mj-lt"/>
              </a:rPr>
              <a:t> </a:t>
            </a:r>
            <a:r>
              <a:rPr lang="en-US" sz="2000" dirty="0" smtClean="0">
                <a:latin typeface="+mj-lt"/>
              </a:rPr>
              <a:t> can not perform a </a:t>
            </a:r>
          </a:p>
          <a:p>
            <a:r>
              <a:rPr lang="en-US" sz="2000" dirty="0">
                <a:latin typeface="+mj-lt"/>
              </a:rPr>
              <a:t> </a:t>
            </a:r>
            <a:r>
              <a:rPr lang="en-US" sz="2000" dirty="0" smtClean="0">
                <a:latin typeface="+mj-lt"/>
              </a:rPr>
              <a:t> Defined soil treatment.  </a:t>
            </a:r>
          </a:p>
          <a:p>
            <a:endParaRPr lang="en-US" sz="2000" dirty="0">
              <a:latin typeface="+mj-lt"/>
            </a:endParaRPr>
          </a:p>
          <a:p>
            <a:r>
              <a:rPr lang="en-US" sz="2000" dirty="0" smtClean="0">
                <a:latin typeface="+mj-lt"/>
              </a:rPr>
              <a:t>  You have 3 options:</a:t>
            </a:r>
          </a:p>
        </p:txBody>
      </p:sp>
      <p:sp>
        <p:nvSpPr>
          <p:cNvPr id="6" name="TextBox 5"/>
          <p:cNvSpPr txBox="1"/>
          <p:nvPr/>
        </p:nvSpPr>
        <p:spPr>
          <a:xfrm>
            <a:off x="914400" y="5410200"/>
            <a:ext cx="4724400" cy="1200329"/>
          </a:xfrm>
          <a:prstGeom prst="rect">
            <a:avLst/>
          </a:prstGeom>
          <a:noFill/>
        </p:spPr>
        <p:txBody>
          <a:bodyPr wrap="square" rtlCol="0">
            <a:spAutoFit/>
          </a:bodyPr>
          <a:lstStyle/>
          <a:p>
            <a:r>
              <a:rPr lang="en-US" dirty="0" smtClean="0"/>
              <a:t>Remember, if you perform a Comprehensive soil treatment, trenching the exterior foundation wall must be WAIVED and that area long-</a:t>
            </a:r>
            <a:r>
              <a:rPr lang="en-US" dirty="0" err="1" smtClean="0"/>
              <a:t>roded</a:t>
            </a:r>
            <a:r>
              <a:rPr lang="en-US" dirty="0" smtClean="0"/>
              <a:t> instead of trenching or trenching and rodding.</a:t>
            </a:r>
            <a:endParaRPr lang="en-US" dirty="0"/>
          </a:p>
        </p:txBody>
      </p:sp>
      <p:sp>
        <p:nvSpPr>
          <p:cNvPr id="7" name="TextBox 6"/>
          <p:cNvSpPr txBox="1"/>
          <p:nvPr/>
        </p:nvSpPr>
        <p:spPr>
          <a:xfrm>
            <a:off x="6172200" y="4495800"/>
            <a:ext cx="2514600" cy="2185214"/>
          </a:xfrm>
          <a:prstGeom prst="rect">
            <a:avLst/>
          </a:prstGeom>
          <a:noFill/>
        </p:spPr>
        <p:txBody>
          <a:bodyPr wrap="square" rtlCol="0">
            <a:spAutoFit/>
          </a:bodyPr>
          <a:lstStyle/>
          <a:p>
            <a:pPr marL="342900" indent="-342900">
              <a:buFont typeface="Arial"/>
              <a:buChar char="•"/>
            </a:pPr>
            <a:r>
              <a:rPr lang="en-US" sz="2000" dirty="0" smtClean="0"/>
              <a:t>A bait system treatment</a:t>
            </a:r>
          </a:p>
          <a:p>
            <a:endParaRPr lang="en-US" sz="800" dirty="0" smtClean="0"/>
          </a:p>
          <a:p>
            <a:pPr marL="342900" indent="-342900">
              <a:buFont typeface="Arial"/>
              <a:buChar char="•"/>
            </a:pPr>
            <a:r>
              <a:rPr lang="en-US" sz="2000" dirty="0" smtClean="0"/>
              <a:t>A Comprehensive soil treatment  with a WAIVER</a:t>
            </a:r>
          </a:p>
          <a:p>
            <a:endParaRPr lang="en-US" sz="800" dirty="0" smtClean="0"/>
          </a:p>
          <a:p>
            <a:pPr marL="342900" indent="-342900">
              <a:buFont typeface="Arial"/>
              <a:buChar char="•"/>
            </a:pPr>
            <a:r>
              <a:rPr lang="en-US" sz="2000" dirty="0" smtClean="0"/>
              <a:t>“A walk away”</a:t>
            </a:r>
            <a:endParaRPr lang="en-US" sz="2000" dirty="0"/>
          </a:p>
        </p:txBody>
      </p:sp>
      <p:cxnSp>
        <p:nvCxnSpPr>
          <p:cNvPr id="9" name="Straight Arrow Connector 8"/>
          <p:cNvCxnSpPr/>
          <p:nvPr/>
        </p:nvCxnSpPr>
        <p:spPr>
          <a:xfrm flipH="1" flipV="1">
            <a:off x="3657600" y="4114800"/>
            <a:ext cx="1905000" cy="1066800"/>
          </a:xfrm>
          <a:prstGeom prst="straightConnector1">
            <a:avLst/>
          </a:prstGeom>
          <a:ln w="5715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85800"/>
          </a:xfrm>
        </p:spPr>
        <p:txBody>
          <a:bodyPr>
            <a:noAutofit/>
          </a:bodyPr>
          <a:lstStyle/>
          <a:p>
            <a:pPr algn="ctr"/>
            <a:r>
              <a:rPr lang="en-US" sz="2400" b="1" dirty="0" smtClean="0">
                <a:solidFill>
                  <a:schemeClr val="tx1"/>
                </a:solidFill>
                <a:effectLst>
                  <a:outerShdw blurRad="38100" dist="38100" dir="2700000" algn="tl">
                    <a:srgbClr val="000000">
                      <a:alpha val="43137"/>
                    </a:srgbClr>
                  </a:outerShdw>
                </a:effectLst>
              </a:rPr>
              <a:t>An unmovable object agains</a:t>
            </a:r>
            <a:r>
              <a:rPr lang="en-US" sz="2400" b="1" dirty="0" smtClean="0">
                <a:effectLst>
                  <a:outerShdw blurRad="38100" dist="38100" dir="2700000" algn="tl">
                    <a:srgbClr val="000000">
                      <a:alpha val="43137"/>
                    </a:srgbClr>
                  </a:outerShdw>
                </a:effectLst>
              </a:rPr>
              <a:t>t the exterior foundation wall</a:t>
            </a:r>
            <a:r>
              <a:rPr lang="en-US" sz="2400" b="1" i="1" dirty="0" smtClean="0">
                <a:solidFill>
                  <a:schemeClr val="tx1"/>
                </a:solidFill>
                <a:effectLst>
                  <a:outerShdw blurRad="38100" dist="38100" dir="2700000" algn="tl">
                    <a:srgbClr val="000000">
                      <a:alpha val="43137"/>
                    </a:srgbClr>
                  </a:outerShdw>
                </a:effectLst>
              </a:rPr>
              <a:t/>
            </a:r>
            <a:br>
              <a:rPr lang="en-US" sz="2400" b="1" i="1" dirty="0" smtClean="0">
                <a:solidFill>
                  <a:schemeClr val="tx1"/>
                </a:solidFill>
                <a:effectLst>
                  <a:outerShdw blurRad="38100" dist="38100" dir="2700000" algn="tl">
                    <a:srgbClr val="000000">
                      <a:alpha val="43137"/>
                    </a:srgbClr>
                  </a:outerShdw>
                </a:effectLst>
              </a:rPr>
            </a:br>
            <a:endParaRPr lang="en-US" sz="2400" dirty="0">
              <a:solidFill>
                <a:schemeClr val="tx1"/>
              </a:solidFill>
            </a:endParaRPr>
          </a:p>
        </p:txBody>
      </p:sp>
      <p:sp>
        <p:nvSpPr>
          <p:cNvPr id="3" name="Content Placeholder 2"/>
          <p:cNvSpPr>
            <a:spLocks noGrp="1"/>
          </p:cNvSpPr>
          <p:nvPr>
            <p:ph idx="1"/>
          </p:nvPr>
        </p:nvSpPr>
        <p:spPr>
          <a:xfrm>
            <a:off x="457200" y="2438400"/>
            <a:ext cx="8229600" cy="3886200"/>
          </a:xfrm>
        </p:spPr>
        <p:txBody>
          <a:bodyPr/>
          <a:lstStyle/>
          <a:p>
            <a:pPr>
              <a:buNone/>
            </a:pPr>
            <a:endParaRPr lang="en-US" dirty="0">
              <a:latin typeface="Calibri" pitchFamily="34" charset="0"/>
            </a:endParaRPr>
          </a:p>
        </p:txBody>
      </p:sp>
      <p:sp>
        <p:nvSpPr>
          <p:cNvPr id="5" name="TextBox 4"/>
          <p:cNvSpPr txBox="1"/>
          <p:nvPr/>
        </p:nvSpPr>
        <p:spPr>
          <a:xfrm>
            <a:off x="620672" y="4800600"/>
            <a:ext cx="8534400" cy="1938992"/>
          </a:xfrm>
          <a:prstGeom prst="rect">
            <a:avLst/>
          </a:prstGeom>
          <a:noFill/>
        </p:spPr>
        <p:txBody>
          <a:bodyPr wrap="square" rtlCol="0">
            <a:spAutoFit/>
          </a:bodyPr>
          <a:lstStyle/>
          <a:p>
            <a:r>
              <a:rPr lang="en-US" sz="2000" dirty="0" smtClean="0">
                <a:latin typeface="+mj-lt"/>
              </a:rPr>
              <a:t>If there’s an object up against a foundation wall such as an AC unit that </a:t>
            </a:r>
          </a:p>
          <a:p>
            <a:r>
              <a:rPr lang="en-US" sz="2000" dirty="0" smtClean="0">
                <a:latin typeface="+mj-lt"/>
              </a:rPr>
              <a:t>cannot be moved to allow trenching of the soil adjacent to it or drilling an attached slab that it is resting on, </a:t>
            </a:r>
            <a:r>
              <a:rPr lang="en-US" sz="2000" b="1" dirty="0" smtClean="0">
                <a:latin typeface="+mj-lt"/>
              </a:rPr>
              <a:t>a Defined soil treatment cannot be made</a:t>
            </a:r>
            <a:r>
              <a:rPr lang="en-US" sz="2000" dirty="0" smtClean="0">
                <a:latin typeface="+mj-lt"/>
              </a:rPr>
              <a:t>. Either a Comprehensive soil treatment must be performed with proper trenching WAIVED and that area long-</a:t>
            </a:r>
            <a:r>
              <a:rPr lang="en-US" sz="2000" dirty="0" err="1" smtClean="0">
                <a:latin typeface="+mj-lt"/>
              </a:rPr>
              <a:t>roded</a:t>
            </a:r>
            <a:r>
              <a:rPr lang="en-US" sz="2000" dirty="0" smtClean="0">
                <a:latin typeface="+mj-lt"/>
              </a:rPr>
              <a:t> or a bait system treatment performed instead. </a:t>
            </a:r>
            <a:endParaRPr lang="en-US" sz="2000" dirty="0">
              <a:latin typeface="+mj-lt"/>
            </a:endParaRPr>
          </a:p>
        </p:txBody>
      </p:sp>
      <p:pic>
        <p:nvPicPr>
          <p:cNvPr id="6" name="Picture 11" descr="Picture 144"/>
          <p:cNvPicPr>
            <a:picLocks noChangeAspect="1" noChangeArrowheads="1"/>
          </p:cNvPicPr>
          <p:nvPr/>
        </p:nvPicPr>
        <p:blipFill>
          <a:blip r:embed="rId2" cstate="print"/>
          <a:srcRect/>
          <a:stretch>
            <a:fillRect/>
          </a:stretch>
        </p:blipFill>
        <p:spPr bwMode="auto">
          <a:xfrm>
            <a:off x="1752600" y="990600"/>
            <a:ext cx="5410200" cy="3570085"/>
          </a:xfrm>
          <a:prstGeom prst="rect">
            <a:avLst/>
          </a:prstGeom>
          <a:noFill/>
          <a:ln w="9525">
            <a:noFill/>
            <a:miter lim="800000"/>
            <a:headEnd/>
            <a:tailEnd/>
          </a:ln>
        </p:spPr>
      </p:pic>
      <p:cxnSp>
        <p:nvCxnSpPr>
          <p:cNvPr id="7" name="Straight Arrow Connector 6"/>
          <p:cNvCxnSpPr/>
          <p:nvPr/>
        </p:nvCxnSpPr>
        <p:spPr>
          <a:xfrm flipV="1">
            <a:off x="3276600" y="3200400"/>
            <a:ext cx="1600200" cy="457200"/>
          </a:xfrm>
          <a:prstGeom prst="straightConnector1">
            <a:avLst/>
          </a:prstGeom>
          <a:ln w="5715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38200"/>
          </a:xfrm>
        </p:spPr>
        <p:txBody>
          <a:bodyPr>
            <a:noAutofit/>
          </a:bodyPr>
          <a:lstStyle/>
          <a:p>
            <a:pPr algn="ctr"/>
            <a:r>
              <a:rPr lang="en-US" sz="2800" b="1" dirty="0" smtClean="0">
                <a:solidFill>
                  <a:schemeClr val="tx1"/>
                </a:solidFill>
                <a:effectLst>
                  <a:outerShdw blurRad="38100" dist="38100" dir="2700000" algn="tl">
                    <a:srgbClr val="000000">
                      <a:alpha val="43137"/>
                    </a:srgbClr>
                  </a:outerShdw>
                </a:effectLst>
              </a:rPr>
              <a:t>Ivy</a:t>
            </a:r>
            <a:r>
              <a:rPr lang="en-US" sz="2800" b="1" i="1" dirty="0" smtClean="0">
                <a:solidFill>
                  <a:schemeClr val="tx1"/>
                </a:solidFill>
                <a:effectLst>
                  <a:outerShdw blurRad="38100" dist="38100" dir="2700000" algn="tl">
                    <a:srgbClr val="000000">
                      <a:alpha val="43137"/>
                    </a:srgbClr>
                  </a:outerShdw>
                </a:effectLst>
              </a:rPr>
              <a:t/>
            </a:r>
            <a:br>
              <a:rPr lang="en-US" sz="2800" b="1" i="1" dirty="0" smtClean="0">
                <a:solidFill>
                  <a:schemeClr val="tx1"/>
                </a:solidFill>
                <a:effectLst>
                  <a:outerShdw blurRad="38100" dist="38100" dir="2700000" algn="tl">
                    <a:srgbClr val="000000">
                      <a:alpha val="43137"/>
                    </a:srgbClr>
                  </a:outerShdw>
                </a:effectLst>
              </a:rPr>
            </a:br>
            <a:endParaRPr lang="en-US" sz="2800" dirty="0">
              <a:solidFill>
                <a:schemeClr val="tx1"/>
              </a:solidFill>
            </a:endParaRPr>
          </a:p>
        </p:txBody>
      </p:sp>
      <p:sp>
        <p:nvSpPr>
          <p:cNvPr id="5" name="TextBox 4"/>
          <p:cNvSpPr txBox="1"/>
          <p:nvPr/>
        </p:nvSpPr>
        <p:spPr>
          <a:xfrm>
            <a:off x="685800" y="4267200"/>
            <a:ext cx="7620000" cy="2246769"/>
          </a:xfrm>
          <a:prstGeom prst="rect">
            <a:avLst/>
          </a:prstGeom>
          <a:noFill/>
        </p:spPr>
        <p:txBody>
          <a:bodyPr wrap="square" rtlCol="0">
            <a:spAutoFit/>
          </a:bodyPr>
          <a:lstStyle/>
          <a:p>
            <a:r>
              <a:rPr lang="en-US" sz="2000" dirty="0" smtClean="0">
                <a:latin typeface="+mj-lt"/>
              </a:rPr>
              <a:t>If the customer will </a:t>
            </a:r>
            <a:r>
              <a:rPr lang="en-US" sz="2000" u="sng" dirty="0" smtClean="0">
                <a:latin typeface="+mj-lt"/>
              </a:rPr>
              <a:t>not</a:t>
            </a:r>
            <a:r>
              <a:rPr lang="en-US" sz="2000" dirty="0" smtClean="0">
                <a:latin typeface="+mj-lt"/>
              </a:rPr>
              <a:t> move their ivy or they will not allow you to damage the ivy or other ground cover that is adjacent to the exterior foundation wall, then you will not be able to trench the soil adjacent to it.  </a:t>
            </a:r>
            <a:r>
              <a:rPr lang="en-US" sz="2000" b="1" dirty="0" smtClean="0">
                <a:latin typeface="+mj-lt"/>
              </a:rPr>
              <a:t>You will not be able to perform a Defined soil treatment.  </a:t>
            </a:r>
            <a:r>
              <a:rPr lang="en-US" sz="2000" dirty="0" smtClean="0">
                <a:latin typeface="+mj-lt"/>
              </a:rPr>
              <a:t>You will either need to perform a Bait system treatment or a Comprehensive soil treatment with proper trenching WAIVED and that area </a:t>
            </a:r>
            <a:r>
              <a:rPr lang="en-US" sz="2000" dirty="0" err="1" smtClean="0">
                <a:latin typeface="+mj-lt"/>
              </a:rPr>
              <a:t>rodded</a:t>
            </a:r>
            <a:r>
              <a:rPr lang="en-US" sz="2000" dirty="0" smtClean="0">
                <a:latin typeface="+mj-lt"/>
              </a:rPr>
              <a:t> instead of trenched or trenched &amp; </a:t>
            </a:r>
            <a:r>
              <a:rPr lang="en-US" sz="2000" dirty="0" err="1" smtClean="0">
                <a:latin typeface="+mj-lt"/>
              </a:rPr>
              <a:t>rodded</a:t>
            </a:r>
            <a:r>
              <a:rPr lang="en-US" sz="2000" dirty="0" smtClean="0">
                <a:latin typeface="+mj-lt"/>
              </a:rPr>
              <a:t>. </a:t>
            </a:r>
            <a:endParaRPr lang="en-US" sz="2000" dirty="0">
              <a:latin typeface="+mj-lt"/>
            </a:endParaRPr>
          </a:p>
        </p:txBody>
      </p:sp>
      <p:pic>
        <p:nvPicPr>
          <p:cNvPr id="7" name="Picture 7" descr="Inspecting Ivy Bed"/>
          <p:cNvPicPr>
            <a:picLocks noChangeAspect="1" noChangeArrowheads="1"/>
          </p:cNvPicPr>
          <p:nvPr/>
        </p:nvPicPr>
        <p:blipFill>
          <a:blip r:embed="rId2" cstate="print"/>
          <a:srcRect/>
          <a:stretch>
            <a:fillRect/>
          </a:stretch>
        </p:blipFill>
        <p:spPr bwMode="auto">
          <a:xfrm>
            <a:off x="609600" y="1066800"/>
            <a:ext cx="3657600" cy="2743200"/>
          </a:xfrm>
          <a:prstGeom prst="rect">
            <a:avLst/>
          </a:prstGeom>
          <a:noFill/>
        </p:spPr>
      </p:pic>
      <p:pic>
        <p:nvPicPr>
          <p:cNvPr id="6" name="Picture 5" descr="2008 03 03 North Metro 1Q.QAR 012.JPG"/>
          <p:cNvPicPr>
            <a:picLocks noChangeAspect="1"/>
          </p:cNvPicPr>
          <p:nvPr/>
        </p:nvPicPr>
        <p:blipFill>
          <a:blip r:embed="rId3" cstate="print"/>
          <a:srcRect/>
          <a:stretch>
            <a:fillRect/>
          </a:stretch>
        </p:blipFill>
        <p:spPr bwMode="auto">
          <a:xfrm>
            <a:off x="4800600" y="1066800"/>
            <a:ext cx="3657600" cy="2743200"/>
          </a:xfrm>
          <a:prstGeom prst="rect">
            <a:avLst/>
          </a:prstGeom>
          <a:noFill/>
          <a:ln w="9525">
            <a:noFill/>
            <a:miter lim="800000"/>
            <a:headEnd/>
            <a:tailEnd/>
          </a:ln>
        </p:spPr>
      </p:pic>
      <p:sp>
        <p:nvSpPr>
          <p:cNvPr id="3" name="TextBox 2"/>
          <p:cNvSpPr txBox="1"/>
          <p:nvPr/>
        </p:nvSpPr>
        <p:spPr>
          <a:xfrm>
            <a:off x="8458200" y="6633346"/>
            <a:ext cx="838200" cy="215444"/>
          </a:xfrm>
          <a:prstGeom prst="rect">
            <a:avLst/>
          </a:prstGeom>
          <a:noFill/>
        </p:spPr>
        <p:txBody>
          <a:bodyPr wrap="square" rtlCol="0">
            <a:spAutoFit/>
          </a:bodyPr>
          <a:lstStyle/>
          <a:p>
            <a:r>
              <a:rPr lang="en-US" sz="800" b="1" dirty="0" smtClean="0"/>
              <a:t>Slide 45/86</a:t>
            </a:r>
            <a:endParaRPr lang="en-US" sz="800" b="1" dirty="0"/>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609600"/>
          </a:xfrm>
        </p:spPr>
        <p:txBody>
          <a:bodyPr>
            <a:noAutofit/>
          </a:bodyPr>
          <a:lstStyle/>
          <a:p>
            <a:pPr algn="ctr"/>
            <a:r>
              <a:rPr lang="en-US" sz="2800" b="1" dirty="0" smtClean="0">
                <a:solidFill>
                  <a:schemeClr val="tx1"/>
                </a:solidFill>
                <a:effectLst>
                  <a:outerShdw blurRad="38100" dist="38100" dir="2700000" algn="tl">
                    <a:srgbClr val="000000">
                      <a:alpha val="43137"/>
                    </a:srgbClr>
                  </a:outerShdw>
                </a:effectLst>
              </a:rPr>
              <a:t>A low deck without access underneath it </a:t>
            </a:r>
            <a:r>
              <a:rPr lang="en-US" sz="2800" b="1" i="1" dirty="0" smtClean="0">
                <a:solidFill>
                  <a:schemeClr val="tx1"/>
                </a:solidFill>
                <a:effectLst>
                  <a:outerShdw blurRad="38100" dist="38100" dir="2700000" algn="tl">
                    <a:srgbClr val="000000">
                      <a:alpha val="43137"/>
                    </a:srgbClr>
                  </a:outerShdw>
                </a:effectLst>
              </a:rPr>
              <a:t/>
            </a:r>
            <a:br>
              <a:rPr lang="en-US" sz="2800" b="1" i="1" dirty="0" smtClean="0">
                <a:solidFill>
                  <a:schemeClr val="tx1"/>
                </a:solidFill>
                <a:effectLst>
                  <a:outerShdw blurRad="38100" dist="38100" dir="2700000" algn="tl">
                    <a:srgbClr val="000000">
                      <a:alpha val="43137"/>
                    </a:srgbClr>
                  </a:outerShdw>
                </a:effectLst>
              </a:rPr>
            </a:br>
            <a:endParaRPr lang="en-US" sz="2800" dirty="0">
              <a:solidFill>
                <a:schemeClr val="tx1"/>
              </a:solidFill>
            </a:endParaRPr>
          </a:p>
        </p:txBody>
      </p:sp>
      <p:sp>
        <p:nvSpPr>
          <p:cNvPr id="5" name="TextBox 4"/>
          <p:cNvSpPr txBox="1"/>
          <p:nvPr/>
        </p:nvSpPr>
        <p:spPr>
          <a:xfrm>
            <a:off x="381000" y="4572000"/>
            <a:ext cx="8458200" cy="2031325"/>
          </a:xfrm>
          <a:prstGeom prst="rect">
            <a:avLst/>
          </a:prstGeom>
          <a:noFill/>
        </p:spPr>
        <p:txBody>
          <a:bodyPr wrap="square" rtlCol="0">
            <a:spAutoFit/>
          </a:bodyPr>
          <a:lstStyle/>
          <a:p>
            <a:r>
              <a:rPr lang="en-US" dirty="0" smtClean="0">
                <a:latin typeface="+mj-lt"/>
              </a:rPr>
              <a:t>If the customer won’t remove one or two deck boards that are adjacent to the exterior foundation wall to allow proper trenching in the soil beneath it, </a:t>
            </a:r>
            <a:r>
              <a:rPr lang="en-US" b="1" dirty="0" smtClean="0">
                <a:latin typeface="+mj-lt"/>
              </a:rPr>
              <a:t>a Defined soil treatment may </a:t>
            </a:r>
            <a:r>
              <a:rPr lang="en-US" b="1" u="sng" dirty="0" smtClean="0">
                <a:latin typeface="+mj-lt"/>
              </a:rPr>
              <a:t>not</a:t>
            </a:r>
            <a:r>
              <a:rPr lang="en-US" b="1" dirty="0" smtClean="0">
                <a:latin typeface="+mj-lt"/>
              </a:rPr>
              <a:t> be performed.  </a:t>
            </a:r>
            <a:r>
              <a:rPr lang="en-US" dirty="0" smtClean="0">
                <a:latin typeface="+mj-lt"/>
              </a:rPr>
              <a:t>A Bait system treatment or a Comprehensive soil treatment may be performed.  Proper trenching would need to be WAIVED for the Comprehensive soil treatment and that area treated by drilling through the deck boards adjacent to that wall and rodding the soil beneath it or by long-rodding the soil adjacent to that wall from the sides. </a:t>
            </a:r>
            <a:endParaRPr lang="en-US" dirty="0">
              <a:latin typeface="+mj-lt"/>
            </a:endParaRPr>
          </a:p>
        </p:txBody>
      </p:sp>
      <p:pic>
        <p:nvPicPr>
          <p:cNvPr id="69634" name="Picture 2"/>
          <p:cNvPicPr>
            <a:picLocks noChangeAspect="1" noChangeArrowheads="1"/>
          </p:cNvPicPr>
          <p:nvPr/>
        </p:nvPicPr>
        <p:blipFill>
          <a:blip r:embed="rId2" cstate="print"/>
          <a:srcRect/>
          <a:stretch>
            <a:fillRect/>
          </a:stretch>
        </p:blipFill>
        <p:spPr bwMode="auto">
          <a:xfrm>
            <a:off x="609600" y="990600"/>
            <a:ext cx="4434476" cy="3326163"/>
          </a:xfrm>
          <a:prstGeom prst="rect">
            <a:avLst/>
          </a:prstGeom>
          <a:noFill/>
          <a:ln w="9525">
            <a:noFill/>
            <a:miter lim="800000"/>
            <a:headEnd/>
            <a:tailEnd/>
          </a:ln>
          <a:effectLst/>
        </p:spPr>
      </p:pic>
      <p:sp>
        <p:nvSpPr>
          <p:cNvPr id="8" name="TextBox 7"/>
          <p:cNvSpPr txBox="1"/>
          <p:nvPr/>
        </p:nvSpPr>
        <p:spPr>
          <a:xfrm>
            <a:off x="5943600" y="990600"/>
            <a:ext cx="2133600" cy="1569660"/>
          </a:xfrm>
          <a:prstGeom prst="rect">
            <a:avLst/>
          </a:prstGeom>
          <a:noFill/>
          <a:ln>
            <a:solidFill>
              <a:schemeClr val="tx1"/>
            </a:solidFill>
          </a:ln>
        </p:spPr>
        <p:txBody>
          <a:bodyPr wrap="square" rtlCol="0">
            <a:spAutoFit/>
          </a:bodyPr>
          <a:lstStyle/>
          <a:p>
            <a:r>
              <a:rPr lang="en-US" sz="1600" b="1" dirty="0" smtClean="0">
                <a:latin typeface="+mj-lt"/>
              </a:rPr>
              <a:t>This deck is too low to the ground to gain access underneath to be able to trench the soil that is beneath the deck</a:t>
            </a:r>
            <a:endParaRPr lang="en-US" sz="1600" b="1" dirty="0">
              <a:latin typeface="+mj-lt"/>
            </a:endParaRPr>
          </a:p>
        </p:txBody>
      </p:sp>
      <p:sp>
        <p:nvSpPr>
          <p:cNvPr id="4" name="TextBox 3"/>
          <p:cNvSpPr txBox="1"/>
          <p:nvPr/>
        </p:nvSpPr>
        <p:spPr>
          <a:xfrm>
            <a:off x="5943600" y="2971800"/>
            <a:ext cx="2133600" cy="1200329"/>
          </a:xfrm>
          <a:prstGeom prst="rect">
            <a:avLst/>
          </a:prstGeom>
          <a:noFill/>
          <a:ln>
            <a:solidFill>
              <a:schemeClr val="tx1"/>
            </a:solidFill>
          </a:ln>
        </p:spPr>
        <p:txBody>
          <a:bodyPr wrap="square" rtlCol="0">
            <a:spAutoFit/>
          </a:bodyPr>
          <a:lstStyle/>
          <a:p>
            <a:endParaRPr lang="en-US" dirty="0" smtClean="0"/>
          </a:p>
          <a:p>
            <a:pPr algn="ctr"/>
            <a:r>
              <a:rPr lang="en-US" b="1" dirty="0" smtClean="0"/>
              <a:t>Could that present </a:t>
            </a:r>
          </a:p>
          <a:p>
            <a:pPr algn="ctr"/>
            <a:r>
              <a:rPr lang="en-US" b="1" dirty="0" smtClean="0"/>
              <a:t>a problem?</a:t>
            </a:r>
          </a:p>
          <a:p>
            <a:endParaRPr lang="en-US" b="1" dirty="0"/>
          </a:p>
        </p:txBody>
      </p:sp>
      <p:cxnSp>
        <p:nvCxnSpPr>
          <p:cNvPr id="6" name="Straight Arrow Connector 5"/>
          <p:cNvCxnSpPr/>
          <p:nvPr/>
        </p:nvCxnSpPr>
        <p:spPr>
          <a:xfrm>
            <a:off x="2819400" y="1371600"/>
            <a:ext cx="0" cy="5334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3124200" y="1219200"/>
            <a:ext cx="0" cy="5334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3581400" y="1066800"/>
            <a:ext cx="0" cy="5334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3962400" y="990600"/>
            <a:ext cx="0" cy="4572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4572000" y="1066800"/>
            <a:ext cx="0" cy="4572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4876800" y="914400"/>
            <a:ext cx="0" cy="4572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752600" y="2590800"/>
            <a:ext cx="838200" cy="533400"/>
          </a:xfrm>
          <a:prstGeom prst="straightConnector1">
            <a:avLst/>
          </a:prstGeom>
          <a:ln w="5715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743712"/>
          </a:xfrm>
        </p:spPr>
        <p:txBody>
          <a:bodyPr>
            <a:normAutofit/>
          </a:bodyPr>
          <a:lstStyle/>
          <a:p>
            <a:pPr algn="ctr"/>
            <a:r>
              <a:rPr lang="en-US" sz="2800" b="1" dirty="0" smtClean="0"/>
              <a:t>How deep do we need to treat when we trench?</a:t>
            </a:r>
            <a:endParaRPr lang="en-US" sz="2800" b="1" dirty="0"/>
          </a:p>
        </p:txBody>
      </p:sp>
      <p:sp>
        <p:nvSpPr>
          <p:cNvPr id="3" name="Content Placeholder 2"/>
          <p:cNvSpPr>
            <a:spLocks noGrp="1"/>
          </p:cNvSpPr>
          <p:nvPr>
            <p:ph idx="1"/>
          </p:nvPr>
        </p:nvSpPr>
        <p:spPr>
          <a:xfrm>
            <a:off x="914400" y="1600200"/>
            <a:ext cx="8229600" cy="4541520"/>
          </a:xfrm>
        </p:spPr>
        <p:txBody>
          <a:bodyPr>
            <a:normAutofit fontScale="92500" lnSpcReduction="10000"/>
          </a:bodyPr>
          <a:lstStyle/>
          <a:p>
            <a:r>
              <a:rPr lang="en-US" sz="2000" dirty="0" smtClean="0">
                <a:latin typeface="+mj-lt"/>
              </a:rPr>
              <a:t>Remember that the RULES state that pesticide </a:t>
            </a:r>
          </a:p>
          <a:p>
            <a:pPr marL="0" indent="0">
              <a:buNone/>
            </a:pPr>
            <a:r>
              <a:rPr lang="en-US" sz="2000" dirty="0">
                <a:latin typeface="+mj-lt"/>
              </a:rPr>
              <a:t> </a:t>
            </a:r>
            <a:r>
              <a:rPr lang="en-US" sz="2000" dirty="0" smtClean="0">
                <a:latin typeface="+mj-lt"/>
              </a:rPr>
              <a:t>     products which allow a Defined soil treatment </a:t>
            </a:r>
          </a:p>
          <a:p>
            <a:pPr marL="0" indent="0">
              <a:buNone/>
            </a:pPr>
            <a:r>
              <a:rPr lang="en-US" sz="2000" dirty="0">
                <a:latin typeface="+mj-lt"/>
              </a:rPr>
              <a:t> </a:t>
            </a:r>
            <a:r>
              <a:rPr lang="en-US" sz="2000" dirty="0" smtClean="0">
                <a:latin typeface="+mj-lt"/>
              </a:rPr>
              <a:t>     (stated as an EP/LI treatment on the label) must </a:t>
            </a:r>
          </a:p>
          <a:p>
            <a:pPr marL="0" indent="0">
              <a:buNone/>
            </a:pPr>
            <a:r>
              <a:rPr lang="en-US" sz="2000" dirty="0">
                <a:latin typeface="+mj-lt"/>
              </a:rPr>
              <a:t> </a:t>
            </a:r>
            <a:r>
              <a:rPr lang="en-US" sz="2000" dirty="0" smtClean="0">
                <a:latin typeface="+mj-lt"/>
              </a:rPr>
              <a:t>     be applied consistent with the individual product’s </a:t>
            </a:r>
          </a:p>
          <a:p>
            <a:pPr marL="0" indent="0">
              <a:buNone/>
            </a:pPr>
            <a:r>
              <a:rPr lang="en-US" sz="2000" dirty="0">
                <a:latin typeface="+mj-lt"/>
              </a:rPr>
              <a:t> </a:t>
            </a:r>
            <a:r>
              <a:rPr lang="en-US" sz="2000" dirty="0" smtClean="0">
                <a:latin typeface="+mj-lt"/>
              </a:rPr>
              <a:t>     registered label directions.  Even though the RULES </a:t>
            </a:r>
          </a:p>
          <a:p>
            <a:pPr marL="0" indent="0">
              <a:buNone/>
            </a:pPr>
            <a:r>
              <a:rPr lang="en-US" sz="2000" dirty="0">
                <a:latin typeface="+mj-lt"/>
              </a:rPr>
              <a:t> </a:t>
            </a:r>
            <a:r>
              <a:rPr lang="en-US" sz="2000" dirty="0" smtClean="0">
                <a:latin typeface="+mj-lt"/>
              </a:rPr>
              <a:t>     do not state that you must treat to the footer or a </a:t>
            </a:r>
          </a:p>
          <a:p>
            <a:pPr marL="0" indent="0">
              <a:buNone/>
            </a:pPr>
            <a:r>
              <a:rPr lang="en-US" sz="2000" dirty="0">
                <a:latin typeface="+mj-lt"/>
              </a:rPr>
              <a:t> </a:t>
            </a:r>
            <a:r>
              <a:rPr lang="en-US" sz="2000" dirty="0" smtClean="0">
                <a:latin typeface="+mj-lt"/>
              </a:rPr>
              <a:t>     minimum of 4 feet deep when the footer is deeper </a:t>
            </a:r>
          </a:p>
          <a:p>
            <a:pPr marL="0" indent="0">
              <a:buNone/>
            </a:pPr>
            <a:r>
              <a:rPr lang="en-US" sz="2000" dirty="0">
                <a:latin typeface="+mj-lt"/>
              </a:rPr>
              <a:t> </a:t>
            </a:r>
            <a:r>
              <a:rPr lang="en-US" sz="2000" dirty="0" smtClean="0">
                <a:latin typeface="+mj-lt"/>
              </a:rPr>
              <a:t>     (such as in a basement), the RULES require you to </a:t>
            </a:r>
          </a:p>
          <a:p>
            <a:pPr marL="0" indent="0">
              <a:buNone/>
            </a:pPr>
            <a:r>
              <a:rPr lang="en-US" sz="2000" dirty="0">
                <a:latin typeface="+mj-lt"/>
              </a:rPr>
              <a:t> </a:t>
            </a:r>
            <a:r>
              <a:rPr lang="en-US" sz="2000" dirty="0" smtClean="0">
                <a:latin typeface="+mj-lt"/>
              </a:rPr>
              <a:t>     follow the label. Label directions of both </a:t>
            </a:r>
            <a:r>
              <a:rPr lang="en-US" sz="2000" dirty="0" err="1" smtClean="0">
                <a:latin typeface="+mj-lt"/>
              </a:rPr>
              <a:t>Termidor</a:t>
            </a:r>
            <a:r>
              <a:rPr lang="en-US" sz="2000" dirty="0" smtClean="0">
                <a:latin typeface="+mj-lt"/>
              </a:rPr>
              <a:t> </a:t>
            </a:r>
          </a:p>
          <a:p>
            <a:pPr marL="0" indent="0">
              <a:buNone/>
            </a:pPr>
            <a:r>
              <a:rPr lang="en-US" sz="2000" dirty="0">
                <a:latin typeface="+mj-lt"/>
              </a:rPr>
              <a:t> </a:t>
            </a:r>
            <a:r>
              <a:rPr lang="en-US" sz="2000" dirty="0" smtClean="0">
                <a:latin typeface="+mj-lt"/>
              </a:rPr>
              <a:t>     SC and Taurus SC require a rate of application of </a:t>
            </a:r>
          </a:p>
          <a:p>
            <a:pPr marL="0" indent="0">
              <a:buNone/>
            </a:pPr>
            <a:r>
              <a:rPr lang="en-US" sz="2000" dirty="0">
                <a:latin typeface="+mj-lt"/>
              </a:rPr>
              <a:t> </a:t>
            </a:r>
            <a:r>
              <a:rPr lang="en-US" sz="2000" dirty="0" smtClean="0">
                <a:latin typeface="+mj-lt"/>
              </a:rPr>
              <a:t>     four (4) gallons per ten (10) linear feet per foot of </a:t>
            </a:r>
          </a:p>
          <a:p>
            <a:pPr>
              <a:buNone/>
            </a:pPr>
            <a:r>
              <a:rPr lang="en-US" sz="2000" dirty="0">
                <a:latin typeface="+mj-lt"/>
              </a:rPr>
              <a:t> </a:t>
            </a:r>
            <a:r>
              <a:rPr lang="en-US" sz="2000" dirty="0" smtClean="0">
                <a:latin typeface="+mj-lt"/>
              </a:rPr>
              <a:t>     depth from the soil surface to the lesser of either </a:t>
            </a:r>
          </a:p>
          <a:p>
            <a:pPr>
              <a:buNone/>
            </a:pPr>
            <a:r>
              <a:rPr lang="en-US" sz="2000" dirty="0">
                <a:latin typeface="+mj-lt"/>
              </a:rPr>
              <a:t> </a:t>
            </a:r>
            <a:r>
              <a:rPr lang="en-US" sz="2000" dirty="0" smtClean="0">
                <a:latin typeface="+mj-lt"/>
              </a:rPr>
              <a:t>     the top of the footings or a depth of four (</a:t>
            </a:r>
            <a:r>
              <a:rPr lang="en-US" sz="2000" b="1" dirty="0" smtClean="0">
                <a:latin typeface="+mj-lt"/>
              </a:rPr>
              <a:t>4</a:t>
            </a:r>
            <a:r>
              <a:rPr lang="en-US" sz="2000" dirty="0" smtClean="0">
                <a:latin typeface="+mj-lt"/>
              </a:rPr>
              <a:t>) feet</a:t>
            </a:r>
          </a:p>
          <a:p>
            <a:pPr>
              <a:buNone/>
            </a:pPr>
            <a:r>
              <a:rPr lang="en-US" sz="2000" dirty="0">
                <a:latin typeface="+mj-lt"/>
              </a:rPr>
              <a:t> </a:t>
            </a:r>
            <a:r>
              <a:rPr lang="en-US" sz="2000" dirty="0" smtClean="0">
                <a:latin typeface="+mj-lt"/>
              </a:rPr>
              <a:t>     applied to the trenches and backfill be made.   </a:t>
            </a:r>
            <a:endParaRPr lang="en-US" sz="2000" dirty="0">
              <a:latin typeface="+mj-lt"/>
            </a:endParaRPr>
          </a:p>
        </p:txBody>
      </p:sp>
      <p:sp>
        <p:nvSpPr>
          <p:cNvPr id="4" name="Rectangle 4"/>
          <p:cNvSpPr>
            <a:spLocks noChangeArrowheads="1"/>
          </p:cNvSpPr>
          <p:nvPr/>
        </p:nvSpPr>
        <p:spPr bwMode="auto">
          <a:xfrm>
            <a:off x="7239000" y="2438400"/>
            <a:ext cx="838200" cy="3352800"/>
          </a:xfrm>
          <a:prstGeom prst="rect">
            <a:avLst/>
          </a:prstGeom>
          <a:solidFill>
            <a:srgbClr val="9C7C4E"/>
          </a:solidFill>
          <a:ln w="9525">
            <a:noFill/>
            <a:miter lim="800000"/>
            <a:headEnd/>
            <a:tailEnd/>
          </a:ln>
        </p:spPr>
        <p:txBody>
          <a:bodyPr wrap="none" anchor="ctr"/>
          <a:lstStyle/>
          <a:p>
            <a:endParaRPr lang="en-US"/>
          </a:p>
        </p:txBody>
      </p:sp>
      <p:sp>
        <p:nvSpPr>
          <p:cNvPr id="6" name="Rectangle 19"/>
          <p:cNvSpPr>
            <a:spLocks noChangeArrowheads="1"/>
          </p:cNvSpPr>
          <p:nvPr/>
        </p:nvSpPr>
        <p:spPr bwMode="auto">
          <a:xfrm>
            <a:off x="7924800" y="2438400"/>
            <a:ext cx="152400" cy="1524000"/>
          </a:xfrm>
          <a:prstGeom prst="rect">
            <a:avLst/>
          </a:prstGeom>
          <a:solidFill>
            <a:srgbClr val="EF3325"/>
          </a:solidFill>
          <a:ln w="9525">
            <a:solidFill>
              <a:schemeClr val="tx1"/>
            </a:solidFill>
            <a:miter lim="800000"/>
            <a:headEnd/>
            <a:tailEnd/>
          </a:ln>
        </p:spPr>
        <p:txBody>
          <a:bodyPr wrap="none" anchor="ctr"/>
          <a:lstStyle/>
          <a:p>
            <a:endParaRPr lang="en-US"/>
          </a:p>
        </p:txBody>
      </p:sp>
      <p:sp>
        <p:nvSpPr>
          <p:cNvPr id="7" name="Line 20"/>
          <p:cNvSpPr>
            <a:spLocks noChangeShapeType="1"/>
          </p:cNvSpPr>
          <p:nvPr/>
        </p:nvSpPr>
        <p:spPr bwMode="auto">
          <a:xfrm>
            <a:off x="8001000" y="2133600"/>
            <a:ext cx="0" cy="1828800"/>
          </a:xfrm>
          <a:prstGeom prst="line">
            <a:avLst/>
          </a:prstGeom>
          <a:noFill/>
          <a:ln w="28575">
            <a:solidFill>
              <a:schemeClr val="tx1"/>
            </a:solidFill>
            <a:round/>
            <a:headEnd/>
            <a:tailEnd type="triangle" w="med" len="med"/>
          </a:ln>
        </p:spPr>
        <p:txBody>
          <a:bodyPr/>
          <a:lstStyle/>
          <a:p>
            <a:endParaRPr lang="en-US"/>
          </a:p>
        </p:txBody>
      </p:sp>
      <p:sp>
        <p:nvSpPr>
          <p:cNvPr id="8" name="Rectangle 11"/>
          <p:cNvSpPr>
            <a:spLocks noChangeArrowheads="1"/>
          </p:cNvSpPr>
          <p:nvPr/>
        </p:nvSpPr>
        <p:spPr bwMode="auto">
          <a:xfrm>
            <a:off x="8077200" y="2438400"/>
            <a:ext cx="152400" cy="3276600"/>
          </a:xfrm>
          <a:prstGeom prst="rect">
            <a:avLst/>
          </a:prstGeom>
          <a:solidFill>
            <a:schemeClr val="bg1">
              <a:lumMod val="75000"/>
            </a:schemeClr>
          </a:solidFill>
          <a:ln w="9525">
            <a:solidFill>
              <a:schemeClr val="tx1"/>
            </a:solidFill>
            <a:miter lim="800000"/>
            <a:headEnd/>
            <a:tailEnd/>
          </a:ln>
        </p:spPr>
        <p:txBody>
          <a:bodyPr wrap="none" anchor="ctr"/>
          <a:lstStyle/>
          <a:p>
            <a:endParaRPr lang="en-US"/>
          </a:p>
        </p:txBody>
      </p:sp>
      <p:sp>
        <p:nvSpPr>
          <p:cNvPr id="9" name="Rectangle 5"/>
          <p:cNvSpPr>
            <a:spLocks noChangeArrowheads="1"/>
          </p:cNvSpPr>
          <p:nvPr/>
        </p:nvSpPr>
        <p:spPr bwMode="auto">
          <a:xfrm>
            <a:off x="7239000" y="5715000"/>
            <a:ext cx="2362200" cy="838200"/>
          </a:xfrm>
          <a:prstGeom prst="rect">
            <a:avLst/>
          </a:prstGeom>
          <a:solidFill>
            <a:srgbClr val="9C7C4E"/>
          </a:solidFill>
          <a:ln w="9525">
            <a:noFill/>
            <a:miter lim="800000"/>
            <a:headEnd/>
            <a:tailEnd/>
          </a:ln>
        </p:spPr>
        <p:txBody>
          <a:bodyPr wrap="none" anchor="ctr"/>
          <a:lstStyle/>
          <a:p>
            <a:endParaRPr lang="en-US"/>
          </a:p>
        </p:txBody>
      </p:sp>
      <p:sp>
        <p:nvSpPr>
          <p:cNvPr id="10" name="Rectangle 14"/>
          <p:cNvSpPr>
            <a:spLocks noChangeArrowheads="1"/>
          </p:cNvSpPr>
          <p:nvPr/>
        </p:nvSpPr>
        <p:spPr bwMode="auto">
          <a:xfrm>
            <a:off x="8305800" y="5638800"/>
            <a:ext cx="838200" cy="152400"/>
          </a:xfrm>
          <a:prstGeom prst="rect">
            <a:avLst/>
          </a:prstGeom>
          <a:solidFill>
            <a:srgbClr val="9C7C4E"/>
          </a:solidFill>
          <a:ln w="9525">
            <a:noFill/>
            <a:miter lim="800000"/>
            <a:headEnd/>
            <a:tailEnd/>
          </a:ln>
        </p:spPr>
        <p:txBody>
          <a:bodyPr wrap="none" anchor="ctr"/>
          <a:lstStyle/>
          <a:p>
            <a:endParaRPr lang="en-US"/>
          </a:p>
        </p:txBody>
      </p:sp>
      <p:sp>
        <p:nvSpPr>
          <p:cNvPr id="11" name="Rectangle 18"/>
          <p:cNvSpPr>
            <a:spLocks noChangeArrowheads="1"/>
          </p:cNvSpPr>
          <p:nvPr/>
        </p:nvSpPr>
        <p:spPr bwMode="auto">
          <a:xfrm>
            <a:off x="8229600" y="5562600"/>
            <a:ext cx="685800" cy="76200"/>
          </a:xfrm>
          <a:prstGeom prst="rect">
            <a:avLst/>
          </a:prstGeom>
          <a:solidFill>
            <a:schemeClr val="bg1">
              <a:lumMod val="75000"/>
            </a:schemeClr>
          </a:solidFill>
          <a:ln w="9525">
            <a:solidFill>
              <a:schemeClr val="tx1"/>
            </a:solidFill>
            <a:miter lim="800000"/>
            <a:headEnd/>
            <a:tailEnd/>
          </a:ln>
        </p:spPr>
        <p:txBody>
          <a:bodyPr wrap="none" anchor="ctr"/>
          <a:lstStyle/>
          <a:p>
            <a:endParaRPr lang="en-US"/>
          </a:p>
        </p:txBody>
      </p:sp>
      <p:sp>
        <p:nvSpPr>
          <p:cNvPr id="12" name="Rectangle 17"/>
          <p:cNvSpPr>
            <a:spLocks noChangeArrowheads="1"/>
          </p:cNvSpPr>
          <p:nvPr/>
        </p:nvSpPr>
        <p:spPr bwMode="auto">
          <a:xfrm>
            <a:off x="8001000" y="5638800"/>
            <a:ext cx="304800" cy="152400"/>
          </a:xfrm>
          <a:prstGeom prst="rect">
            <a:avLst/>
          </a:prstGeom>
          <a:solidFill>
            <a:schemeClr val="bg1">
              <a:lumMod val="75000"/>
            </a:schemeClr>
          </a:solidFill>
          <a:ln w="9525">
            <a:solidFill>
              <a:schemeClr val="tx1"/>
            </a:solidFill>
            <a:miter lim="800000"/>
            <a:headEnd/>
            <a:tailEnd/>
          </a:ln>
        </p:spPr>
        <p:txBody>
          <a:bodyPr wrap="none" anchor="ctr"/>
          <a:lstStyle/>
          <a:p>
            <a:endParaRPr lang="en-US"/>
          </a:p>
        </p:txBody>
      </p:sp>
      <p:sp>
        <p:nvSpPr>
          <p:cNvPr id="13" name="Rectangle 12"/>
          <p:cNvSpPr/>
          <p:nvPr/>
        </p:nvSpPr>
        <p:spPr>
          <a:xfrm>
            <a:off x="8991600" y="1752600"/>
            <a:ext cx="762000" cy="4876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543800" y="1905000"/>
            <a:ext cx="838199" cy="276999"/>
          </a:xfrm>
          <a:prstGeom prst="rect">
            <a:avLst/>
          </a:prstGeom>
          <a:noFill/>
        </p:spPr>
        <p:txBody>
          <a:bodyPr wrap="square" rtlCol="0">
            <a:spAutoFit/>
          </a:bodyPr>
          <a:lstStyle/>
          <a:p>
            <a:r>
              <a:rPr lang="en-US" sz="1200" b="1" dirty="0" smtClean="0">
                <a:latin typeface="+mj-lt"/>
              </a:rPr>
              <a:t>    </a:t>
            </a:r>
            <a:endParaRPr lang="en-US" sz="1200" b="1" dirty="0">
              <a:latin typeface="+mj-lt"/>
            </a:endParaRPr>
          </a:p>
        </p:txBody>
      </p:sp>
      <p:sp>
        <p:nvSpPr>
          <p:cNvPr id="16" name="Rectangle 15"/>
          <p:cNvSpPr/>
          <p:nvPr/>
        </p:nvSpPr>
        <p:spPr>
          <a:xfrm>
            <a:off x="8077200" y="2362200"/>
            <a:ext cx="76200" cy="76200"/>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8077200" y="2286000"/>
            <a:ext cx="76200" cy="76200"/>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8077200" y="2133600"/>
            <a:ext cx="76200" cy="76200"/>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8077200" y="2057400"/>
            <a:ext cx="76200" cy="76200"/>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8077200" y="2209800"/>
            <a:ext cx="76200" cy="76200"/>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8077200" y="1981200"/>
            <a:ext cx="76200" cy="76200"/>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8077200" y="1905000"/>
            <a:ext cx="76200" cy="76200"/>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8077200" y="1828800"/>
            <a:ext cx="76200" cy="76200"/>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8153400" y="2286000"/>
            <a:ext cx="990600" cy="152400"/>
          </a:xfrm>
          <a:prstGeom prst="rect">
            <a:avLst/>
          </a:prstGeom>
          <a:solidFill>
            <a:srgbClr val="FFCC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8153400" y="2286000"/>
            <a:ext cx="45719" cy="152400"/>
          </a:xfrm>
          <a:prstGeom prst="rect">
            <a:avLst/>
          </a:prstGeom>
          <a:solidFill>
            <a:srgbClr val="FFCC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8229600" y="2209800"/>
            <a:ext cx="1295400" cy="76200"/>
          </a:xfrm>
          <a:prstGeom prst="rect">
            <a:avLst/>
          </a:prstGeom>
          <a:solidFill>
            <a:srgbClr val="9933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8991600" y="1524000"/>
            <a:ext cx="533400" cy="411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8153400" y="1828800"/>
            <a:ext cx="76200" cy="457200"/>
          </a:xfrm>
          <a:prstGeom prst="rect">
            <a:avLst/>
          </a:prstGeom>
          <a:solidFill>
            <a:srgbClr val="FFCC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09600"/>
          </a:xfrm>
        </p:spPr>
        <p:txBody>
          <a:bodyPr>
            <a:noAutofit/>
          </a:bodyPr>
          <a:lstStyle/>
          <a:p>
            <a:pPr algn="ctr"/>
            <a:r>
              <a:rPr lang="en-US" sz="2800" b="1" dirty="0" smtClean="0">
                <a:solidFill>
                  <a:schemeClr val="tx1"/>
                </a:solidFill>
              </a:rPr>
              <a:t>Treatment of attached slabs</a:t>
            </a:r>
            <a:endParaRPr lang="en-US" sz="2800" b="1" dirty="0">
              <a:solidFill>
                <a:schemeClr val="tx1"/>
              </a:solidFill>
            </a:endParaRPr>
          </a:p>
        </p:txBody>
      </p:sp>
      <p:sp>
        <p:nvSpPr>
          <p:cNvPr id="3" name="Content Placeholder 2"/>
          <p:cNvSpPr>
            <a:spLocks noGrp="1"/>
          </p:cNvSpPr>
          <p:nvPr>
            <p:ph idx="1"/>
          </p:nvPr>
        </p:nvSpPr>
        <p:spPr>
          <a:xfrm>
            <a:off x="685800" y="1143000"/>
            <a:ext cx="7848600" cy="3352800"/>
          </a:xfrm>
        </p:spPr>
        <p:txBody>
          <a:bodyPr>
            <a:normAutofit/>
          </a:bodyPr>
          <a:lstStyle/>
          <a:p>
            <a:r>
              <a:rPr lang="en-US" sz="2000" b="1" dirty="0" smtClean="0">
                <a:latin typeface="Calibri" pitchFamily="34" charset="0"/>
              </a:rPr>
              <a:t>620-6-.04 (1) (b) 4. (iii) </a:t>
            </a:r>
            <a:r>
              <a:rPr lang="en-US" sz="2000" dirty="0" smtClean="0">
                <a:latin typeface="Calibri" pitchFamily="34" charset="0"/>
              </a:rPr>
              <a:t>Treatment of all grade level slabs and earth </a:t>
            </a:r>
          </a:p>
          <a:p>
            <a:pPr>
              <a:buNone/>
            </a:pPr>
            <a:r>
              <a:rPr lang="en-US" sz="2000" dirty="0" smtClean="0">
                <a:latin typeface="Calibri" pitchFamily="34" charset="0"/>
              </a:rPr>
              <a:t>     </a:t>
            </a:r>
            <a:r>
              <a:rPr lang="en-US" sz="2000" dirty="0">
                <a:latin typeface="Calibri" pitchFamily="34" charset="0"/>
              </a:rPr>
              <a:t> </a:t>
            </a:r>
            <a:r>
              <a:rPr lang="en-US" sz="2000" dirty="0" smtClean="0">
                <a:latin typeface="Calibri" pitchFamily="34" charset="0"/>
              </a:rPr>
              <a:t>filled porches beneath concrete slabs that are contiguous to the </a:t>
            </a:r>
          </a:p>
          <a:p>
            <a:pPr>
              <a:buNone/>
            </a:pPr>
            <a:r>
              <a:rPr lang="en-US" sz="2000" dirty="0">
                <a:latin typeface="Calibri" pitchFamily="34" charset="0"/>
              </a:rPr>
              <a:t> </a:t>
            </a:r>
            <a:r>
              <a:rPr lang="en-US" sz="2000" dirty="0" smtClean="0">
                <a:latin typeface="Calibri" pitchFamily="34" charset="0"/>
              </a:rPr>
              <a:t>    </a:t>
            </a:r>
            <a:r>
              <a:rPr lang="en-US" sz="2000" dirty="0">
                <a:latin typeface="Calibri" pitchFamily="34" charset="0"/>
              </a:rPr>
              <a:t> </a:t>
            </a:r>
            <a:r>
              <a:rPr lang="en-US" sz="2000" dirty="0" smtClean="0">
                <a:latin typeface="Calibri" pitchFamily="34" charset="0"/>
              </a:rPr>
              <a:t>structure with an approved </a:t>
            </a:r>
            <a:r>
              <a:rPr lang="en-US" sz="2000" dirty="0" err="1" smtClean="0">
                <a:latin typeface="Calibri" pitchFamily="34" charset="0"/>
              </a:rPr>
              <a:t>termiticide</a:t>
            </a:r>
            <a:r>
              <a:rPr lang="en-US" sz="2000" dirty="0" smtClean="0">
                <a:latin typeface="Calibri" pitchFamily="34" charset="0"/>
              </a:rPr>
              <a:t> by drilling and applying along </a:t>
            </a:r>
          </a:p>
          <a:p>
            <a:pPr>
              <a:buNone/>
            </a:pPr>
            <a:r>
              <a:rPr lang="en-US" sz="2000" dirty="0">
                <a:latin typeface="Calibri" pitchFamily="34" charset="0"/>
              </a:rPr>
              <a:t> </a:t>
            </a:r>
            <a:r>
              <a:rPr lang="en-US" sz="2000" dirty="0" smtClean="0">
                <a:latin typeface="Calibri" pitchFamily="34" charset="0"/>
              </a:rPr>
              <a:t>    </a:t>
            </a:r>
            <a:r>
              <a:rPr lang="en-US" sz="2000" dirty="0">
                <a:latin typeface="Calibri" pitchFamily="34" charset="0"/>
              </a:rPr>
              <a:t> </a:t>
            </a:r>
            <a:r>
              <a:rPr lang="en-US" sz="2000" dirty="0" smtClean="0">
                <a:latin typeface="Calibri" pitchFamily="34" charset="0"/>
              </a:rPr>
              <a:t>the entire distance where slab join any part of the structure at </a:t>
            </a:r>
          </a:p>
          <a:p>
            <a:pPr>
              <a:buNone/>
            </a:pPr>
            <a:r>
              <a:rPr lang="en-US" sz="2000" dirty="0" smtClean="0">
                <a:latin typeface="Calibri" pitchFamily="34" charset="0"/>
              </a:rPr>
              <a:t>      intervals of no more than twelve (</a:t>
            </a:r>
            <a:r>
              <a:rPr lang="en-US" sz="2000" b="1" dirty="0" smtClean="0">
                <a:latin typeface="Calibri" pitchFamily="34" charset="0"/>
              </a:rPr>
              <a:t>12</a:t>
            </a:r>
            <a:r>
              <a:rPr lang="en-US" sz="2000" dirty="0" smtClean="0">
                <a:latin typeface="Calibri" pitchFamily="34" charset="0"/>
              </a:rPr>
              <a:t>) inches and no more than </a:t>
            </a:r>
          </a:p>
          <a:p>
            <a:pPr>
              <a:buNone/>
            </a:pPr>
            <a:r>
              <a:rPr lang="en-US" sz="2000" dirty="0">
                <a:latin typeface="Calibri" pitchFamily="34" charset="0"/>
              </a:rPr>
              <a:t> </a:t>
            </a:r>
            <a:r>
              <a:rPr lang="en-US" sz="2000" dirty="0" smtClean="0">
                <a:latin typeface="Calibri" pitchFamily="34" charset="0"/>
              </a:rPr>
              <a:t>     twelve (</a:t>
            </a:r>
            <a:r>
              <a:rPr lang="en-US" sz="2000" b="1" dirty="0" smtClean="0">
                <a:latin typeface="Calibri" pitchFamily="34" charset="0"/>
              </a:rPr>
              <a:t>12</a:t>
            </a:r>
            <a:r>
              <a:rPr lang="en-US" sz="2000" dirty="0" smtClean="0">
                <a:latin typeface="Calibri" pitchFamily="34" charset="0"/>
              </a:rPr>
              <a:t>) inches from the structure wall.</a:t>
            </a:r>
          </a:p>
        </p:txBody>
      </p:sp>
      <p:sp>
        <p:nvSpPr>
          <p:cNvPr id="19" name="Rectangle 18"/>
          <p:cNvSpPr/>
          <p:nvPr/>
        </p:nvSpPr>
        <p:spPr>
          <a:xfrm>
            <a:off x="2971800" y="5181600"/>
            <a:ext cx="3352800" cy="1371600"/>
          </a:xfrm>
          <a:prstGeom prst="rect">
            <a:avLst/>
          </a:prstGeom>
          <a:solidFill>
            <a:schemeClr val="bg1">
              <a:lumMod val="7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p:nvSpPr>
        <p:spPr>
          <a:xfrm>
            <a:off x="3048000" y="5257800"/>
            <a:ext cx="3200400" cy="12192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mj-lt"/>
              </a:rPr>
              <a:t>House</a:t>
            </a:r>
            <a:endParaRPr lang="en-US" b="1" dirty="0">
              <a:solidFill>
                <a:schemeClr val="tx1"/>
              </a:solidFill>
              <a:latin typeface="+mj-lt"/>
            </a:endParaRPr>
          </a:p>
        </p:txBody>
      </p:sp>
      <p:sp>
        <p:nvSpPr>
          <p:cNvPr id="22" name="Rectangle 21"/>
          <p:cNvSpPr/>
          <p:nvPr/>
        </p:nvSpPr>
        <p:spPr>
          <a:xfrm>
            <a:off x="4191000" y="4572000"/>
            <a:ext cx="914400" cy="609600"/>
          </a:xfrm>
          <a:prstGeom prst="rect">
            <a:avLst/>
          </a:prstGeom>
          <a:blipFill>
            <a:blip r:embed="rId2" cstate="print"/>
            <a:tile tx="0" ty="0" sx="100000" sy="100000" flip="none" algn="tl"/>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flipV="1">
            <a:off x="4191000" y="5105400"/>
            <a:ext cx="914400" cy="762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2590800" y="4876800"/>
            <a:ext cx="6324600" cy="261610"/>
          </a:xfrm>
          <a:prstGeom prst="rect">
            <a:avLst/>
          </a:prstGeom>
          <a:noFill/>
        </p:spPr>
        <p:txBody>
          <a:bodyPr wrap="square" rtlCol="0">
            <a:spAutoFit/>
          </a:bodyPr>
          <a:lstStyle/>
          <a:p>
            <a:r>
              <a:rPr lang="en-US" sz="1100" b="1" dirty="0" smtClean="0">
                <a:latin typeface="+mj-lt"/>
              </a:rPr>
              <a:t>                         </a:t>
            </a:r>
            <a:endParaRPr lang="en-US" sz="1100" b="1" dirty="0">
              <a:latin typeface="+mj-lt"/>
            </a:endParaRPr>
          </a:p>
        </p:txBody>
      </p:sp>
      <p:sp>
        <p:nvSpPr>
          <p:cNvPr id="26" name="TextBox 25"/>
          <p:cNvSpPr txBox="1"/>
          <p:nvPr/>
        </p:nvSpPr>
        <p:spPr>
          <a:xfrm>
            <a:off x="3733800" y="4876800"/>
            <a:ext cx="1981200" cy="400110"/>
          </a:xfrm>
          <a:prstGeom prst="rect">
            <a:avLst/>
          </a:prstGeom>
          <a:noFill/>
        </p:spPr>
        <p:txBody>
          <a:bodyPr wrap="square" rtlCol="0">
            <a:spAutoFit/>
          </a:bodyPr>
          <a:lstStyle/>
          <a:p>
            <a:r>
              <a:rPr lang="en-US" sz="2000" b="1" dirty="0" smtClean="0"/>
              <a:t>      . . . . . . .   </a:t>
            </a:r>
            <a:endParaRPr lang="en-US" sz="2000" b="1" dirty="0"/>
          </a:p>
        </p:txBody>
      </p:sp>
      <p:sp>
        <p:nvSpPr>
          <p:cNvPr id="27" name="TextBox 26"/>
          <p:cNvSpPr txBox="1"/>
          <p:nvPr/>
        </p:nvSpPr>
        <p:spPr>
          <a:xfrm>
            <a:off x="5562600" y="4343401"/>
            <a:ext cx="1295399" cy="457200"/>
          </a:xfrm>
          <a:prstGeom prst="rect">
            <a:avLst/>
          </a:prstGeom>
          <a:noFill/>
          <a:ln w="12700">
            <a:solidFill>
              <a:schemeClr val="tx1"/>
            </a:solidFill>
          </a:ln>
        </p:spPr>
        <p:txBody>
          <a:bodyPr wrap="square" rtlCol="0">
            <a:spAutoFit/>
          </a:bodyPr>
          <a:lstStyle/>
          <a:p>
            <a:r>
              <a:rPr lang="en-US" sz="1200" b="1" dirty="0" smtClean="0">
                <a:latin typeface="+mj-lt"/>
              </a:rPr>
              <a:t>Vertically drilling</a:t>
            </a:r>
          </a:p>
          <a:p>
            <a:r>
              <a:rPr lang="en-US" sz="1200" b="1" dirty="0" smtClean="0">
                <a:latin typeface="+mj-lt"/>
              </a:rPr>
              <a:t>   attached slabs</a:t>
            </a:r>
            <a:endParaRPr lang="en-US" sz="1200" b="1" dirty="0">
              <a:latin typeface="+mj-lt"/>
            </a:endParaRPr>
          </a:p>
        </p:txBody>
      </p:sp>
      <p:cxnSp>
        <p:nvCxnSpPr>
          <p:cNvPr id="29" name="Straight Arrow Connector 28"/>
          <p:cNvCxnSpPr/>
          <p:nvPr/>
        </p:nvCxnSpPr>
        <p:spPr>
          <a:xfrm flipH="1">
            <a:off x="5105400" y="4800600"/>
            <a:ext cx="457201" cy="30256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6248400" y="5181600"/>
            <a:ext cx="1371600" cy="1371600"/>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324600" y="5181600"/>
            <a:ext cx="1219200" cy="1295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mj-lt"/>
              </a:rPr>
              <a:t>Garage</a:t>
            </a:r>
            <a:endParaRPr lang="en-US" b="1" dirty="0">
              <a:solidFill>
                <a:schemeClr val="tx1"/>
              </a:solidFill>
              <a:latin typeface="+mj-lt"/>
            </a:endParaRPr>
          </a:p>
        </p:txBody>
      </p:sp>
      <p:sp>
        <p:nvSpPr>
          <p:cNvPr id="15" name="Rectangle 14"/>
          <p:cNvSpPr/>
          <p:nvPr/>
        </p:nvSpPr>
        <p:spPr>
          <a:xfrm>
            <a:off x="6324600" y="5181600"/>
            <a:ext cx="76200" cy="12954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6096000" y="4953000"/>
            <a:ext cx="609600" cy="1477328"/>
          </a:xfrm>
          <a:prstGeom prst="rect">
            <a:avLst/>
          </a:prstGeom>
          <a:noFill/>
        </p:spPr>
        <p:txBody>
          <a:bodyPr wrap="square" rtlCol="0">
            <a:spAutoFit/>
          </a:bodyPr>
          <a:lstStyle/>
          <a:p>
            <a:r>
              <a:rPr lang="en-US" b="1" dirty="0" smtClean="0"/>
              <a:t>   </a:t>
            </a:r>
            <a:r>
              <a:rPr lang="en-US" sz="1200" b="1" dirty="0" smtClean="0"/>
              <a:t>.</a:t>
            </a:r>
          </a:p>
          <a:p>
            <a:r>
              <a:rPr lang="en-US" sz="1200" b="1" dirty="0"/>
              <a:t> </a:t>
            </a:r>
            <a:r>
              <a:rPr lang="en-US" sz="1200" b="1" dirty="0" smtClean="0"/>
              <a:t>    .</a:t>
            </a:r>
          </a:p>
          <a:p>
            <a:r>
              <a:rPr lang="en-US" sz="1200" b="1" dirty="0"/>
              <a:t> </a:t>
            </a:r>
            <a:r>
              <a:rPr lang="en-US" sz="1200" b="1" dirty="0" smtClean="0"/>
              <a:t>    .</a:t>
            </a:r>
          </a:p>
          <a:p>
            <a:r>
              <a:rPr lang="en-US" sz="1200" b="1" dirty="0"/>
              <a:t> </a:t>
            </a:r>
            <a:r>
              <a:rPr lang="en-US" sz="1200" b="1" dirty="0" smtClean="0"/>
              <a:t>    . </a:t>
            </a:r>
          </a:p>
          <a:p>
            <a:r>
              <a:rPr lang="en-US" sz="1200" b="1" dirty="0"/>
              <a:t> </a:t>
            </a:r>
            <a:r>
              <a:rPr lang="en-US" sz="1200" b="1" dirty="0" smtClean="0"/>
              <a:t>    .</a:t>
            </a:r>
          </a:p>
          <a:p>
            <a:r>
              <a:rPr lang="en-US" sz="1200" b="1" dirty="0"/>
              <a:t> </a:t>
            </a:r>
            <a:r>
              <a:rPr lang="en-US" sz="1200" b="1" dirty="0" smtClean="0"/>
              <a:t>    .</a:t>
            </a:r>
          </a:p>
          <a:p>
            <a:r>
              <a:rPr lang="en-US" sz="1200" b="1" dirty="0"/>
              <a:t> </a:t>
            </a:r>
            <a:r>
              <a:rPr lang="en-US" sz="1200" b="1" dirty="0" smtClean="0"/>
              <a:t>    .</a:t>
            </a:r>
          </a:p>
        </p:txBody>
      </p:sp>
      <p:sp>
        <p:nvSpPr>
          <p:cNvPr id="23" name="TextBox 22"/>
          <p:cNvSpPr txBox="1"/>
          <p:nvPr/>
        </p:nvSpPr>
        <p:spPr>
          <a:xfrm>
            <a:off x="7315200" y="4419600"/>
            <a:ext cx="685800" cy="461665"/>
          </a:xfrm>
          <a:prstGeom prst="rect">
            <a:avLst/>
          </a:prstGeom>
          <a:noFill/>
        </p:spPr>
        <p:txBody>
          <a:bodyPr wrap="square" rtlCol="0">
            <a:spAutoFit/>
          </a:bodyPr>
          <a:lstStyle/>
          <a:p>
            <a:r>
              <a:rPr lang="en-US" sz="1200" b="1" dirty="0" smtClean="0">
                <a:latin typeface="+mj-lt"/>
              </a:rPr>
              <a:t> </a:t>
            </a:r>
          </a:p>
          <a:p>
            <a:endParaRPr lang="en-US" sz="1200" b="1" dirty="0">
              <a:latin typeface="+mj-lt"/>
            </a:endParaRPr>
          </a:p>
        </p:txBody>
      </p:sp>
      <p:cxnSp>
        <p:nvCxnSpPr>
          <p:cNvPr id="30" name="Straight Connector 29"/>
          <p:cNvCxnSpPr/>
          <p:nvPr/>
        </p:nvCxnSpPr>
        <p:spPr>
          <a:xfrm>
            <a:off x="4191000" y="4572000"/>
            <a:ext cx="0" cy="609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962400" y="4572000"/>
            <a:ext cx="1447800" cy="461665"/>
          </a:xfrm>
          <a:prstGeom prst="rect">
            <a:avLst/>
          </a:prstGeom>
          <a:noFill/>
        </p:spPr>
        <p:txBody>
          <a:bodyPr wrap="square" rtlCol="0">
            <a:spAutoFit/>
          </a:bodyPr>
          <a:lstStyle/>
          <a:p>
            <a:r>
              <a:rPr lang="en-US" sz="1200" b="1" dirty="0" smtClean="0">
                <a:latin typeface="+mj-lt"/>
              </a:rPr>
              <a:t>        </a:t>
            </a:r>
            <a:r>
              <a:rPr lang="en-US" sz="1200" b="1" dirty="0" smtClean="0">
                <a:solidFill>
                  <a:srgbClr val="FFFFFF"/>
                </a:solidFill>
                <a:latin typeface="+mj-lt"/>
              </a:rPr>
              <a:t>Dirt-filled</a:t>
            </a:r>
          </a:p>
          <a:p>
            <a:r>
              <a:rPr lang="en-US" sz="1200" b="1" dirty="0">
                <a:solidFill>
                  <a:srgbClr val="FFFFFF"/>
                </a:solidFill>
                <a:latin typeface="+mj-lt"/>
              </a:rPr>
              <a:t> </a:t>
            </a:r>
            <a:r>
              <a:rPr lang="en-US" sz="1200" b="1" dirty="0" smtClean="0">
                <a:solidFill>
                  <a:srgbClr val="FFFFFF"/>
                </a:solidFill>
                <a:latin typeface="+mj-lt"/>
              </a:rPr>
              <a:t>          Porch</a:t>
            </a:r>
            <a:endParaRPr lang="en-US" sz="1200" b="1" dirty="0">
              <a:latin typeface="+mj-lt"/>
            </a:endParaRPr>
          </a:p>
        </p:txBody>
      </p:sp>
      <p:cxnSp>
        <p:nvCxnSpPr>
          <p:cNvPr id="28" name="Straight Arrow Connector 27"/>
          <p:cNvCxnSpPr/>
          <p:nvPr/>
        </p:nvCxnSpPr>
        <p:spPr>
          <a:xfrm>
            <a:off x="6324600" y="4800600"/>
            <a:ext cx="0" cy="3810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6096000" y="5029200"/>
            <a:ext cx="609600" cy="1477328"/>
          </a:xfrm>
          <a:prstGeom prst="rect">
            <a:avLst/>
          </a:prstGeom>
          <a:noFill/>
        </p:spPr>
        <p:txBody>
          <a:bodyPr wrap="square" rtlCol="0">
            <a:spAutoFit/>
          </a:bodyPr>
          <a:lstStyle/>
          <a:p>
            <a:r>
              <a:rPr lang="en-US" b="1" dirty="0" smtClean="0"/>
              <a:t>   </a:t>
            </a:r>
            <a:r>
              <a:rPr lang="en-US" sz="1200" b="1" dirty="0" smtClean="0"/>
              <a:t>.</a:t>
            </a:r>
          </a:p>
          <a:p>
            <a:r>
              <a:rPr lang="en-US" sz="1200" b="1" dirty="0"/>
              <a:t> </a:t>
            </a:r>
            <a:r>
              <a:rPr lang="en-US" sz="1200" b="1" dirty="0" smtClean="0"/>
              <a:t>    .</a:t>
            </a:r>
          </a:p>
          <a:p>
            <a:r>
              <a:rPr lang="en-US" sz="1200" b="1" dirty="0"/>
              <a:t> </a:t>
            </a:r>
            <a:r>
              <a:rPr lang="en-US" sz="1200" b="1" dirty="0" smtClean="0"/>
              <a:t>    .</a:t>
            </a:r>
          </a:p>
          <a:p>
            <a:r>
              <a:rPr lang="en-US" sz="1200" b="1" dirty="0"/>
              <a:t> </a:t>
            </a:r>
            <a:r>
              <a:rPr lang="en-US" sz="1200" b="1" dirty="0" smtClean="0"/>
              <a:t>    . </a:t>
            </a:r>
          </a:p>
          <a:p>
            <a:r>
              <a:rPr lang="en-US" sz="1200" b="1" dirty="0"/>
              <a:t> </a:t>
            </a:r>
            <a:r>
              <a:rPr lang="en-US" sz="1200" b="1" dirty="0" smtClean="0"/>
              <a:t>    .</a:t>
            </a:r>
          </a:p>
          <a:p>
            <a:r>
              <a:rPr lang="en-US" sz="1200" b="1" dirty="0"/>
              <a:t> </a:t>
            </a:r>
            <a:r>
              <a:rPr lang="en-US" sz="1200" b="1" dirty="0" smtClean="0"/>
              <a:t>    .</a:t>
            </a:r>
          </a:p>
          <a:p>
            <a:r>
              <a:rPr lang="en-US" sz="1200" b="1" dirty="0"/>
              <a:t> </a:t>
            </a:r>
            <a:r>
              <a:rPr lang="en-US" sz="1200" b="1" dirty="0" smtClean="0"/>
              <a:t>    .</a:t>
            </a:r>
          </a:p>
        </p:txBody>
      </p:sp>
      <p:sp>
        <p:nvSpPr>
          <p:cNvPr id="4" name="TextBox 3"/>
          <p:cNvSpPr txBox="1"/>
          <p:nvPr/>
        </p:nvSpPr>
        <p:spPr>
          <a:xfrm>
            <a:off x="685800" y="3657600"/>
            <a:ext cx="1905000" cy="2893100"/>
          </a:xfrm>
          <a:prstGeom prst="rect">
            <a:avLst/>
          </a:prstGeom>
          <a:noFill/>
          <a:ln>
            <a:solidFill>
              <a:srgbClr val="000000"/>
            </a:solidFill>
          </a:ln>
        </p:spPr>
        <p:txBody>
          <a:bodyPr wrap="square" rtlCol="0">
            <a:spAutoFit/>
          </a:bodyPr>
          <a:lstStyle/>
          <a:p>
            <a:pPr marL="171450" indent="-171450">
              <a:buFont typeface="Arial"/>
              <a:buChar char="•"/>
            </a:pPr>
            <a:r>
              <a:rPr lang="en-US" sz="1400" b="1" dirty="0" smtClean="0"/>
              <a:t>The </a:t>
            </a:r>
            <a:r>
              <a:rPr lang="en-US" sz="1400" b="1" dirty="0" err="1" smtClean="0"/>
              <a:t>Termidor</a:t>
            </a:r>
            <a:r>
              <a:rPr lang="en-US" sz="1400" b="1" dirty="0" smtClean="0"/>
              <a:t> SC label permits you to short-rod under the garage or carport slab from either the adjacent basement or crawl space where you are not able to perform vertical drilling, but not for a dirt-filled porch or attached slab. </a:t>
            </a:r>
            <a:endParaRPr lang="en-US" sz="1400" b="1" dirty="0"/>
          </a:p>
        </p:txBody>
      </p:sp>
      <p:cxnSp>
        <p:nvCxnSpPr>
          <p:cNvPr id="7" name="Straight Arrow Connector 6"/>
          <p:cNvCxnSpPr/>
          <p:nvPr/>
        </p:nvCxnSpPr>
        <p:spPr>
          <a:xfrm>
            <a:off x="6019800" y="5334000"/>
            <a:ext cx="228600" cy="0"/>
          </a:xfrm>
          <a:prstGeom prst="straightConnector1">
            <a:avLst/>
          </a:prstGeom>
          <a:ln w="9525"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a:off x="6019800" y="5486400"/>
            <a:ext cx="228600" cy="0"/>
          </a:xfrm>
          <a:prstGeom prst="straightConnector1">
            <a:avLst/>
          </a:prstGeom>
          <a:ln w="9525"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6019800" y="5638800"/>
            <a:ext cx="228600" cy="0"/>
          </a:xfrm>
          <a:prstGeom prst="straightConnector1">
            <a:avLst/>
          </a:prstGeom>
          <a:ln w="9525"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6019800" y="5791200"/>
            <a:ext cx="228600" cy="0"/>
          </a:xfrm>
          <a:prstGeom prst="straightConnector1">
            <a:avLst/>
          </a:prstGeom>
          <a:ln w="9525"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6019800" y="5943600"/>
            <a:ext cx="228600" cy="0"/>
          </a:xfrm>
          <a:prstGeom prst="straightConnector1">
            <a:avLst/>
          </a:prstGeom>
          <a:ln w="9525"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6019800" y="6096000"/>
            <a:ext cx="228600" cy="0"/>
          </a:xfrm>
          <a:prstGeom prst="straightConnector1">
            <a:avLst/>
          </a:prstGeom>
          <a:ln w="9525"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6019800" y="6248400"/>
            <a:ext cx="228600" cy="0"/>
          </a:xfrm>
          <a:prstGeom prst="straightConnector1">
            <a:avLst/>
          </a:prstGeom>
          <a:ln w="9525"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a:off x="6019800" y="6400800"/>
            <a:ext cx="228600" cy="0"/>
          </a:xfrm>
          <a:prstGeom prst="straightConnector1">
            <a:avLst/>
          </a:prstGeom>
          <a:ln w="9525"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sz="2800" b="1" dirty="0" smtClean="0"/>
              <a:t>Can you do a Defined soil treatment on these garages</a:t>
            </a:r>
            <a:br>
              <a:rPr lang="en-US" sz="2800" b="1" dirty="0" smtClean="0"/>
            </a:br>
            <a:r>
              <a:rPr lang="en-US" sz="2800" b="1" dirty="0" smtClean="0"/>
              <a:t>of floating and supported slabs</a:t>
            </a:r>
            <a:endParaRPr lang="en-US" sz="2800" b="1" dirty="0"/>
          </a:p>
        </p:txBody>
      </p:sp>
      <p:pic>
        <p:nvPicPr>
          <p:cNvPr id="4" name="Content Placeholder 3"/>
          <p:cNvPicPr>
            <a:picLocks noGrp="1" noChangeAspect="1"/>
          </p:cNvPicPr>
          <p:nvPr>
            <p:ph idx="1"/>
          </p:nvPr>
        </p:nvPicPr>
        <p:blipFill>
          <a:blip r:embed="rId2"/>
          <a:srcRect t="8790" b="8790"/>
          <a:stretch>
            <a:fillRect/>
          </a:stretch>
        </p:blipFill>
        <p:spPr>
          <a:xfrm>
            <a:off x="457200" y="1009664"/>
            <a:ext cx="4419600" cy="2430611"/>
          </a:xfrm>
        </p:spPr>
      </p:pic>
      <p:pic>
        <p:nvPicPr>
          <p:cNvPr id="5" name="Picture 4"/>
          <p:cNvPicPr>
            <a:picLocks noChangeAspect="1"/>
          </p:cNvPicPr>
          <p:nvPr/>
        </p:nvPicPr>
        <p:blipFill>
          <a:blip r:embed="rId3"/>
          <a:stretch>
            <a:fillRect/>
          </a:stretch>
        </p:blipFill>
        <p:spPr>
          <a:xfrm>
            <a:off x="457200" y="3657600"/>
            <a:ext cx="2133600" cy="2844800"/>
          </a:xfrm>
          <a:prstGeom prst="rect">
            <a:avLst/>
          </a:prstGeom>
        </p:spPr>
      </p:pic>
      <p:pic>
        <p:nvPicPr>
          <p:cNvPr id="6" name="Picture 5"/>
          <p:cNvPicPr>
            <a:picLocks noChangeAspect="1"/>
          </p:cNvPicPr>
          <p:nvPr/>
        </p:nvPicPr>
        <p:blipFill>
          <a:blip r:embed="rId4"/>
          <a:stretch>
            <a:fillRect/>
          </a:stretch>
        </p:blipFill>
        <p:spPr>
          <a:xfrm>
            <a:off x="5105400" y="990600"/>
            <a:ext cx="3663324" cy="2438400"/>
          </a:xfrm>
          <a:prstGeom prst="rect">
            <a:avLst/>
          </a:prstGeom>
        </p:spPr>
      </p:pic>
      <p:pic>
        <p:nvPicPr>
          <p:cNvPr id="7" name="Picture 6"/>
          <p:cNvPicPr>
            <a:picLocks noChangeAspect="1"/>
          </p:cNvPicPr>
          <p:nvPr/>
        </p:nvPicPr>
        <p:blipFill>
          <a:blip r:embed="rId5"/>
          <a:stretch>
            <a:fillRect/>
          </a:stretch>
        </p:blipFill>
        <p:spPr>
          <a:xfrm>
            <a:off x="2895600" y="3657600"/>
            <a:ext cx="1832610" cy="2819400"/>
          </a:xfrm>
          <a:prstGeom prst="rect">
            <a:avLst/>
          </a:prstGeom>
        </p:spPr>
      </p:pic>
      <p:pic>
        <p:nvPicPr>
          <p:cNvPr id="8" name="Picture 7"/>
          <p:cNvPicPr>
            <a:picLocks noChangeAspect="1"/>
          </p:cNvPicPr>
          <p:nvPr/>
        </p:nvPicPr>
        <p:blipFill>
          <a:blip r:embed="rId6"/>
          <a:stretch>
            <a:fillRect/>
          </a:stretch>
        </p:blipFill>
        <p:spPr>
          <a:xfrm>
            <a:off x="4953000" y="3962400"/>
            <a:ext cx="3810000" cy="2537460"/>
          </a:xfrm>
          <a:prstGeom prst="rect">
            <a:avLst/>
          </a:prstGeom>
        </p:spPr>
      </p:pic>
      <p:sp>
        <p:nvSpPr>
          <p:cNvPr id="9" name="Title 1"/>
          <p:cNvSpPr txBox="1">
            <a:spLocks/>
          </p:cNvSpPr>
          <p:nvPr/>
        </p:nvSpPr>
        <p:spPr>
          <a:xfrm>
            <a:off x="457200" y="152400"/>
            <a:ext cx="8305800" cy="1143000"/>
          </a:xfrm>
          <a:prstGeom prst="rect">
            <a:avLst/>
          </a:prstGeom>
          <a:solidFill>
            <a:schemeClr val="bg1"/>
          </a:solidFill>
        </p:spPr>
        <p:txBody>
          <a:bodyPr vert="horz" lIns="91440" tIns="45720" rIns="91440" bIns="45720" rtlCol="0" anchor="ctr">
            <a:normAutofit fontScale="9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1" dirty="0" smtClean="0"/>
              <a:t>Could you do a Defined soil treatment if the home was an unfinished basement or a crawl space</a:t>
            </a:r>
            <a:r>
              <a:rPr lang="en-US" sz="2800" b="1" dirty="0"/>
              <a:t> </a:t>
            </a:r>
            <a:r>
              <a:rPr lang="en-US" sz="2800" b="1" dirty="0" smtClean="0"/>
              <a:t>and had any of these garages? </a:t>
            </a:r>
            <a:endParaRPr lang="en-US" sz="2800" b="1" dirty="0"/>
          </a:p>
        </p:txBody>
      </p:sp>
      <p:sp>
        <p:nvSpPr>
          <p:cNvPr id="10" name="TextBox 9"/>
          <p:cNvSpPr txBox="1"/>
          <p:nvPr/>
        </p:nvSpPr>
        <p:spPr>
          <a:xfrm>
            <a:off x="8686800" y="914400"/>
            <a:ext cx="184666" cy="369332"/>
          </a:xfrm>
          <a:prstGeom prst="rect">
            <a:avLst/>
          </a:prstGeom>
          <a:solidFill>
            <a:srgbClr val="FFFFFF"/>
          </a:solidFill>
        </p:spPr>
        <p:txBody>
          <a:bodyPr wrap="none" rtlCol="0">
            <a:spAutoFit/>
          </a:bodyPr>
          <a:lstStyle/>
          <a:p>
            <a:endParaRPr lang="en-US" dirty="0"/>
          </a:p>
        </p:txBody>
      </p:sp>
    </p:spTree>
    <p:extLst>
      <p:ext uri="{BB962C8B-B14F-4D97-AF65-F5344CB8AC3E}">
        <p14:creationId xmlns:p14="http://schemas.microsoft.com/office/powerpoint/2010/main" val="711608195"/>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8686800" y="914400"/>
            <a:ext cx="184666" cy="369332"/>
          </a:xfrm>
          <a:prstGeom prst="rect">
            <a:avLst/>
          </a:prstGeom>
          <a:solidFill>
            <a:srgbClr val="FFFFFF"/>
          </a:solidFill>
        </p:spPr>
        <p:txBody>
          <a:bodyPr wrap="none" rtlCol="0">
            <a:spAutoFit/>
          </a:bodyPr>
          <a:lstStyle/>
          <a:p>
            <a:endParaRPr lang="en-US" dirty="0"/>
          </a:p>
        </p:txBody>
      </p:sp>
      <p:sp>
        <p:nvSpPr>
          <p:cNvPr id="11" name="TextBox 10"/>
          <p:cNvSpPr txBox="1"/>
          <p:nvPr/>
        </p:nvSpPr>
        <p:spPr>
          <a:xfrm>
            <a:off x="609600" y="228600"/>
            <a:ext cx="13411200" cy="9017853"/>
          </a:xfrm>
          <a:prstGeom prst="rect">
            <a:avLst/>
          </a:prstGeom>
          <a:noFill/>
          <a:ln>
            <a:noFill/>
          </a:ln>
        </p:spPr>
        <p:txBody>
          <a:bodyPr wrap="square" rtlCol="0">
            <a:spAutoFit/>
          </a:bodyPr>
          <a:lstStyle/>
          <a:p>
            <a:r>
              <a:rPr lang="en-US" sz="6000" b="1" dirty="0" smtClean="0">
                <a:solidFill>
                  <a:srgbClr val="FF0000"/>
                </a:solidFill>
              </a:rPr>
              <a:t>    YES…</a:t>
            </a:r>
          </a:p>
          <a:p>
            <a:endParaRPr lang="en-US" sz="6000" b="1" dirty="0" smtClean="0">
              <a:solidFill>
                <a:srgbClr val="FF0000"/>
              </a:solidFill>
            </a:endParaRPr>
          </a:p>
          <a:p>
            <a:endParaRPr lang="en-US" sz="6000" b="1" dirty="0">
              <a:solidFill>
                <a:srgbClr val="FF0000"/>
              </a:solidFill>
            </a:endParaRPr>
          </a:p>
          <a:p>
            <a:endParaRPr lang="en-US" sz="800" b="1" dirty="0" smtClean="0"/>
          </a:p>
          <a:p>
            <a:endParaRPr lang="en-US" sz="800" b="1" dirty="0"/>
          </a:p>
          <a:p>
            <a:endParaRPr lang="en-US" sz="800" b="1" dirty="0" smtClean="0"/>
          </a:p>
          <a:p>
            <a:endParaRPr lang="en-US" sz="800" b="1" dirty="0"/>
          </a:p>
          <a:p>
            <a:endParaRPr lang="en-US" sz="800" b="1" dirty="0" smtClean="0"/>
          </a:p>
          <a:p>
            <a:endParaRPr lang="en-US" sz="2000" dirty="0" smtClean="0"/>
          </a:p>
          <a:p>
            <a:r>
              <a:rPr lang="en-US" sz="2000" dirty="0" smtClean="0"/>
              <a:t>at 12 inch intervals along and through </a:t>
            </a:r>
          </a:p>
          <a:p>
            <a:r>
              <a:rPr lang="en-US" sz="2000" dirty="0" smtClean="0"/>
              <a:t>the unfinished basement wall or the </a:t>
            </a:r>
          </a:p>
          <a:p>
            <a:r>
              <a:rPr lang="en-US" sz="2000" dirty="0" smtClean="0"/>
              <a:t>crawl space foundation wall at a level </a:t>
            </a:r>
          </a:p>
          <a:p>
            <a:r>
              <a:rPr lang="en-US" sz="2000" dirty="0" smtClean="0"/>
              <a:t>within 1 or 2 inches below the level of </a:t>
            </a:r>
          </a:p>
          <a:p>
            <a:r>
              <a:rPr lang="en-US" sz="2000" dirty="0" smtClean="0"/>
              <a:t>the garage slab. The soil would </a:t>
            </a:r>
          </a:p>
          <a:p>
            <a:r>
              <a:rPr lang="en-US" sz="2000" dirty="0" smtClean="0"/>
              <a:t>need to be </a:t>
            </a:r>
            <a:r>
              <a:rPr lang="en-US" sz="2000" dirty="0" err="1" smtClean="0"/>
              <a:t>rodded</a:t>
            </a:r>
            <a:r>
              <a:rPr lang="en-US" sz="2000" dirty="0" smtClean="0"/>
              <a:t> with 4 gallons/10 </a:t>
            </a:r>
          </a:p>
          <a:p>
            <a:r>
              <a:rPr lang="en-US" sz="2000" dirty="0" smtClean="0"/>
              <a:t>linear feet per foot of depth to the </a:t>
            </a:r>
          </a:p>
          <a:p>
            <a:r>
              <a:rPr lang="en-US" sz="2000" dirty="0" smtClean="0"/>
              <a:t>footer or to a minimum depth of 4 feet. </a:t>
            </a:r>
          </a:p>
          <a:p>
            <a:pPr algn="ctr"/>
            <a:endParaRPr lang="en-US" sz="6000" b="1" dirty="0" smtClean="0">
              <a:solidFill>
                <a:srgbClr val="FF0000"/>
              </a:solidFill>
            </a:endParaRPr>
          </a:p>
          <a:p>
            <a:pPr algn="ctr"/>
            <a:endParaRPr lang="en-US" sz="6000" b="1" dirty="0" smtClean="0">
              <a:solidFill>
                <a:srgbClr val="FF0000"/>
              </a:solidFill>
            </a:endParaRPr>
          </a:p>
          <a:p>
            <a:pPr algn="ctr"/>
            <a:endParaRPr lang="en-US" sz="6000" b="1" dirty="0">
              <a:solidFill>
                <a:srgbClr val="FF0000"/>
              </a:solidFill>
            </a:endParaRPr>
          </a:p>
        </p:txBody>
      </p:sp>
      <p:sp>
        <p:nvSpPr>
          <p:cNvPr id="12" name="Rectangle 11"/>
          <p:cNvSpPr/>
          <p:nvPr/>
        </p:nvSpPr>
        <p:spPr>
          <a:xfrm>
            <a:off x="7772400" y="2514600"/>
            <a:ext cx="76200" cy="457200"/>
          </a:xfrm>
          <a:prstGeom prst="rect">
            <a:avLst/>
          </a:prstGeom>
          <a:solidFill>
            <a:srgbClr val="FFCC9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7467600" y="3429000"/>
            <a:ext cx="381000" cy="3810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7467600" y="3048000"/>
            <a:ext cx="381000" cy="3810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5486400" y="4800600"/>
            <a:ext cx="3505200" cy="1200329"/>
          </a:xfrm>
          <a:prstGeom prst="rect">
            <a:avLst/>
          </a:prstGeom>
          <a:solidFill>
            <a:srgbClr val="B28700"/>
          </a:solidFill>
        </p:spPr>
        <p:txBody>
          <a:bodyPr wrap="square" rtlCol="0">
            <a:spAutoFit/>
          </a:bodyPr>
          <a:lstStyle/>
          <a:p>
            <a:endParaRPr lang="en-US" dirty="0" smtClean="0"/>
          </a:p>
          <a:p>
            <a:endParaRPr lang="en-US" dirty="0"/>
          </a:p>
          <a:p>
            <a:endParaRPr lang="en-US" dirty="0" smtClean="0"/>
          </a:p>
          <a:p>
            <a:endParaRPr lang="en-US" dirty="0"/>
          </a:p>
        </p:txBody>
      </p:sp>
      <p:sp>
        <p:nvSpPr>
          <p:cNvPr id="26" name="TextBox 25"/>
          <p:cNvSpPr txBox="1"/>
          <p:nvPr/>
        </p:nvSpPr>
        <p:spPr>
          <a:xfrm>
            <a:off x="7543800" y="3962400"/>
            <a:ext cx="1676400" cy="2031325"/>
          </a:xfrm>
          <a:prstGeom prst="rect">
            <a:avLst/>
          </a:prstGeom>
          <a:solidFill>
            <a:srgbClr val="B28700"/>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p:txBody>
      </p:sp>
      <p:sp>
        <p:nvSpPr>
          <p:cNvPr id="36" name="Rectangle 35"/>
          <p:cNvSpPr/>
          <p:nvPr/>
        </p:nvSpPr>
        <p:spPr>
          <a:xfrm>
            <a:off x="7848600" y="3962400"/>
            <a:ext cx="304800" cy="990600"/>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7848600" y="3733800"/>
            <a:ext cx="1371600" cy="228600"/>
          </a:xfrm>
          <a:prstGeom prst="rect">
            <a:avLst/>
          </a:prstGeom>
          <a:solidFill>
            <a:srgbClr val="BDBDBD"/>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7467600" y="3810000"/>
            <a:ext cx="381000" cy="3810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7467600" y="4191000"/>
            <a:ext cx="381000" cy="3810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7467600" y="4572000"/>
            <a:ext cx="381000" cy="3810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7162800" y="4953000"/>
            <a:ext cx="990600" cy="457200"/>
          </a:xfrm>
          <a:prstGeom prst="rect">
            <a:avLst/>
          </a:prstGeom>
          <a:solidFill>
            <a:srgbClr val="A6A6A6"/>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extBox 42"/>
          <p:cNvSpPr txBox="1"/>
          <p:nvPr/>
        </p:nvSpPr>
        <p:spPr>
          <a:xfrm>
            <a:off x="6400800" y="3048000"/>
            <a:ext cx="914400" cy="646331"/>
          </a:xfrm>
          <a:prstGeom prst="rect">
            <a:avLst/>
          </a:prstGeom>
          <a:noFill/>
        </p:spPr>
        <p:txBody>
          <a:bodyPr wrap="square" rtlCol="0">
            <a:spAutoFit/>
          </a:bodyPr>
          <a:lstStyle/>
          <a:p>
            <a:r>
              <a:rPr lang="en-US" b="1" dirty="0" smtClean="0"/>
              <a:t>Crawl</a:t>
            </a:r>
          </a:p>
          <a:p>
            <a:r>
              <a:rPr lang="en-US" b="1" dirty="0" smtClean="0"/>
              <a:t>space                    </a:t>
            </a:r>
            <a:endParaRPr lang="en-US" b="1" dirty="0"/>
          </a:p>
        </p:txBody>
      </p:sp>
      <p:sp>
        <p:nvSpPr>
          <p:cNvPr id="47" name="Rectangle 46"/>
          <p:cNvSpPr/>
          <p:nvPr/>
        </p:nvSpPr>
        <p:spPr>
          <a:xfrm>
            <a:off x="7543800" y="2971800"/>
            <a:ext cx="304800" cy="76200"/>
          </a:xfrm>
          <a:prstGeom prst="rect">
            <a:avLst/>
          </a:prstGeom>
          <a:solidFill>
            <a:srgbClr val="FFCC99"/>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6400800" y="2514600"/>
            <a:ext cx="1371600" cy="457200"/>
          </a:xfrm>
          <a:prstGeom prst="rect">
            <a:avLst/>
          </a:prstGeom>
          <a:solidFill>
            <a:srgbClr val="FFCC9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a:off x="7620000" y="2438400"/>
            <a:ext cx="228600" cy="76200"/>
          </a:xfrm>
          <a:prstGeom prst="rect">
            <a:avLst/>
          </a:prstGeom>
          <a:solidFill>
            <a:srgbClr val="FFCC9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p:cNvSpPr/>
          <p:nvPr/>
        </p:nvSpPr>
        <p:spPr>
          <a:xfrm>
            <a:off x="7620000" y="1295400"/>
            <a:ext cx="228600" cy="1143000"/>
          </a:xfrm>
          <a:prstGeom prst="rect">
            <a:avLst/>
          </a:prstGeom>
          <a:solidFill>
            <a:srgbClr val="FFCC9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p:cNvSpPr/>
          <p:nvPr/>
        </p:nvSpPr>
        <p:spPr>
          <a:xfrm flipV="1">
            <a:off x="7848600" y="3657600"/>
            <a:ext cx="228600" cy="76200"/>
          </a:xfrm>
          <a:prstGeom prst="rect">
            <a:avLst/>
          </a:prstGeom>
          <a:solidFill>
            <a:srgbClr val="FF3966"/>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8077200" y="36576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p:cNvSpPr/>
          <p:nvPr/>
        </p:nvSpPr>
        <p:spPr>
          <a:xfrm flipV="1">
            <a:off x="7848600" y="3124200"/>
            <a:ext cx="228600" cy="76200"/>
          </a:xfrm>
          <a:prstGeom prst="rect">
            <a:avLst/>
          </a:prstGeom>
          <a:solidFill>
            <a:srgbClr val="FF3636"/>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p:cNvSpPr/>
          <p:nvPr/>
        </p:nvSpPr>
        <p:spPr>
          <a:xfrm>
            <a:off x="8763000" y="36576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ectangle 54"/>
          <p:cNvSpPr/>
          <p:nvPr/>
        </p:nvSpPr>
        <p:spPr>
          <a:xfrm>
            <a:off x="8534400" y="36576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p:cNvSpPr/>
          <p:nvPr/>
        </p:nvSpPr>
        <p:spPr>
          <a:xfrm>
            <a:off x="8305800" y="36576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p:cNvSpPr/>
          <p:nvPr/>
        </p:nvSpPr>
        <p:spPr>
          <a:xfrm flipV="1">
            <a:off x="7848600" y="3048000"/>
            <a:ext cx="228600" cy="76200"/>
          </a:xfrm>
          <a:prstGeom prst="rect">
            <a:avLst/>
          </a:prstGeom>
          <a:solidFill>
            <a:srgbClr val="FF3636"/>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ectangle 57"/>
          <p:cNvSpPr/>
          <p:nvPr/>
        </p:nvSpPr>
        <p:spPr>
          <a:xfrm flipV="1">
            <a:off x="7848600" y="32004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Rectangle 58"/>
          <p:cNvSpPr/>
          <p:nvPr/>
        </p:nvSpPr>
        <p:spPr>
          <a:xfrm flipV="1">
            <a:off x="7848600" y="35052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p:cNvSpPr/>
          <p:nvPr/>
        </p:nvSpPr>
        <p:spPr>
          <a:xfrm flipV="1">
            <a:off x="7848600" y="33528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ectangle 60"/>
          <p:cNvSpPr/>
          <p:nvPr/>
        </p:nvSpPr>
        <p:spPr>
          <a:xfrm flipV="1">
            <a:off x="7848600" y="3429000"/>
            <a:ext cx="228600" cy="76200"/>
          </a:xfrm>
          <a:prstGeom prst="rect">
            <a:avLst/>
          </a:prstGeom>
          <a:solidFill>
            <a:srgbClr val="FF3636"/>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Rectangle 62"/>
          <p:cNvSpPr/>
          <p:nvPr/>
        </p:nvSpPr>
        <p:spPr>
          <a:xfrm>
            <a:off x="7848600" y="32766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ectangle 63"/>
          <p:cNvSpPr/>
          <p:nvPr/>
        </p:nvSpPr>
        <p:spPr>
          <a:xfrm flipV="1">
            <a:off x="8763000" y="35814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Rectangle 64"/>
          <p:cNvSpPr/>
          <p:nvPr/>
        </p:nvSpPr>
        <p:spPr>
          <a:xfrm flipV="1">
            <a:off x="8534400" y="35814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Rectangle 65"/>
          <p:cNvSpPr/>
          <p:nvPr/>
        </p:nvSpPr>
        <p:spPr>
          <a:xfrm flipV="1">
            <a:off x="8077200" y="35814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Rectangle 66"/>
          <p:cNvSpPr/>
          <p:nvPr/>
        </p:nvSpPr>
        <p:spPr>
          <a:xfrm flipV="1">
            <a:off x="7848600" y="35814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Rectangle 67"/>
          <p:cNvSpPr/>
          <p:nvPr/>
        </p:nvSpPr>
        <p:spPr>
          <a:xfrm flipV="1">
            <a:off x="8305800" y="35814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Rectangle 68"/>
          <p:cNvSpPr/>
          <p:nvPr/>
        </p:nvSpPr>
        <p:spPr>
          <a:xfrm flipV="1">
            <a:off x="7848600" y="2895600"/>
            <a:ext cx="228600" cy="76200"/>
          </a:xfrm>
          <a:prstGeom prst="rect">
            <a:avLst/>
          </a:prstGeom>
          <a:solidFill>
            <a:srgbClr val="FF3636"/>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Rectangle 69"/>
          <p:cNvSpPr/>
          <p:nvPr/>
        </p:nvSpPr>
        <p:spPr>
          <a:xfrm flipV="1">
            <a:off x="7848600" y="2971800"/>
            <a:ext cx="228600" cy="76200"/>
          </a:xfrm>
          <a:prstGeom prst="rect">
            <a:avLst/>
          </a:prstGeom>
          <a:solidFill>
            <a:srgbClr val="FF3636"/>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Rectangle 70"/>
          <p:cNvSpPr/>
          <p:nvPr/>
        </p:nvSpPr>
        <p:spPr>
          <a:xfrm flipV="1">
            <a:off x="8077200" y="2895600"/>
            <a:ext cx="228600" cy="76200"/>
          </a:xfrm>
          <a:prstGeom prst="rect">
            <a:avLst/>
          </a:prstGeom>
          <a:solidFill>
            <a:srgbClr val="FF3636"/>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Rectangle 71"/>
          <p:cNvSpPr/>
          <p:nvPr/>
        </p:nvSpPr>
        <p:spPr>
          <a:xfrm flipV="1">
            <a:off x="7848600" y="2819400"/>
            <a:ext cx="228600" cy="76200"/>
          </a:xfrm>
          <a:prstGeom prst="rect">
            <a:avLst/>
          </a:prstGeom>
          <a:solidFill>
            <a:srgbClr val="FF3636"/>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ectangle 72"/>
          <p:cNvSpPr/>
          <p:nvPr/>
        </p:nvSpPr>
        <p:spPr>
          <a:xfrm flipV="1">
            <a:off x="8077200" y="2971800"/>
            <a:ext cx="228600" cy="76200"/>
          </a:xfrm>
          <a:prstGeom prst="rect">
            <a:avLst/>
          </a:prstGeom>
          <a:solidFill>
            <a:srgbClr val="FF3636"/>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ectangle 73"/>
          <p:cNvSpPr/>
          <p:nvPr/>
        </p:nvSpPr>
        <p:spPr>
          <a:xfrm flipV="1">
            <a:off x="8077200" y="2819400"/>
            <a:ext cx="228600" cy="76200"/>
          </a:xfrm>
          <a:prstGeom prst="rect">
            <a:avLst/>
          </a:prstGeom>
          <a:solidFill>
            <a:srgbClr val="FF3636"/>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Rectangle 74"/>
          <p:cNvSpPr/>
          <p:nvPr/>
        </p:nvSpPr>
        <p:spPr>
          <a:xfrm flipV="1">
            <a:off x="8077200" y="3048000"/>
            <a:ext cx="228600" cy="76200"/>
          </a:xfrm>
          <a:prstGeom prst="rect">
            <a:avLst/>
          </a:prstGeom>
          <a:solidFill>
            <a:srgbClr val="FF3636"/>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Rectangle 75"/>
          <p:cNvSpPr/>
          <p:nvPr/>
        </p:nvSpPr>
        <p:spPr>
          <a:xfrm flipV="1">
            <a:off x="8305800" y="3124200"/>
            <a:ext cx="228600" cy="76200"/>
          </a:xfrm>
          <a:prstGeom prst="rect">
            <a:avLst/>
          </a:prstGeom>
          <a:solidFill>
            <a:srgbClr val="FF3636"/>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Rectangle 76"/>
          <p:cNvSpPr/>
          <p:nvPr/>
        </p:nvSpPr>
        <p:spPr>
          <a:xfrm flipV="1">
            <a:off x="8077200" y="3124200"/>
            <a:ext cx="228600" cy="76200"/>
          </a:xfrm>
          <a:prstGeom prst="rect">
            <a:avLst/>
          </a:prstGeom>
          <a:solidFill>
            <a:srgbClr val="FF3636"/>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Rectangle 77"/>
          <p:cNvSpPr/>
          <p:nvPr/>
        </p:nvSpPr>
        <p:spPr>
          <a:xfrm flipV="1">
            <a:off x="8534400" y="3124200"/>
            <a:ext cx="228600" cy="76200"/>
          </a:xfrm>
          <a:prstGeom prst="rect">
            <a:avLst/>
          </a:prstGeom>
          <a:solidFill>
            <a:srgbClr val="FF3636"/>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Rectangle 78"/>
          <p:cNvSpPr/>
          <p:nvPr/>
        </p:nvSpPr>
        <p:spPr>
          <a:xfrm flipV="1">
            <a:off x="8534400" y="3200400"/>
            <a:ext cx="228600" cy="76200"/>
          </a:xfrm>
          <a:prstGeom prst="rect">
            <a:avLst/>
          </a:prstGeom>
          <a:solidFill>
            <a:srgbClr val="FF3636"/>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Rectangle 79"/>
          <p:cNvSpPr/>
          <p:nvPr/>
        </p:nvSpPr>
        <p:spPr>
          <a:xfrm flipV="1">
            <a:off x="8305800" y="3200400"/>
            <a:ext cx="228600" cy="76200"/>
          </a:xfrm>
          <a:prstGeom prst="rect">
            <a:avLst/>
          </a:prstGeom>
          <a:solidFill>
            <a:srgbClr val="FF3636"/>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Rectangle 80"/>
          <p:cNvSpPr/>
          <p:nvPr/>
        </p:nvSpPr>
        <p:spPr>
          <a:xfrm flipV="1">
            <a:off x="8945108" y="3429000"/>
            <a:ext cx="275092"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Rectangle 81"/>
          <p:cNvSpPr/>
          <p:nvPr/>
        </p:nvSpPr>
        <p:spPr>
          <a:xfrm flipV="1">
            <a:off x="8077200" y="32766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Rectangle 82"/>
          <p:cNvSpPr/>
          <p:nvPr/>
        </p:nvSpPr>
        <p:spPr>
          <a:xfrm flipV="1">
            <a:off x="8077200" y="32004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Rectangle 83"/>
          <p:cNvSpPr/>
          <p:nvPr/>
        </p:nvSpPr>
        <p:spPr>
          <a:xfrm flipV="1">
            <a:off x="8305800" y="32766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Rectangle 84"/>
          <p:cNvSpPr/>
          <p:nvPr/>
        </p:nvSpPr>
        <p:spPr>
          <a:xfrm flipV="1">
            <a:off x="8534400" y="32766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Rectangle 85"/>
          <p:cNvSpPr/>
          <p:nvPr/>
        </p:nvSpPr>
        <p:spPr>
          <a:xfrm flipV="1">
            <a:off x="8940864" y="3505200"/>
            <a:ext cx="279336"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Rectangle 86"/>
          <p:cNvSpPr/>
          <p:nvPr/>
        </p:nvSpPr>
        <p:spPr>
          <a:xfrm flipV="1">
            <a:off x="8077200" y="33528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Rectangle 87"/>
          <p:cNvSpPr/>
          <p:nvPr/>
        </p:nvSpPr>
        <p:spPr>
          <a:xfrm flipV="1">
            <a:off x="8077200" y="3429000"/>
            <a:ext cx="228600" cy="76200"/>
          </a:xfrm>
          <a:prstGeom prst="rect">
            <a:avLst/>
          </a:prstGeom>
          <a:solidFill>
            <a:srgbClr val="FF3636"/>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Rectangle 88"/>
          <p:cNvSpPr/>
          <p:nvPr/>
        </p:nvSpPr>
        <p:spPr>
          <a:xfrm flipV="1">
            <a:off x="8763000" y="35052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Rectangle 89"/>
          <p:cNvSpPr/>
          <p:nvPr/>
        </p:nvSpPr>
        <p:spPr>
          <a:xfrm flipV="1">
            <a:off x="8305800" y="33528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Rectangle 90"/>
          <p:cNvSpPr/>
          <p:nvPr/>
        </p:nvSpPr>
        <p:spPr>
          <a:xfrm flipV="1">
            <a:off x="8077200" y="3505200"/>
            <a:ext cx="228600" cy="76200"/>
          </a:xfrm>
          <a:prstGeom prst="rect">
            <a:avLst/>
          </a:prstGeom>
          <a:solidFill>
            <a:srgbClr val="FF3636"/>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ectangle 91"/>
          <p:cNvSpPr/>
          <p:nvPr/>
        </p:nvSpPr>
        <p:spPr>
          <a:xfrm flipV="1">
            <a:off x="8305800" y="34290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Rectangle 92"/>
          <p:cNvSpPr/>
          <p:nvPr/>
        </p:nvSpPr>
        <p:spPr>
          <a:xfrm flipV="1">
            <a:off x="8305800" y="35052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Rectangle 93"/>
          <p:cNvSpPr/>
          <p:nvPr/>
        </p:nvSpPr>
        <p:spPr>
          <a:xfrm flipV="1">
            <a:off x="8534400" y="33528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Rectangle 94"/>
          <p:cNvSpPr/>
          <p:nvPr/>
        </p:nvSpPr>
        <p:spPr>
          <a:xfrm flipV="1">
            <a:off x="8991600" y="35814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Rectangle 95"/>
          <p:cNvSpPr/>
          <p:nvPr/>
        </p:nvSpPr>
        <p:spPr>
          <a:xfrm flipV="1">
            <a:off x="8534400" y="34290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Rectangle 96"/>
          <p:cNvSpPr/>
          <p:nvPr/>
        </p:nvSpPr>
        <p:spPr>
          <a:xfrm flipV="1">
            <a:off x="8763000" y="34290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Rectangle 97"/>
          <p:cNvSpPr/>
          <p:nvPr/>
        </p:nvSpPr>
        <p:spPr>
          <a:xfrm flipV="1">
            <a:off x="8534400" y="35052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Rectangle 106"/>
          <p:cNvSpPr/>
          <p:nvPr/>
        </p:nvSpPr>
        <p:spPr>
          <a:xfrm flipV="1">
            <a:off x="8991600" y="3657600"/>
            <a:ext cx="228600" cy="76200"/>
          </a:xfrm>
          <a:prstGeom prst="rect">
            <a:avLst/>
          </a:prstGeom>
          <a:solidFill>
            <a:srgbClr val="FF0000"/>
          </a:solidFill>
          <a:ln w="31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TextBox 108"/>
          <p:cNvSpPr txBox="1"/>
          <p:nvPr/>
        </p:nvSpPr>
        <p:spPr>
          <a:xfrm>
            <a:off x="8077200" y="2133600"/>
            <a:ext cx="914400" cy="369332"/>
          </a:xfrm>
          <a:prstGeom prst="rect">
            <a:avLst/>
          </a:prstGeom>
          <a:noFill/>
        </p:spPr>
        <p:txBody>
          <a:bodyPr wrap="square" rtlCol="0">
            <a:spAutoFit/>
          </a:bodyPr>
          <a:lstStyle/>
          <a:p>
            <a:r>
              <a:rPr lang="en-US" b="1" dirty="0" smtClean="0"/>
              <a:t>Garage</a:t>
            </a:r>
            <a:endParaRPr lang="en-US" b="1" dirty="0"/>
          </a:p>
        </p:txBody>
      </p:sp>
      <p:sp>
        <p:nvSpPr>
          <p:cNvPr id="110" name="TextBox 109"/>
          <p:cNvSpPr txBox="1"/>
          <p:nvPr/>
        </p:nvSpPr>
        <p:spPr>
          <a:xfrm>
            <a:off x="6096000" y="1752600"/>
            <a:ext cx="1524000" cy="369332"/>
          </a:xfrm>
          <a:prstGeom prst="rect">
            <a:avLst/>
          </a:prstGeom>
          <a:noFill/>
        </p:spPr>
        <p:txBody>
          <a:bodyPr wrap="square" rtlCol="0">
            <a:spAutoFit/>
          </a:bodyPr>
          <a:lstStyle/>
          <a:p>
            <a:r>
              <a:rPr lang="en-US" b="1" dirty="0" smtClean="0"/>
              <a:t>  Inside home</a:t>
            </a:r>
            <a:endParaRPr lang="en-US" b="1" dirty="0"/>
          </a:p>
        </p:txBody>
      </p:sp>
      <p:sp>
        <p:nvSpPr>
          <p:cNvPr id="111" name="TextBox 110"/>
          <p:cNvSpPr txBox="1"/>
          <p:nvPr/>
        </p:nvSpPr>
        <p:spPr>
          <a:xfrm>
            <a:off x="609600" y="1143000"/>
            <a:ext cx="4343400" cy="2862322"/>
          </a:xfrm>
          <a:prstGeom prst="rect">
            <a:avLst/>
          </a:prstGeom>
          <a:noFill/>
        </p:spPr>
        <p:txBody>
          <a:bodyPr wrap="square" rtlCol="0">
            <a:spAutoFit/>
          </a:bodyPr>
          <a:lstStyle/>
          <a:p>
            <a:r>
              <a:rPr lang="en-US" sz="2000" dirty="0" smtClean="0"/>
              <a:t>If there is some obstruction that prevents you from treating under the garage slab (such as these steps) or it is not possible or practical to treat any area of the garage slab that is adjacent to the foundation wall of the house, you could horizontally drill the unfinished basement wall or the crawl space foundation wall instead.  Drill the slab</a:t>
            </a:r>
            <a:endParaRPr lang="en-US" sz="2000" dirty="0"/>
          </a:p>
        </p:txBody>
      </p:sp>
      <p:sp>
        <p:nvSpPr>
          <p:cNvPr id="112" name="TextBox 111"/>
          <p:cNvSpPr txBox="1"/>
          <p:nvPr/>
        </p:nvSpPr>
        <p:spPr>
          <a:xfrm>
            <a:off x="5029200" y="3657600"/>
            <a:ext cx="1295400" cy="1015663"/>
          </a:xfrm>
          <a:prstGeom prst="rect">
            <a:avLst/>
          </a:prstGeom>
          <a:noFill/>
          <a:ln>
            <a:solidFill>
              <a:srgbClr val="000000"/>
            </a:solidFill>
          </a:ln>
        </p:spPr>
        <p:txBody>
          <a:bodyPr wrap="square" rtlCol="0">
            <a:spAutoFit/>
          </a:bodyPr>
          <a:lstStyle/>
          <a:p>
            <a:r>
              <a:rPr lang="en-US" sz="1200" b="1" dirty="0" smtClean="0"/>
              <a:t> Drill horizontally   </a:t>
            </a:r>
          </a:p>
          <a:p>
            <a:r>
              <a:rPr lang="en-US" sz="1200" b="1" dirty="0" smtClean="0"/>
              <a:t> through the </a:t>
            </a:r>
          </a:p>
          <a:p>
            <a:r>
              <a:rPr lang="en-US" sz="1200" b="1" dirty="0" smtClean="0"/>
              <a:t> foundation wall </a:t>
            </a:r>
          </a:p>
          <a:p>
            <a:r>
              <a:rPr lang="en-US" sz="1200" b="1" dirty="0" smtClean="0"/>
              <a:t> and rod the soil </a:t>
            </a:r>
          </a:p>
          <a:p>
            <a:r>
              <a:rPr lang="en-US" sz="1200" b="1" dirty="0" smtClean="0"/>
              <a:t> beneath the slab</a:t>
            </a:r>
          </a:p>
        </p:txBody>
      </p:sp>
      <p:cxnSp>
        <p:nvCxnSpPr>
          <p:cNvPr id="114" name="Straight Arrow Connector 113"/>
          <p:cNvCxnSpPr/>
          <p:nvPr/>
        </p:nvCxnSpPr>
        <p:spPr>
          <a:xfrm>
            <a:off x="6324600" y="4038600"/>
            <a:ext cx="175260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18" name="TextBox 117"/>
          <p:cNvSpPr txBox="1"/>
          <p:nvPr/>
        </p:nvSpPr>
        <p:spPr>
          <a:xfrm>
            <a:off x="6400800" y="6096000"/>
            <a:ext cx="2590800" cy="461665"/>
          </a:xfrm>
          <a:prstGeom prst="rect">
            <a:avLst/>
          </a:prstGeom>
          <a:noFill/>
        </p:spPr>
        <p:txBody>
          <a:bodyPr wrap="square" rtlCol="0">
            <a:spAutoFit/>
          </a:bodyPr>
          <a:lstStyle/>
          <a:p>
            <a:pPr algn="ctr"/>
            <a:r>
              <a:rPr lang="en-US" sz="1200" b="1" dirty="0" smtClean="0"/>
              <a:t>It would be wise to reflect this treatment on your graph.</a:t>
            </a:r>
            <a:endParaRPr lang="en-US" sz="1200" b="1" dirty="0"/>
          </a:p>
        </p:txBody>
      </p:sp>
      <p:sp>
        <p:nvSpPr>
          <p:cNvPr id="2" name="TextBox 1"/>
          <p:cNvSpPr txBox="1"/>
          <p:nvPr/>
        </p:nvSpPr>
        <p:spPr>
          <a:xfrm>
            <a:off x="76200" y="6629400"/>
            <a:ext cx="990600" cy="215444"/>
          </a:xfrm>
          <a:prstGeom prst="rect">
            <a:avLst/>
          </a:prstGeom>
          <a:noFill/>
        </p:spPr>
        <p:txBody>
          <a:bodyPr wrap="square" rtlCol="0">
            <a:spAutoFit/>
          </a:bodyPr>
          <a:lstStyle/>
          <a:p>
            <a:r>
              <a:rPr lang="en-US" sz="800" b="1" dirty="0" smtClean="0"/>
              <a:t>Slide 50/69</a:t>
            </a:r>
            <a:endParaRPr lang="en-US" sz="800" b="1" dirty="0"/>
          </a:p>
        </p:txBody>
      </p:sp>
      <p:sp>
        <p:nvSpPr>
          <p:cNvPr id="99" name="TextBox 98"/>
          <p:cNvSpPr txBox="1"/>
          <p:nvPr/>
        </p:nvSpPr>
        <p:spPr>
          <a:xfrm>
            <a:off x="8458200" y="6633346"/>
            <a:ext cx="838200" cy="215444"/>
          </a:xfrm>
          <a:prstGeom prst="rect">
            <a:avLst/>
          </a:prstGeom>
          <a:noFill/>
        </p:spPr>
        <p:txBody>
          <a:bodyPr wrap="square" rtlCol="0">
            <a:spAutoFit/>
          </a:bodyPr>
          <a:lstStyle/>
          <a:p>
            <a:r>
              <a:rPr lang="en-US" sz="800" b="1" dirty="0" smtClean="0"/>
              <a:t>Slide 50/86</a:t>
            </a:r>
            <a:endParaRPr lang="en-US" sz="800" b="1" dirty="0"/>
          </a:p>
        </p:txBody>
      </p:sp>
    </p:spTree>
    <p:extLst>
      <p:ext uri="{BB962C8B-B14F-4D97-AF65-F5344CB8AC3E}">
        <p14:creationId xmlns:p14="http://schemas.microsoft.com/office/powerpoint/2010/main" val="29136723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11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sz="2800" b="1" dirty="0" smtClean="0"/>
              <a:t>Can you do a Defined soil treatment on these garages</a:t>
            </a:r>
            <a:br>
              <a:rPr lang="en-US" sz="2800" b="1" dirty="0" smtClean="0"/>
            </a:br>
            <a:r>
              <a:rPr lang="en-US" sz="2800" b="1" dirty="0" smtClean="0"/>
              <a:t>of floating and supported slabs</a:t>
            </a:r>
            <a:endParaRPr lang="en-US" sz="2800" b="1" dirty="0"/>
          </a:p>
        </p:txBody>
      </p:sp>
      <p:pic>
        <p:nvPicPr>
          <p:cNvPr id="4" name="Content Placeholder 3"/>
          <p:cNvPicPr>
            <a:picLocks noGrp="1" noChangeAspect="1"/>
          </p:cNvPicPr>
          <p:nvPr>
            <p:ph idx="1"/>
          </p:nvPr>
        </p:nvPicPr>
        <p:blipFill>
          <a:blip r:embed="rId2"/>
          <a:srcRect t="8790" b="8790"/>
          <a:stretch>
            <a:fillRect/>
          </a:stretch>
        </p:blipFill>
        <p:spPr>
          <a:xfrm>
            <a:off x="457200" y="1009664"/>
            <a:ext cx="4419600" cy="2430611"/>
          </a:xfrm>
        </p:spPr>
      </p:pic>
      <p:pic>
        <p:nvPicPr>
          <p:cNvPr id="5" name="Picture 4"/>
          <p:cNvPicPr>
            <a:picLocks noChangeAspect="1"/>
          </p:cNvPicPr>
          <p:nvPr/>
        </p:nvPicPr>
        <p:blipFill>
          <a:blip r:embed="rId3"/>
          <a:stretch>
            <a:fillRect/>
          </a:stretch>
        </p:blipFill>
        <p:spPr>
          <a:xfrm>
            <a:off x="457200" y="3657600"/>
            <a:ext cx="2133600" cy="2844800"/>
          </a:xfrm>
          <a:prstGeom prst="rect">
            <a:avLst/>
          </a:prstGeom>
        </p:spPr>
      </p:pic>
      <p:pic>
        <p:nvPicPr>
          <p:cNvPr id="6" name="Picture 5"/>
          <p:cNvPicPr>
            <a:picLocks noChangeAspect="1"/>
          </p:cNvPicPr>
          <p:nvPr/>
        </p:nvPicPr>
        <p:blipFill>
          <a:blip r:embed="rId4"/>
          <a:stretch>
            <a:fillRect/>
          </a:stretch>
        </p:blipFill>
        <p:spPr>
          <a:xfrm>
            <a:off x="5105400" y="990600"/>
            <a:ext cx="3663324" cy="2438400"/>
          </a:xfrm>
          <a:prstGeom prst="rect">
            <a:avLst/>
          </a:prstGeom>
        </p:spPr>
      </p:pic>
      <p:pic>
        <p:nvPicPr>
          <p:cNvPr id="7" name="Picture 6"/>
          <p:cNvPicPr>
            <a:picLocks noChangeAspect="1"/>
          </p:cNvPicPr>
          <p:nvPr/>
        </p:nvPicPr>
        <p:blipFill>
          <a:blip r:embed="rId5"/>
          <a:stretch>
            <a:fillRect/>
          </a:stretch>
        </p:blipFill>
        <p:spPr>
          <a:xfrm>
            <a:off x="2895600" y="3657600"/>
            <a:ext cx="1832610" cy="2819400"/>
          </a:xfrm>
          <a:prstGeom prst="rect">
            <a:avLst/>
          </a:prstGeom>
        </p:spPr>
      </p:pic>
      <p:pic>
        <p:nvPicPr>
          <p:cNvPr id="8" name="Picture 7"/>
          <p:cNvPicPr>
            <a:picLocks noChangeAspect="1"/>
          </p:cNvPicPr>
          <p:nvPr/>
        </p:nvPicPr>
        <p:blipFill>
          <a:blip r:embed="rId6"/>
          <a:stretch>
            <a:fillRect/>
          </a:stretch>
        </p:blipFill>
        <p:spPr>
          <a:xfrm>
            <a:off x="4953000" y="3962400"/>
            <a:ext cx="3810000" cy="2537460"/>
          </a:xfrm>
          <a:prstGeom prst="rect">
            <a:avLst/>
          </a:prstGeom>
        </p:spPr>
      </p:pic>
      <p:sp>
        <p:nvSpPr>
          <p:cNvPr id="9" name="Title 1"/>
          <p:cNvSpPr txBox="1">
            <a:spLocks/>
          </p:cNvSpPr>
          <p:nvPr/>
        </p:nvSpPr>
        <p:spPr>
          <a:xfrm>
            <a:off x="457200" y="152400"/>
            <a:ext cx="8305800" cy="1143000"/>
          </a:xfrm>
          <a:prstGeom prst="rect">
            <a:avLst/>
          </a:prstGeom>
          <a:solidFill>
            <a:schemeClr val="bg1"/>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1" dirty="0" smtClean="0"/>
              <a:t>Could you do a Defined soil treatment in </a:t>
            </a:r>
            <a:r>
              <a:rPr lang="en-US" sz="2800" b="1" dirty="0"/>
              <a:t>a</a:t>
            </a:r>
            <a:r>
              <a:rPr lang="en-US" sz="2800" b="1" dirty="0" smtClean="0"/>
              <a:t> floating or supported slab home if they had any of these garages?</a:t>
            </a:r>
            <a:endParaRPr lang="en-US" sz="2800" b="1" dirty="0"/>
          </a:p>
        </p:txBody>
      </p:sp>
      <p:sp>
        <p:nvSpPr>
          <p:cNvPr id="10" name="TextBox 9"/>
          <p:cNvSpPr txBox="1"/>
          <p:nvPr/>
        </p:nvSpPr>
        <p:spPr>
          <a:xfrm>
            <a:off x="8686800" y="914400"/>
            <a:ext cx="184666" cy="369332"/>
          </a:xfrm>
          <a:prstGeom prst="rect">
            <a:avLst/>
          </a:prstGeom>
          <a:solidFill>
            <a:srgbClr val="FFFFFF"/>
          </a:solidFill>
        </p:spPr>
        <p:txBody>
          <a:bodyPr wrap="none" rtlCol="0">
            <a:spAutoFit/>
          </a:bodyPr>
          <a:lstStyle/>
          <a:p>
            <a:endParaRPr lang="en-US" dirty="0"/>
          </a:p>
        </p:txBody>
      </p:sp>
      <p:sp>
        <p:nvSpPr>
          <p:cNvPr id="3" name="TextBox 2"/>
          <p:cNvSpPr txBox="1"/>
          <p:nvPr/>
        </p:nvSpPr>
        <p:spPr>
          <a:xfrm>
            <a:off x="152400" y="152400"/>
            <a:ext cx="8839200" cy="6863417"/>
          </a:xfrm>
          <a:prstGeom prst="rect">
            <a:avLst/>
          </a:prstGeom>
          <a:solidFill>
            <a:schemeClr val="bg1"/>
          </a:solidFill>
        </p:spPr>
        <p:txBody>
          <a:bodyPr wrap="square" rtlCol="0">
            <a:spAutoFit/>
          </a:bodyPr>
          <a:lstStyle/>
          <a:p>
            <a:endParaRPr lang="en-US" sz="6000" dirty="0" smtClean="0"/>
          </a:p>
          <a:p>
            <a:endParaRPr lang="en-US" sz="6000" dirty="0" smtClean="0"/>
          </a:p>
          <a:p>
            <a:pPr algn="ctr"/>
            <a:r>
              <a:rPr lang="en-US" sz="6000" b="1" dirty="0" smtClean="0">
                <a:solidFill>
                  <a:srgbClr val="FF3636"/>
                </a:solidFill>
              </a:rPr>
              <a:t>NO!</a:t>
            </a:r>
          </a:p>
          <a:p>
            <a:pPr algn="ctr"/>
            <a:endParaRPr lang="en-US" sz="2000" b="1" dirty="0">
              <a:solidFill>
                <a:srgbClr val="FF3636"/>
              </a:solidFill>
            </a:endParaRPr>
          </a:p>
          <a:p>
            <a:pPr algn="ctr"/>
            <a:r>
              <a:rPr lang="en-US" sz="2000" dirty="0" smtClean="0"/>
              <a:t>Not unless you could move everything within 12” of the garage wall </a:t>
            </a:r>
          </a:p>
          <a:p>
            <a:pPr algn="ctr"/>
            <a:r>
              <a:rPr lang="en-US" sz="2000" dirty="0" smtClean="0"/>
              <a:t>where it is adjacent to the living space of the home to permit</a:t>
            </a:r>
          </a:p>
          <a:p>
            <a:pPr algn="ctr"/>
            <a:r>
              <a:rPr lang="en-US" sz="2000" dirty="0"/>
              <a:t>v</a:t>
            </a:r>
            <a:r>
              <a:rPr lang="en-US" sz="2000" dirty="0" smtClean="0"/>
              <a:t>ertically drilling along the expansion joint.</a:t>
            </a:r>
          </a:p>
          <a:p>
            <a:pPr algn="ctr"/>
            <a:endParaRPr lang="en-US" sz="6000" dirty="0"/>
          </a:p>
          <a:p>
            <a:pPr algn="ctr"/>
            <a:endParaRPr lang="en-US" sz="6000" b="1" dirty="0" smtClean="0"/>
          </a:p>
          <a:p>
            <a:pPr algn="ctr"/>
            <a:endParaRPr lang="en-US" sz="6000" b="1" dirty="0">
              <a:solidFill>
                <a:srgbClr val="DB2A26"/>
              </a:solidFill>
            </a:endParaRPr>
          </a:p>
        </p:txBody>
      </p:sp>
    </p:spTree>
    <p:extLst>
      <p:ext uri="{BB962C8B-B14F-4D97-AF65-F5344CB8AC3E}">
        <p14:creationId xmlns:p14="http://schemas.microsoft.com/office/powerpoint/2010/main" val="13171622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a:xfrm>
            <a:off x="76200" y="1600200"/>
            <a:ext cx="9144000" cy="2895600"/>
          </a:xfrm>
        </p:spPr>
        <p:txBody>
          <a:bodyPr rtlCol="0">
            <a:normAutofit/>
          </a:bodyPr>
          <a:lstStyle/>
          <a:p>
            <a:r>
              <a:rPr lang="en-US" sz="2000" b="1" dirty="0"/>
              <a:t>DO </a:t>
            </a:r>
            <a:r>
              <a:rPr lang="en-US" sz="2000" b="1" dirty="0" smtClean="0"/>
              <a:t>NOT </a:t>
            </a:r>
            <a:r>
              <a:rPr lang="en-US" sz="2000" dirty="0" smtClean="0"/>
              <a:t>apply </a:t>
            </a:r>
            <a:r>
              <a:rPr lang="en-US" sz="2000" dirty="0"/>
              <a:t>product until heating/air conditioning</a:t>
            </a:r>
            <a:br>
              <a:rPr lang="en-US" sz="2000" dirty="0"/>
            </a:br>
            <a:r>
              <a:rPr lang="en-US" sz="2000" dirty="0"/>
              <a:t>ducts, air vents, plumbing pipes, sewer lines, floor </a:t>
            </a:r>
            <a:r>
              <a:rPr lang="en-US" sz="2000" dirty="0" smtClean="0"/>
              <a:t/>
            </a:r>
            <a:br>
              <a:rPr lang="en-US" sz="2000" dirty="0" smtClean="0"/>
            </a:br>
            <a:r>
              <a:rPr lang="en-US" sz="2000" dirty="0" smtClean="0"/>
              <a:t>drains, heating </a:t>
            </a:r>
            <a:r>
              <a:rPr lang="en-US" sz="2000" dirty="0"/>
              <a:t>pipes, and electrical lines/conduits </a:t>
            </a:r>
            <a:r>
              <a:rPr lang="en-US" sz="2000" dirty="0" smtClean="0"/>
              <a:t/>
            </a:r>
            <a:br>
              <a:rPr lang="en-US" sz="2000" dirty="0" smtClean="0"/>
            </a:br>
            <a:r>
              <a:rPr lang="en-US" sz="2000" dirty="0" smtClean="0"/>
              <a:t>are known and </a:t>
            </a:r>
            <a:r>
              <a:rPr lang="en-US" sz="2000" dirty="0"/>
              <a:t>identified</a:t>
            </a:r>
            <a:r>
              <a:rPr lang="en-US" sz="2000" dirty="0" smtClean="0"/>
              <a:t>.</a:t>
            </a:r>
            <a:br>
              <a:rPr lang="en-US" sz="2000" dirty="0" smtClean="0"/>
            </a:br>
            <a:r>
              <a:rPr lang="en-US" sz="2000" dirty="0" smtClean="0"/>
              <a:t> </a:t>
            </a:r>
            <a:r>
              <a:rPr lang="en-US" sz="2000" dirty="0"/>
              <a:t/>
            </a:r>
            <a:br>
              <a:rPr lang="en-US" sz="2000" dirty="0"/>
            </a:br>
            <a:r>
              <a:rPr lang="en-US" sz="2000" b="1" dirty="0"/>
              <a:t>DO </a:t>
            </a:r>
            <a:r>
              <a:rPr lang="en-US" sz="2000" b="1" dirty="0" smtClean="0"/>
              <a:t>NOT </a:t>
            </a:r>
            <a:r>
              <a:rPr lang="en-US" sz="2000" dirty="0" smtClean="0"/>
              <a:t>puncture </a:t>
            </a:r>
            <a:r>
              <a:rPr lang="en-US" sz="2000" dirty="0"/>
              <a:t>or contaminate any </a:t>
            </a:r>
            <a:r>
              <a:rPr lang="en-US" sz="2000" dirty="0" smtClean="0"/>
              <a:t>of these.</a:t>
            </a:r>
            <a:r>
              <a:rPr lang="en-US" sz="2000" dirty="0"/>
              <a:t/>
            </a:r>
            <a:br>
              <a:rPr lang="en-US" sz="2000" dirty="0"/>
            </a:br>
            <a:r>
              <a:rPr lang="en-US" sz="2000" b="1" dirty="0" smtClean="0">
                <a:latin typeface="Calibri" charset="0"/>
              </a:rPr>
              <a:t/>
            </a:r>
            <a:br>
              <a:rPr lang="en-US" sz="2000" b="1" dirty="0" smtClean="0">
                <a:latin typeface="Calibri" charset="0"/>
              </a:rPr>
            </a:br>
            <a:endParaRPr lang="en-US" sz="2000" b="1" dirty="0" smtClean="0">
              <a:latin typeface="Calibri" charset="0"/>
            </a:endParaRPr>
          </a:p>
        </p:txBody>
      </p:sp>
      <p:sp>
        <p:nvSpPr>
          <p:cNvPr id="3" name="Content Placeholder 2"/>
          <p:cNvSpPr>
            <a:spLocks noGrp="1"/>
          </p:cNvSpPr>
          <p:nvPr>
            <p:ph idx="1"/>
          </p:nvPr>
        </p:nvSpPr>
        <p:spPr>
          <a:xfrm>
            <a:off x="20067" y="457200"/>
            <a:ext cx="9144000" cy="381000"/>
          </a:xfrm>
        </p:spPr>
        <p:txBody>
          <a:bodyPr rtlCol="0">
            <a:noAutofit/>
          </a:bodyPr>
          <a:lstStyle/>
          <a:p>
            <a:pPr algn="ctr" eaLnBrk="1" fontAlgn="auto" hangingPunct="1">
              <a:spcAft>
                <a:spcPts val="0"/>
              </a:spcAft>
              <a:buFont typeface="Wingdings 2" pitchFamily="18" charset="2"/>
              <a:buNone/>
              <a:defRPr/>
            </a:pPr>
            <a:r>
              <a:rPr lang="en-US" b="1" dirty="0" smtClean="0">
                <a:solidFill>
                  <a:srgbClr val="000000"/>
                </a:solidFill>
                <a:latin typeface="+mj-lt"/>
                <a:ea typeface="+mn-ea"/>
                <a:cs typeface="+mn-cs"/>
              </a:rPr>
              <a:t>TERMITE LABELS state:</a:t>
            </a:r>
            <a:endParaRPr lang="en-US" b="1" dirty="0">
              <a:solidFill>
                <a:srgbClr val="000000"/>
              </a:solidFill>
              <a:latin typeface="+mj-lt"/>
              <a:ea typeface="+mn-ea"/>
              <a:cs typeface="+mn-cs"/>
            </a:endParaRPr>
          </a:p>
        </p:txBody>
      </p:sp>
      <p:sp>
        <p:nvSpPr>
          <p:cNvPr id="2" name="TextBox 1"/>
          <p:cNvSpPr txBox="1"/>
          <p:nvPr/>
        </p:nvSpPr>
        <p:spPr>
          <a:xfrm>
            <a:off x="-35176" y="4495800"/>
            <a:ext cx="9067800" cy="1200328"/>
          </a:xfrm>
          <a:prstGeom prst="rect">
            <a:avLst/>
          </a:prstGeom>
          <a:noFill/>
          <a:ln>
            <a:noFill/>
          </a:ln>
        </p:spPr>
        <p:txBody>
          <a:bodyPr wrap="square" rtlCol="0">
            <a:spAutoFit/>
          </a:bodyPr>
          <a:lstStyle/>
          <a:p>
            <a:pPr algn="ctr"/>
            <a:r>
              <a:rPr lang="en-US" sz="2400" b="1" dirty="0">
                <a:solidFill>
                  <a:srgbClr val="FF0000"/>
                </a:solidFill>
                <a:latin typeface="Calibri" charset="0"/>
              </a:rPr>
              <a:t>YOU SHOULD USE EXTREME CAUTION TO AVOID </a:t>
            </a:r>
            <a:br>
              <a:rPr lang="en-US" sz="2400" b="1" dirty="0">
                <a:solidFill>
                  <a:srgbClr val="FF0000"/>
                </a:solidFill>
                <a:latin typeface="Calibri" charset="0"/>
              </a:rPr>
            </a:br>
            <a:r>
              <a:rPr lang="en-US" sz="2400" b="1" dirty="0">
                <a:solidFill>
                  <a:srgbClr val="FF0000"/>
                </a:solidFill>
                <a:latin typeface="Calibri" charset="0"/>
              </a:rPr>
              <a:t>THE CONTAMINATION OF DUCTS </a:t>
            </a:r>
            <a:br>
              <a:rPr lang="en-US" sz="2400" b="1" dirty="0">
                <a:solidFill>
                  <a:srgbClr val="FF0000"/>
                </a:solidFill>
                <a:latin typeface="Calibri" charset="0"/>
              </a:rPr>
            </a:br>
            <a:r>
              <a:rPr lang="en-US" sz="2400" b="1" dirty="0">
                <a:solidFill>
                  <a:srgbClr val="FF0000"/>
                </a:solidFill>
                <a:latin typeface="Calibri" charset="0"/>
              </a:rPr>
              <a:t>AND VENTS.</a:t>
            </a:r>
            <a:endParaRPr lang="en-US" sz="2400" dirty="0">
              <a:solidFill>
                <a:srgbClr val="FF0000"/>
              </a:solidFill>
            </a:endParaRPr>
          </a:p>
        </p:txBody>
      </p:sp>
    </p:spTree>
    <p:extLst>
      <p:ext uri="{BB962C8B-B14F-4D97-AF65-F5344CB8AC3E}">
        <p14:creationId xmlns:p14="http://schemas.microsoft.com/office/powerpoint/2010/main" val="32729299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11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a:xfrm>
            <a:off x="0" y="0"/>
            <a:ext cx="9144000" cy="1143000"/>
          </a:xfrm>
        </p:spPr>
        <p:txBody>
          <a:bodyPr>
            <a:normAutofit/>
          </a:bodyPr>
          <a:lstStyle/>
          <a:p>
            <a:pPr eaLnBrk="1" hangingPunct="1"/>
            <a:r>
              <a:rPr lang="en-US" sz="2400" b="1" dirty="0">
                <a:solidFill>
                  <a:srgbClr val="000000"/>
                </a:solidFill>
                <a:latin typeface="Calibri" charset="0"/>
              </a:rPr>
              <a:t>Sub-slab heat duct system before the </a:t>
            </a:r>
            <a:r>
              <a:rPr lang="en-US" sz="2400" b="1" dirty="0" smtClean="0">
                <a:solidFill>
                  <a:srgbClr val="000000"/>
                </a:solidFill>
                <a:latin typeface="Calibri" charset="0"/>
              </a:rPr>
              <a:t>slab is poured on a pretreat</a:t>
            </a:r>
            <a:endParaRPr lang="en-US" sz="2400" b="1" dirty="0">
              <a:solidFill>
                <a:srgbClr val="000000"/>
              </a:solidFill>
              <a:latin typeface="Calibri" charset="0"/>
            </a:endParaRPr>
          </a:p>
        </p:txBody>
      </p:sp>
      <p:sp>
        <p:nvSpPr>
          <p:cNvPr id="93186" name="Rectangle 3"/>
          <p:cNvSpPr>
            <a:spLocks noGrp="1" noChangeArrowheads="1"/>
          </p:cNvSpPr>
          <p:nvPr>
            <p:ph idx="1"/>
          </p:nvPr>
        </p:nvSpPr>
        <p:spPr/>
        <p:txBody>
          <a:bodyPr/>
          <a:lstStyle/>
          <a:p>
            <a:pPr eaLnBrk="1" hangingPunct="1"/>
            <a:endParaRPr lang="en-US" dirty="0">
              <a:latin typeface="Constantia" charset="0"/>
            </a:endParaRPr>
          </a:p>
        </p:txBody>
      </p:sp>
      <p:pic>
        <p:nvPicPr>
          <p:cNvPr id="93187" name="Picture 5" descr="Under%20Slab%20Duct%20Work%20for%20Under%20Slab%20Heat%2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143000"/>
            <a:ext cx="7177088" cy="467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1143000" y="3352800"/>
            <a:ext cx="2133600" cy="646113"/>
          </a:xfrm>
          <a:prstGeom prst="rect">
            <a:avLst/>
          </a:prstGeom>
          <a:solidFill>
            <a:schemeClr val="bg1"/>
          </a:solidFill>
        </p:spPr>
        <p:txBody>
          <a:bodyPr>
            <a:spAutoFit/>
          </a:bodyPr>
          <a:lstStyle/>
          <a:p>
            <a:pPr>
              <a:defRPr/>
            </a:pPr>
            <a:r>
              <a:rPr lang="en-US" sz="1200" dirty="0" smtClean="0">
                <a:latin typeface="+mj-lt"/>
                <a:ea typeface="+mn-ea"/>
                <a:cs typeface="+mn-cs"/>
              </a:rPr>
              <a:t> What </a:t>
            </a:r>
            <a:r>
              <a:rPr lang="en-US" sz="1200" dirty="0">
                <a:latin typeface="+mj-lt"/>
                <a:ea typeface="+mn-ea"/>
                <a:cs typeface="+mn-cs"/>
              </a:rPr>
              <a:t>happens if termites gain</a:t>
            </a:r>
          </a:p>
          <a:p>
            <a:pPr>
              <a:defRPr/>
            </a:pPr>
            <a:r>
              <a:rPr lang="en-US" sz="1200" dirty="0" smtClean="0">
                <a:latin typeface="+mj-lt"/>
                <a:ea typeface="+mn-ea"/>
                <a:cs typeface="+mn-cs"/>
              </a:rPr>
              <a:t> entrance </a:t>
            </a:r>
            <a:r>
              <a:rPr lang="en-US" sz="1200" dirty="0">
                <a:latin typeface="+mj-lt"/>
                <a:ea typeface="+mn-ea"/>
                <a:cs typeface="+mn-cs"/>
              </a:rPr>
              <a:t>to the air ducts here</a:t>
            </a:r>
          </a:p>
          <a:p>
            <a:pPr>
              <a:defRPr/>
            </a:pPr>
            <a:r>
              <a:rPr lang="en-US" sz="1200" dirty="0" smtClean="0">
                <a:latin typeface="+mj-lt"/>
                <a:ea typeface="+mn-ea"/>
                <a:cs typeface="+mn-cs"/>
              </a:rPr>
              <a:t> once </a:t>
            </a:r>
            <a:r>
              <a:rPr lang="en-US" sz="1200" dirty="0">
                <a:latin typeface="+mj-lt"/>
                <a:ea typeface="+mn-ea"/>
                <a:cs typeface="+mn-cs"/>
              </a:rPr>
              <a:t>the slab is </a:t>
            </a:r>
            <a:r>
              <a:rPr lang="en-US" sz="1200" dirty="0" smtClean="0">
                <a:latin typeface="+mj-lt"/>
                <a:ea typeface="+mn-ea"/>
                <a:cs typeface="+mn-cs"/>
              </a:rPr>
              <a:t>poured</a:t>
            </a:r>
            <a:r>
              <a:rPr lang="en-US" sz="1200" dirty="0">
                <a:latin typeface="+mj-lt"/>
              </a:rPr>
              <a:t>?</a:t>
            </a:r>
            <a:r>
              <a:rPr lang="en-US" sz="1200" dirty="0" smtClean="0">
                <a:latin typeface="+mj-lt"/>
                <a:ea typeface="+mn-ea"/>
                <a:cs typeface="+mn-cs"/>
              </a:rPr>
              <a:t> </a:t>
            </a:r>
            <a:endParaRPr lang="en-US" sz="1200" dirty="0">
              <a:latin typeface="+mj-lt"/>
              <a:ea typeface="+mn-ea"/>
              <a:cs typeface="+mn-cs"/>
            </a:endParaRPr>
          </a:p>
        </p:txBody>
      </p:sp>
      <p:cxnSp>
        <p:nvCxnSpPr>
          <p:cNvPr id="7" name="Straight Arrow Connector 6"/>
          <p:cNvCxnSpPr>
            <a:stCxn id="5" idx="3"/>
          </p:cNvCxnSpPr>
          <p:nvPr/>
        </p:nvCxnSpPr>
        <p:spPr>
          <a:xfrm>
            <a:off x="3276600" y="3676650"/>
            <a:ext cx="533400" cy="43815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105400" y="4724400"/>
            <a:ext cx="2286000" cy="461963"/>
          </a:xfrm>
          <a:prstGeom prst="rect">
            <a:avLst/>
          </a:prstGeom>
          <a:solidFill>
            <a:schemeClr val="bg1"/>
          </a:solidFill>
        </p:spPr>
        <p:txBody>
          <a:bodyPr>
            <a:spAutoFit/>
          </a:bodyPr>
          <a:lstStyle/>
          <a:p>
            <a:pPr>
              <a:defRPr/>
            </a:pPr>
            <a:r>
              <a:rPr lang="en-US" sz="1200" dirty="0">
                <a:latin typeface="+mj-lt"/>
                <a:ea typeface="+mn-ea"/>
                <a:cs typeface="+mn-cs"/>
              </a:rPr>
              <a:t> What happens if the </a:t>
            </a:r>
            <a:r>
              <a:rPr lang="en-US" sz="1200" dirty="0" err="1">
                <a:latin typeface="+mj-lt"/>
                <a:ea typeface="+mn-ea"/>
                <a:cs typeface="+mn-cs"/>
              </a:rPr>
              <a:t>termiticide</a:t>
            </a:r>
            <a:r>
              <a:rPr lang="en-US" sz="1200" dirty="0">
                <a:latin typeface="+mj-lt"/>
                <a:ea typeface="+mn-ea"/>
                <a:cs typeface="+mn-cs"/>
              </a:rPr>
              <a:t> </a:t>
            </a:r>
          </a:p>
          <a:p>
            <a:pPr>
              <a:defRPr/>
            </a:pPr>
            <a:r>
              <a:rPr lang="en-US" sz="1200" dirty="0">
                <a:latin typeface="+mj-lt"/>
                <a:ea typeface="+mn-ea"/>
                <a:cs typeface="+mn-cs"/>
              </a:rPr>
              <a:t> accidently gets into the ducts?</a:t>
            </a:r>
          </a:p>
        </p:txBody>
      </p:sp>
      <p:sp>
        <p:nvSpPr>
          <p:cNvPr id="2" name="TextBox 1"/>
          <p:cNvSpPr txBox="1"/>
          <p:nvPr/>
        </p:nvSpPr>
        <p:spPr>
          <a:xfrm>
            <a:off x="0" y="5943600"/>
            <a:ext cx="9144000" cy="707886"/>
          </a:xfrm>
          <a:prstGeom prst="rect">
            <a:avLst/>
          </a:prstGeom>
          <a:noFill/>
        </p:spPr>
        <p:txBody>
          <a:bodyPr wrap="square" rtlCol="0">
            <a:spAutoFit/>
          </a:bodyPr>
          <a:lstStyle/>
          <a:p>
            <a:pPr algn="ctr"/>
            <a:r>
              <a:rPr lang="en-US" sz="2000" b="1" dirty="0" smtClean="0"/>
              <a:t>How will you identify this structure as having sub-slab </a:t>
            </a:r>
          </a:p>
          <a:p>
            <a:pPr algn="ctr"/>
            <a:r>
              <a:rPr lang="en-US" sz="2000" b="1" dirty="0" smtClean="0"/>
              <a:t>heating system once this structure is built?</a:t>
            </a:r>
            <a:endParaRPr lang="en-US" sz="2000" b="1" dirty="0"/>
          </a:p>
        </p:txBody>
      </p:sp>
    </p:spTree>
    <p:extLst>
      <p:ext uri="{BB962C8B-B14F-4D97-AF65-F5344CB8AC3E}">
        <p14:creationId xmlns:p14="http://schemas.microsoft.com/office/powerpoint/2010/main" val="30802414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0" y="228600"/>
            <a:ext cx="9144000" cy="1524000"/>
          </a:xfrm>
        </p:spPr>
        <p:txBody>
          <a:bodyPr>
            <a:normAutofit/>
          </a:bodyPr>
          <a:lstStyle/>
          <a:p>
            <a:pPr eaLnBrk="1" hangingPunct="1"/>
            <a:r>
              <a:rPr lang="en-US" sz="2400" b="1" dirty="0">
                <a:solidFill>
                  <a:srgbClr val="000000"/>
                </a:solidFill>
                <a:latin typeface="Calibri" charset="0"/>
              </a:rPr>
              <a:t>This is what might tip-off </a:t>
            </a:r>
            <a:r>
              <a:rPr lang="en-US" sz="2400" b="1" dirty="0" smtClean="0">
                <a:solidFill>
                  <a:srgbClr val="000000"/>
                </a:solidFill>
                <a:latin typeface="Calibri" charset="0"/>
              </a:rPr>
              <a:t>you or your </a:t>
            </a:r>
            <a:r>
              <a:rPr lang="en-US" sz="2400" b="1" dirty="0">
                <a:solidFill>
                  <a:srgbClr val="000000"/>
                </a:solidFill>
                <a:latin typeface="Calibri" charset="0"/>
              </a:rPr>
              <a:t>inspector that the </a:t>
            </a:r>
            <a:br>
              <a:rPr lang="en-US" sz="2400" b="1" dirty="0">
                <a:solidFill>
                  <a:srgbClr val="000000"/>
                </a:solidFill>
                <a:latin typeface="Calibri" charset="0"/>
              </a:rPr>
            </a:br>
            <a:r>
              <a:rPr lang="en-US" sz="2400" b="1" dirty="0">
                <a:solidFill>
                  <a:srgbClr val="000000"/>
                </a:solidFill>
                <a:latin typeface="Calibri" charset="0"/>
              </a:rPr>
              <a:t>home has intra-slab or sub slab heat ducts in the floor</a:t>
            </a:r>
          </a:p>
        </p:txBody>
      </p:sp>
      <p:pic>
        <p:nvPicPr>
          <p:cNvPr id="9421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752600"/>
            <a:ext cx="6096000" cy="4572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4211" name="Rectangle 5"/>
          <p:cNvSpPr>
            <a:spLocks noChangeArrowheads="1"/>
          </p:cNvSpPr>
          <p:nvPr/>
        </p:nvSpPr>
        <p:spPr bwMode="auto">
          <a:xfrm>
            <a:off x="381000" y="6172200"/>
            <a:ext cx="8534400" cy="838200"/>
          </a:xfrm>
          <a:prstGeom prst="rect">
            <a:avLst/>
          </a:prstGeom>
          <a:solidFill>
            <a:schemeClr val="bg1"/>
          </a:solidFill>
          <a:ln w="9525">
            <a:solidFill>
              <a:schemeClr val="bg1"/>
            </a:solidFill>
            <a:miter lim="800000"/>
            <a:headEnd/>
            <a:tailEnd/>
          </a:ln>
        </p:spPr>
        <p:txBody>
          <a:bodyPr wrap="none" anchor="ctr"/>
          <a:lstStyle/>
          <a:p>
            <a:endParaRPr lang="en-US"/>
          </a:p>
        </p:txBody>
      </p:sp>
      <p:sp>
        <p:nvSpPr>
          <p:cNvPr id="6" name="Rectangle 5"/>
          <p:cNvSpPr/>
          <p:nvPr/>
        </p:nvSpPr>
        <p:spPr>
          <a:xfrm>
            <a:off x="838200" y="1828800"/>
            <a:ext cx="304800" cy="457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Rectangle 6"/>
          <p:cNvSpPr/>
          <p:nvPr/>
        </p:nvSpPr>
        <p:spPr>
          <a:xfrm>
            <a:off x="304800" y="1600200"/>
            <a:ext cx="85344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1371600" y="5562600"/>
            <a:ext cx="6248400"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 name="TextBox 8"/>
          <p:cNvSpPr txBox="1"/>
          <p:nvPr/>
        </p:nvSpPr>
        <p:spPr>
          <a:xfrm>
            <a:off x="0" y="5943600"/>
            <a:ext cx="9144000" cy="400050"/>
          </a:xfrm>
          <a:prstGeom prst="rect">
            <a:avLst/>
          </a:prstGeom>
          <a:noFill/>
        </p:spPr>
        <p:txBody>
          <a:bodyPr>
            <a:spAutoFit/>
          </a:bodyPr>
          <a:lstStyle/>
          <a:p>
            <a:pPr algn="ctr">
              <a:defRPr/>
            </a:pPr>
            <a:r>
              <a:rPr lang="en-US" sz="2000" b="0" dirty="0">
                <a:latin typeface="+mj-lt"/>
                <a:ea typeface="+mn-ea"/>
                <a:cs typeface="+mn-cs"/>
              </a:rPr>
              <a:t>A bait system would be a better choice for this type of structure!</a:t>
            </a:r>
          </a:p>
        </p:txBody>
      </p:sp>
    </p:spTree>
    <p:extLst>
      <p:ext uri="{BB962C8B-B14F-4D97-AF65-F5344CB8AC3E}">
        <p14:creationId xmlns:p14="http://schemas.microsoft.com/office/powerpoint/2010/main" val="22922798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Freeform 2"/>
          <p:cNvSpPr>
            <a:spLocks/>
          </p:cNvSpPr>
          <p:nvPr/>
        </p:nvSpPr>
        <p:spPr bwMode="auto">
          <a:xfrm>
            <a:off x="3597275" y="3689350"/>
            <a:ext cx="1588" cy="9525"/>
          </a:xfrm>
          <a:custGeom>
            <a:avLst/>
            <a:gdLst>
              <a:gd name="T0" fmla="*/ 0 w 20"/>
              <a:gd name="T1" fmla="*/ 2147483647 h 122"/>
              <a:gd name="T2" fmla="*/ 2147483647 w 20"/>
              <a:gd name="T3" fmla="*/ 2147483647 h 122"/>
              <a:gd name="T4" fmla="*/ 2147483647 w 20"/>
              <a:gd name="T5" fmla="*/ 0 h 122"/>
              <a:gd name="T6" fmla="*/ 0 w 20"/>
              <a:gd name="T7" fmla="*/ 2147483647 h 122"/>
              <a:gd name="T8" fmla="*/ 0 60000 65536"/>
              <a:gd name="T9" fmla="*/ 0 60000 65536"/>
              <a:gd name="T10" fmla="*/ 0 60000 65536"/>
              <a:gd name="T11" fmla="*/ 0 60000 65536"/>
              <a:gd name="T12" fmla="*/ 0 w 20"/>
              <a:gd name="T13" fmla="*/ 0 h 122"/>
              <a:gd name="T14" fmla="*/ 20 w 20"/>
              <a:gd name="T15" fmla="*/ 122 h 122"/>
            </a:gdLst>
            <a:ahLst/>
            <a:cxnLst>
              <a:cxn ang="T8">
                <a:pos x="T0" y="T1"/>
              </a:cxn>
              <a:cxn ang="T9">
                <a:pos x="T2" y="T3"/>
              </a:cxn>
              <a:cxn ang="T10">
                <a:pos x="T4" y="T5"/>
              </a:cxn>
              <a:cxn ang="T11">
                <a:pos x="T6" y="T7"/>
              </a:cxn>
            </a:cxnLst>
            <a:rect l="T12" t="T13" r="T14" b="T15"/>
            <a:pathLst>
              <a:path w="20" h="122">
                <a:moveTo>
                  <a:pt x="0" y="122"/>
                </a:moveTo>
                <a:lnTo>
                  <a:pt x="11" y="79"/>
                </a:lnTo>
                <a:lnTo>
                  <a:pt x="20" y="0"/>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7523" name="Text Box 3"/>
          <p:cNvSpPr txBox="1">
            <a:spLocks noChangeArrowheads="1"/>
          </p:cNvSpPr>
          <p:nvPr/>
        </p:nvSpPr>
        <p:spPr bwMode="auto">
          <a:xfrm>
            <a:off x="533400" y="411163"/>
            <a:ext cx="8153400" cy="523875"/>
          </a:xfrm>
          <a:prstGeom prst="rect">
            <a:avLst/>
          </a:prstGeom>
          <a:noFill/>
          <a:ln w="12700">
            <a:noFill/>
            <a:miter lim="800000"/>
            <a:headEnd type="none" w="sm" len="sm"/>
            <a:tailEnd type="none" w="sm" len="sm"/>
          </a:ln>
          <a:effectLst>
            <a:outerShdw dist="35921" dir="2700000" algn="ctr" rotWithShape="0">
              <a:schemeClr val="tx1"/>
            </a:outerShdw>
          </a:effectLst>
        </p:spPr>
        <p:txBody>
          <a:bodyPr>
            <a:spAutoFit/>
          </a:bodyPr>
          <a:lstStyle/>
          <a:p>
            <a:pPr algn="ctr" eaLnBrk="0" hangingPunct="0">
              <a:spcBef>
                <a:spcPct val="50000"/>
              </a:spcBef>
              <a:defRPr/>
            </a:pPr>
            <a:endParaRPr lang="en-US" sz="2800" dirty="0">
              <a:solidFill>
                <a:srgbClr val="FFFF00"/>
              </a:solidFill>
              <a:latin typeface="Arial" pitchFamily="34" charset="0"/>
              <a:ea typeface="+mn-ea"/>
              <a:cs typeface="Arial" pitchFamily="34" charset="0"/>
            </a:endParaRPr>
          </a:p>
        </p:txBody>
      </p:sp>
      <p:sp>
        <p:nvSpPr>
          <p:cNvPr id="1029" name="Rectangle 4"/>
          <p:cNvSpPr>
            <a:spLocks noGrp="1" noChangeArrowheads="1"/>
          </p:cNvSpPr>
          <p:nvPr>
            <p:ph type="body" sz="half" idx="1"/>
          </p:nvPr>
        </p:nvSpPr>
        <p:spPr>
          <a:xfrm>
            <a:off x="228600" y="1371600"/>
            <a:ext cx="3629025" cy="4983163"/>
          </a:xfrm>
        </p:spPr>
        <p:txBody>
          <a:bodyPr rtlCol="0">
            <a:normAutofit/>
          </a:bodyPr>
          <a:lstStyle/>
          <a:p>
            <a:pPr marL="566738" lvl="1" indent="-277813" defTabSz="900113" eaLnBrk="1" fontAlgn="auto" hangingPunct="1">
              <a:spcAft>
                <a:spcPts val="0"/>
              </a:spcAft>
              <a:buFont typeface="Wingdings 2" pitchFamily="18" charset="2"/>
              <a:buNone/>
              <a:defRPr/>
            </a:pPr>
            <a:endParaRPr lang="en-US" sz="800" b="1" dirty="0">
              <a:solidFill>
                <a:schemeClr val="bg2">
                  <a:lumMod val="10000"/>
                </a:schemeClr>
              </a:solidFill>
              <a:ea typeface="+mn-ea"/>
            </a:endParaRPr>
          </a:p>
          <a:p>
            <a:pPr marL="566738" lvl="1" indent="-277813" defTabSz="900113" eaLnBrk="1" fontAlgn="auto" hangingPunct="1">
              <a:spcAft>
                <a:spcPts val="0"/>
              </a:spcAft>
              <a:buFont typeface="Wingdings 2" pitchFamily="18" charset="2"/>
              <a:buNone/>
              <a:defRPr/>
            </a:pPr>
            <a:r>
              <a:rPr lang="en-US" sz="1800" b="1" dirty="0" smtClean="0">
                <a:latin typeface="+mj-lt"/>
                <a:ea typeface="+mn-ea"/>
              </a:rPr>
              <a:t>          Check areas below </a:t>
            </a:r>
          </a:p>
          <a:p>
            <a:pPr marL="566738" lvl="1" indent="-277813" defTabSz="900113" eaLnBrk="1" fontAlgn="auto" hangingPunct="1">
              <a:spcAft>
                <a:spcPts val="0"/>
              </a:spcAft>
              <a:buFont typeface="Wingdings 2" pitchFamily="18" charset="2"/>
              <a:buNone/>
              <a:defRPr/>
            </a:pPr>
            <a:r>
              <a:rPr lang="en-US" sz="1800" b="1" dirty="0" smtClean="0">
                <a:latin typeface="+mj-lt"/>
                <a:ea typeface="+mn-ea"/>
              </a:rPr>
              <a:t>          prior to treatment </a:t>
            </a:r>
          </a:p>
        </p:txBody>
      </p:sp>
      <p:pic>
        <p:nvPicPr>
          <p:cNvPr id="101380" name="Picture 8" descr="k21coody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286000"/>
            <a:ext cx="2193925" cy="3276600"/>
          </a:xfrm>
          <a:prstGeom prst="rect">
            <a:avLst/>
          </a:prstGeom>
          <a:noFill/>
          <a:ln w="19050" cmpd="sng">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1381" name="Rectangle 13"/>
          <p:cNvSpPr>
            <a:spLocks noChangeArrowheads="1"/>
          </p:cNvSpPr>
          <p:nvPr/>
        </p:nvSpPr>
        <p:spPr bwMode="auto">
          <a:xfrm>
            <a:off x="5105400" y="6324600"/>
            <a:ext cx="11430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16742" name="Text Box 15"/>
          <p:cNvSpPr txBox="1">
            <a:spLocks noChangeArrowheads="1"/>
          </p:cNvSpPr>
          <p:nvPr/>
        </p:nvSpPr>
        <p:spPr bwMode="auto">
          <a:xfrm>
            <a:off x="0" y="6096000"/>
            <a:ext cx="9144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algn="ctr" eaLnBrk="1" hangingPunct="1"/>
            <a:r>
              <a:rPr lang="en-US" sz="1600" b="0" dirty="0"/>
              <a:t>Porches directly over basements can be a big problem if not recognized </a:t>
            </a:r>
            <a:r>
              <a:rPr lang="en-US" sz="1600" u="sng" dirty="0"/>
              <a:t>before</a:t>
            </a:r>
            <a:r>
              <a:rPr lang="en-US" sz="1600" b="0" dirty="0"/>
              <a:t> treatment!</a:t>
            </a:r>
          </a:p>
        </p:txBody>
      </p:sp>
      <p:sp>
        <p:nvSpPr>
          <p:cNvPr id="101383" name="TextBox 13"/>
          <p:cNvSpPr txBox="1">
            <a:spLocks noChangeArrowheads="1"/>
          </p:cNvSpPr>
          <p:nvPr/>
        </p:nvSpPr>
        <p:spPr bwMode="auto">
          <a:xfrm>
            <a:off x="609600" y="533400"/>
            <a:ext cx="7848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algn="ctr" eaLnBrk="1" hangingPunct="1"/>
            <a:r>
              <a:rPr lang="en-US" sz="2800">
                <a:solidFill>
                  <a:srgbClr val="000000"/>
                </a:solidFill>
                <a:latin typeface="Calibri" charset="0"/>
              </a:rPr>
              <a:t>Don’t</a:t>
            </a:r>
            <a:r>
              <a:rPr lang="en-US" altLang="ja-JP" sz="2800">
                <a:solidFill>
                  <a:srgbClr val="000000"/>
                </a:solidFill>
                <a:latin typeface="Calibri" charset="0"/>
              </a:rPr>
              <a:t> treat slabs directly over the basement!</a:t>
            </a:r>
            <a:endParaRPr lang="en-US" sz="2800">
              <a:solidFill>
                <a:srgbClr val="000000"/>
              </a:solidFill>
              <a:latin typeface="Calibri" charset="0"/>
            </a:endParaRPr>
          </a:p>
        </p:txBody>
      </p:sp>
      <p:sp>
        <p:nvSpPr>
          <p:cNvPr id="15" name="Rectangle 14"/>
          <p:cNvSpPr/>
          <p:nvPr/>
        </p:nvSpPr>
        <p:spPr>
          <a:xfrm>
            <a:off x="3962400" y="1524000"/>
            <a:ext cx="49530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6" name="TextBox 15"/>
          <p:cNvSpPr txBox="1"/>
          <p:nvPr/>
        </p:nvSpPr>
        <p:spPr>
          <a:xfrm>
            <a:off x="3733800" y="1981200"/>
            <a:ext cx="4724400" cy="369888"/>
          </a:xfrm>
          <a:prstGeom prst="rect">
            <a:avLst/>
          </a:prstGeom>
          <a:noFill/>
          <a:ln>
            <a:noFill/>
          </a:ln>
        </p:spPr>
        <p:txBody>
          <a:bodyPr>
            <a:spAutoFit/>
          </a:bodyPr>
          <a:lstStyle/>
          <a:p>
            <a:pPr algn="ctr">
              <a:defRPr/>
            </a:pPr>
            <a:r>
              <a:rPr lang="en-US" sz="1800" dirty="0">
                <a:solidFill>
                  <a:schemeClr val="bg2">
                    <a:lumMod val="10000"/>
                  </a:schemeClr>
                </a:solidFill>
                <a:latin typeface="+mj-lt"/>
                <a:ea typeface="+mn-ea"/>
                <a:cs typeface="+mn-cs"/>
              </a:rPr>
              <a:t>Directions for use to control termites:</a:t>
            </a:r>
          </a:p>
        </p:txBody>
      </p:sp>
      <p:sp>
        <p:nvSpPr>
          <p:cNvPr id="17" name="TextBox 16"/>
          <p:cNvSpPr txBox="1"/>
          <p:nvPr/>
        </p:nvSpPr>
        <p:spPr>
          <a:xfrm>
            <a:off x="4724400" y="2514600"/>
            <a:ext cx="2514600" cy="400050"/>
          </a:xfrm>
          <a:prstGeom prst="rect">
            <a:avLst/>
          </a:prstGeom>
          <a:solidFill>
            <a:srgbClr val="FFFF00"/>
          </a:solidFill>
          <a:ln>
            <a:solidFill>
              <a:schemeClr val="bg2">
                <a:lumMod val="10000"/>
              </a:schemeClr>
            </a:solidFill>
          </a:ln>
        </p:spPr>
        <p:txBody>
          <a:bodyPr>
            <a:spAutoFit/>
          </a:bodyPr>
          <a:lstStyle/>
          <a:p>
            <a:pPr algn="ctr">
              <a:defRPr/>
            </a:pPr>
            <a:r>
              <a:rPr lang="en-US" sz="2000" b="1" dirty="0">
                <a:solidFill>
                  <a:schemeClr val="bg2">
                    <a:lumMod val="10000"/>
                  </a:schemeClr>
                </a:solidFill>
                <a:latin typeface="+mj-lt"/>
                <a:ea typeface="+mn-ea"/>
                <a:cs typeface="+mn-cs"/>
              </a:rPr>
              <a:t>USE RESTRICTIONS</a:t>
            </a:r>
          </a:p>
        </p:txBody>
      </p:sp>
      <p:sp>
        <p:nvSpPr>
          <p:cNvPr id="18" name="TextBox 17"/>
          <p:cNvSpPr txBox="1"/>
          <p:nvPr/>
        </p:nvSpPr>
        <p:spPr>
          <a:xfrm>
            <a:off x="3810000" y="3048000"/>
            <a:ext cx="4724400" cy="2246313"/>
          </a:xfrm>
          <a:prstGeom prst="rect">
            <a:avLst/>
          </a:prstGeom>
          <a:noFill/>
        </p:spPr>
        <p:txBody>
          <a:bodyPr>
            <a:spAutoFit/>
          </a:bodyPr>
          <a:lstStyle/>
          <a:p>
            <a:pPr>
              <a:buFont typeface="Arial" pitchFamily="34" charset="0"/>
              <a:buChar char="•"/>
              <a:defRPr/>
            </a:pPr>
            <a:r>
              <a:rPr lang="en-US" sz="2000" dirty="0">
                <a:solidFill>
                  <a:schemeClr val="bg2">
                    <a:lumMod val="10000"/>
                  </a:schemeClr>
                </a:solidFill>
                <a:latin typeface="+mj-lt"/>
                <a:ea typeface="+mn-ea"/>
                <a:cs typeface="+mn-cs"/>
              </a:rPr>
              <a:t>   </a:t>
            </a:r>
            <a:r>
              <a:rPr lang="en-US" sz="2000" dirty="0">
                <a:latin typeface="+mj-lt"/>
                <a:ea typeface="+mn-ea"/>
                <a:cs typeface="+mn-cs"/>
              </a:rPr>
              <a:t>Prior to drilling and treating through  </a:t>
            </a:r>
          </a:p>
          <a:p>
            <a:pPr>
              <a:defRPr/>
            </a:pPr>
            <a:r>
              <a:rPr lang="en-US" sz="2000" dirty="0">
                <a:latin typeface="+mj-lt"/>
                <a:ea typeface="+mn-ea"/>
                <a:cs typeface="+mn-cs"/>
              </a:rPr>
              <a:t>    concrete structures such as patios, </a:t>
            </a:r>
          </a:p>
          <a:p>
            <a:pPr>
              <a:defRPr/>
            </a:pPr>
            <a:r>
              <a:rPr lang="en-US" sz="2000" dirty="0">
                <a:latin typeface="+mj-lt"/>
                <a:ea typeface="+mn-ea"/>
                <a:cs typeface="+mn-cs"/>
              </a:rPr>
              <a:t>    porches, sidewalks and foundation </a:t>
            </a:r>
          </a:p>
          <a:p>
            <a:pPr>
              <a:defRPr/>
            </a:pPr>
            <a:r>
              <a:rPr lang="en-US" sz="2000" dirty="0">
                <a:latin typeface="+mj-lt"/>
                <a:ea typeface="+mn-ea"/>
                <a:cs typeface="+mn-cs"/>
              </a:rPr>
              <a:t>    slabs applicator should first determine </a:t>
            </a:r>
          </a:p>
          <a:p>
            <a:pPr>
              <a:defRPr/>
            </a:pPr>
            <a:r>
              <a:rPr lang="en-US" sz="2000" dirty="0">
                <a:latin typeface="+mj-lt"/>
                <a:ea typeface="+mn-ea"/>
                <a:cs typeface="+mn-cs"/>
              </a:rPr>
              <a:t>    that there are no habitable areas  </a:t>
            </a:r>
          </a:p>
          <a:p>
            <a:pPr>
              <a:defRPr/>
            </a:pPr>
            <a:r>
              <a:rPr lang="en-US" sz="2000" dirty="0">
                <a:latin typeface="+mj-lt"/>
                <a:ea typeface="+mn-ea"/>
                <a:cs typeface="+mn-cs"/>
              </a:rPr>
              <a:t>    below that could be unintentionally </a:t>
            </a:r>
          </a:p>
          <a:p>
            <a:pPr>
              <a:defRPr/>
            </a:pPr>
            <a:r>
              <a:rPr lang="en-US" sz="2000" dirty="0">
                <a:latin typeface="+mj-lt"/>
                <a:ea typeface="+mn-ea"/>
                <a:cs typeface="+mn-cs"/>
              </a:rPr>
              <a:t>    contaminated by the treatment. </a:t>
            </a:r>
          </a:p>
        </p:txBody>
      </p:sp>
      <p:sp>
        <p:nvSpPr>
          <p:cNvPr id="13" name="Rectangle 12"/>
          <p:cNvSpPr/>
          <p:nvPr/>
        </p:nvSpPr>
        <p:spPr>
          <a:xfrm>
            <a:off x="3733800" y="1752600"/>
            <a:ext cx="4724400" cy="381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Rectangle 18"/>
          <p:cNvSpPr/>
          <p:nvPr/>
        </p:nvSpPr>
        <p:spPr>
          <a:xfrm>
            <a:off x="914400" y="1524000"/>
            <a:ext cx="2209800" cy="762000"/>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TextBox 19"/>
          <p:cNvSpPr txBox="1"/>
          <p:nvPr/>
        </p:nvSpPr>
        <p:spPr>
          <a:xfrm>
            <a:off x="8458200" y="6633346"/>
            <a:ext cx="838200" cy="215444"/>
          </a:xfrm>
          <a:prstGeom prst="rect">
            <a:avLst/>
          </a:prstGeom>
          <a:noFill/>
        </p:spPr>
        <p:txBody>
          <a:bodyPr wrap="square" rtlCol="0">
            <a:spAutoFit/>
          </a:bodyPr>
          <a:lstStyle/>
          <a:p>
            <a:r>
              <a:rPr lang="en-US" sz="800" b="1" dirty="0" smtClean="0"/>
              <a:t>Slide </a:t>
            </a:r>
            <a:r>
              <a:rPr lang="en-US" sz="800" b="1" dirty="0"/>
              <a:t>5</a:t>
            </a:r>
            <a:r>
              <a:rPr lang="en-US" sz="800" b="1" dirty="0" smtClean="0"/>
              <a:t>5/86</a:t>
            </a:r>
            <a:endParaRPr lang="en-US" sz="800" b="1" dirty="0"/>
          </a:p>
        </p:txBody>
      </p:sp>
    </p:spTree>
    <p:extLst>
      <p:ext uri="{BB962C8B-B14F-4D97-AF65-F5344CB8AC3E}">
        <p14:creationId xmlns:p14="http://schemas.microsoft.com/office/powerpoint/2010/main" val="105450139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67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itle 1"/>
          <p:cNvSpPr>
            <a:spLocks noGrp="1"/>
          </p:cNvSpPr>
          <p:nvPr>
            <p:ph type="title"/>
          </p:nvPr>
        </p:nvSpPr>
        <p:spPr>
          <a:xfrm>
            <a:off x="0" y="533400"/>
            <a:ext cx="9144000" cy="1066800"/>
          </a:xfrm>
        </p:spPr>
        <p:txBody>
          <a:bodyPr>
            <a:normAutofit/>
          </a:bodyPr>
          <a:lstStyle/>
          <a:p>
            <a:pPr eaLnBrk="1" hangingPunct="1"/>
            <a:r>
              <a:rPr lang="en-US" sz="2800" b="1" dirty="0">
                <a:solidFill>
                  <a:srgbClr val="000000"/>
                </a:solidFill>
                <a:latin typeface="Calibri" charset="0"/>
              </a:rPr>
              <a:t>What can your employees do </a:t>
            </a:r>
            <a:r>
              <a:rPr lang="en-US" sz="2800" b="1" dirty="0" smtClean="0">
                <a:solidFill>
                  <a:srgbClr val="000000"/>
                </a:solidFill>
                <a:latin typeface="Calibri" charset="0"/>
              </a:rPr>
              <a:t/>
            </a:r>
            <a:br>
              <a:rPr lang="en-US" sz="2800" b="1" dirty="0" smtClean="0">
                <a:solidFill>
                  <a:srgbClr val="000000"/>
                </a:solidFill>
                <a:latin typeface="Calibri" charset="0"/>
              </a:rPr>
            </a:br>
            <a:r>
              <a:rPr lang="en-US" sz="2800" b="1" dirty="0" smtClean="0">
                <a:solidFill>
                  <a:srgbClr val="000000"/>
                </a:solidFill>
                <a:latin typeface="Calibri" charset="0"/>
              </a:rPr>
              <a:t>to </a:t>
            </a:r>
            <a:r>
              <a:rPr lang="en-US" sz="2800" b="1" dirty="0">
                <a:solidFill>
                  <a:srgbClr val="000000"/>
                </a:solidFill>
                <a:latin typeface="Calibri" charset="0"/>
              </a:rPr>
              <a:t>avoid </a:t>
            </a:r>
            <a:r>
              <a:rPr lang="en-US" sz="2800" b="1" dirty="0" smtClean="0">
                <a:solidFill>
                  <a:srgbClr val="000000"/>
                </a:solidFill>
                <a:latin typeface="Calibri" charset="0"/>
              </a:rPr>
              <a:t>treating a over suspended </a:t>
            </a:r>
            <a:r>
              <a:rPr lang="en-US" sz="2800" b="1" dirty="0">
                <a:solidFill>
                  <a:srgbClr val="000000"/>
                </a:solidFill>
                <a:latin typeface="Calibri" charset="0"/>
              </a:rPr>
              <a:t>slab?</a:t>
            </a:r>
          </a:p>
        </p:txBody>
      </p:sp>
      <p:sp>
        <p:nvSpPr>
          <p:cNvPr id="3" name="Content Placeholder 2"/>
          <p:cNvSpPr>
            <a:spLocks noGrp="1"/>
          </p:cNvSpPr>
          <p:nvPr>
            <p:ph idx="1"/>
          </p:nvPr>
        </p:nvSpPr>
        <p:spPr>
          <a:xfrm>
            <a:off x="838200" y="2362200"/>
            <a:ext cx="7848600" cy="3962400"/>
          </a:xfrm>
        </p:spPr>
        <p:txBody>
          <a:bodyPr rtlCol="0">
            <a:normAutofit/>
          </a:bodyPr>
          <a:lstStyle/>
          <a:p>
            <a:pPr>
              <a:lnSpc>
                <a:spcPct val="80000"/>
              </a:lnSpc>
              <a:defRPr/>
            </a:pPr>
            <a:r>
              <a:rPr lang="en-US" sz="2000" dirty="0" smtClean="0">
                <a:latin typeface="+mj-lt"/>
                <a:ea typeface="+mn-ea"/>
                <a:cs typeface="+mn-cs"/>
              </a:rPr>
              <a:t>Measure every basement </a:t>
            </a:r>
          </a:p>
          <a:p>
            <a:pPr eaLnBrk="1" fontAlgn="auto" hangingPunct="1">
              <a:lnSpc>
                <a:spcPct val="80000"/>
              </a:lnSpc>
              <a:spcAft>
                <a:spcPts val="0"/>
              </a:spcAft>
              <a:buFont typeface="Wingdings 2" pitchFamily="18" charset="2"/>
              <a:buNone/>
              <a:defRPr/>
            </a:pPr>
            <a:r>
              <a:rPr lang="en-US" sz="2000" dirty="0" smtClean="0">
                <a:latin typeface="+mj-lt"/>
                <a:ea typeface="+mn-ea"/>
                <a:cs typeface="+mn-cs"/>
              </a:rPr>
              <a:t>      structure from the outside </a:t>
            </a:r>
          </a:p>
          <a:p>
            <a:pPr eaLnBrk="1" fontAlgn="auto" hangingPunct="1">
              <a:lnSpc>
                <a:spcPct val="80000"/>
              </a:lnSpc>
              <a:spcAft>
                <a:spcPts val="0"/>
              </a:spcAft>
              <a:buFont typeface="Wingdings 2" pitchFamily="18" charset="2"/>
              <a:buNone/>
              <a:defRPr/>
            </a:pPr>
            <a:r>
              <a:rPr lang="en-US" sz="2000" dirty="0" smtClean="0">
                <a:latin typeface="+mj-lt"/>
                <a:ea typeface="+mn-ea"/>
                <a:cs typeface="+mn-cs"/>
              </a:rPr>
              <a:t>      and make sure that it agrees </a:t>
            </a:r>
          </a:p>
          <a:p>
            <a:pPr eaLnBrk="1" fontAlgn="auto" hangingPunct="1">
              <a:lnSpc>
                <a:spcPct val="80000"/>
              </a:lnSpc>
              <a:spcAft>
                <a:spcPts val="0"/>
              </a:spcAft>
              <a:buFont typeface="Wingdings 2" pitchFamily="18" charset="2"/>
              <a:buNone/>
              <a:defRPr/>
            </a:pPr>
            <a:r>
              <a:rPr lang="en-US" sz="2000" dirty="0" smtClean="0">
                <a:latin typeface="+mj-lt"/>
                <a:ea typeface="+mn-ea"/>
                <a:cs typeface="+mn-cs"/>
              </a:rPr>
              <a:t>      with the graph, including all </a:t>
            </a:r>
          </a:p>
          <a:p>
            <a:pPr eaLnBrk="1" fontAlgn="auto" hangingPunct="1">
              <a:lnSpc>
                <a:spcPct val="80000"/>
              </a:lnSpc>
              <a:spcAft>
                <a:spcPts val="0"/>
              </a:spcAft>
              <a:buFont typeface="Wingdings 2" pitchFamily="18" charset="2"/>
              <a:buNone/>
              <a:defRPr/>
            </a:pPr>
            <a:r>
              <a:rPr lang="en-US" sz="2000" dirty="0" smtClean="0">
                <a:latin typeface="+mj-lt"/>
                <a:ea typeface="+mn-ea"/>
                <a:cs typeface="+mn-cs"/>
              </a:rPr>
              <a:t>      porches and attached slabs.</a:t>
            </a:r>
          </a:p>
          <a:p>
            <a:pPr eaLnBrk="1" fontAlgn="auto" hangingPunct="1">
              <a:lnSpc>
                <a:spcPct val="80000"/>
              </a:lnSpc>
              <a:spcAft>
                <a:spcPts val="0"/>
              </a:spcAft>
              <a:buFontTx/>
              <a:buNone/>
              <a:defRPr/>
            </a:pPr>
            <a:endParaRPr lang="en-US" sz="2000" dirty="0" smtClean="0">
              <a:latin typeface="+mj-lt"/>
              <a:ea typeface="+mn-ea"/>
              <a:cs typeface="+mn-cs"/>
            </a:endParaRPr>
          </a:p>
          <a:p>
            <a:pPr>
              <a:lnSpc>
                <a:spcPct val="80000"/>
              </a:lnSpc>
              <a:defRPr/>
            </a:pPr>
            <a:r>
              <a:rPr lang="en-US" sz="2000" dirty="0" smtClean="0">
                <a:latin typeface="+mj-lt"/>
                <a:ea typeface="+mn-ea"/>
                <a:cs typeface="+mn-cs"/>
              </a:rPr>
              <a:t>Then go downstairs and see </a:t>
            </a:r>
          </a:p>
          <a:p>
            <a:pPr eaLnBrk="1" fontAlgn="auto" hangingPunct="1">
              <a:lnSpc>
                <a:spcPct val="80000"/>
              </a:lnSpc>
              <a:spcAft>
                <a:spcPts val="0"/>
              </a:spcAft>
              <a:buFont typeface="Wingdings 2" pitchFamily="18" charset="2"/>
              <a:buNone/>
              <a:defRPr/>
            </a:pPr>
            <a:r>
              <a:rPr lang="en-US" sz="2000" dirty="0" smtClean="0">
                <a:latin typeface="+mj-lt"/>
                <a:ea typeface="+mn-ea"/>
                <a:cs typeface="+mn-cs"/>
              </a:rPr>
              <a:t>      if the configuration of the </a:t>
            </a:r>
          </a:p>
          <a:p>
            <a:pPr eaLnBrk="1" fontAlgn="auto" hangingPunct="1">
              <a:lnSpc>
                <a:spcPct val="80000"/>
              </a:lnSpc>
              <a:spcAft>
                <a:spcPts val="0"/>
              </a:spcAft>
              <a:buFont typeface="Wingdings 2" pitchFamily="18" charset="2"/>
              <a:buNone/>
              <a:defRPr/>
            </a:pPr>
            <a:r>
              <a:rPr lang="en-US" sz="2000" dirty="0" smtClean="0">
                <a:latin typeface="+mj-lt"/>
                <a:ea typeface="+mn-ea"/>
                <a:cs typeface="+mn-cs"/>
              </a:rPr>
              <a:t>      basement is the same as the </a:t>
            </a:r>
          </a:p>
          <a:p>
            <a:pPr eaLnBrk="1" fontAlgn="auto" hangingPunct="1">
              <a:lnSpc>
                <a:spcPct val="80000"/>
              </a:lnSpc>
              <a:spcAft>
                <a:spcPts val="0"/>
              </a:spcAft>
              <a:buFont typeface="Wingdings 2" pitchFamily="18" charset="2"/>
              <a:buNone/>
              <a:defRPr/>
            </a:pPr>
            <a:r>
              <a:rPr lang="en-US" sz="2000" dirty="0" smtClean="0">
                <a:latin typeface="+mj-lt"/>
                <a:ea typeface="+mn-ea"/>
                <a:cs typeface="+mn-cs"/>
              </a:rPr>
              <a:t>      outside wall. </a:t>
            </a:r>
          </a:p>
          <a:p>
            <a:pPr eaLnBrk="1" fontAlgn="auto" hangingPunct="1">
              <a:lnSpc>
                <a:spcPct val="80000"/>
              </a:lnSpc>
              <a:spcAft>
                <a:spcPts val="0"/>
              </a:spcAft>
              <a:buFontTx/>
              <a:buNone/>
              <a:defRPr/>
            </a:pPr>
            <a:endParaRPr lang="en-US" sz="2400" b="1" dirty="0" smtClean="0">
              <a:latin typeface="+mj-lt"/>
              <a:ea typeface="+mn-ea"/>
              <a:cs typeface="+mn-cs"/>
            </a:endParaRPr>
          </a:p>
          <a:p>
            <a:pPr eaLnBrk="1" fontAlgn="auto" hangingPunct="1">
              <a:lnSpc>
                <a:spcPct val="80000"/>
              </a:lnSpc>
              <a:spcAft>
                <a:spcPts val="0"/>
              </a:spcAft>
              <a:buFontTx/>
              <a:buNone/>
              <a:defRPr/>
            </a:pPr>
            <a:endParaRPr lang="en-US" sz="2400" b="1" dirty="0" smtClean="0">
              <a:latin typeface="+mj-lt"/>
              <a:ea typeface="+mn-ea"/>
              <a:cs typeface="+mn-cs"/>
            </a:endParaRPr>
          </a:p>
          <a:p>
            <a:pPr eaLnBrk="1" fontAlgn="auto" hangingPunct="1">
              <a:lnSpc>
                <a:spcPct val="80000"/>
              </a:lnSpc>
              <a:spcAft>
                <a:spcPts val="0"/>
              </a:spcAft>
              <a:buFontTx/>
              <a:buNone/>
              <a:defRPr/>
            </a:pPr>
            <a:endParaRPr lang="en-US" sz="2400" b="1" dirty="0" smtClean="0">
              <a:latin typeface="+mj-lt"/>
              <a:ea typeface="+mn-ea"/>
              <a:cs typeface="+mn-cs"/>
            </a:endParaRPr>
          </a:p>
          <a:p>
            <a:pPr eaLnBrk="1" fontAlgn="auto" hangingPunct="1">
              <a:lnSpc>
                <a:spcPct val="80000"/>
              </a:lnSpc>
              <a:spcAft>
                <a:spcPts val="0"/>
              </a:spcAft>
              <a:buFontTx/>
              <a:buNone/>
              <a:defRPr/>
            </a:pPr>
            <a:endParaRPr lang="en-US" sz="2400" dirty="0" smtClean="0">
              <a:solidFill>
                <a:schemeClr val="tx2">
                  <a:lumMod val="75000"/>
                </a:schemeClr>
              </a:solidFill>
              <a:latin typeface="+mj-lt"/>
              <a:ea typeface="+mn-ea"/>
              <a:cs typeface="+mn-cs"/>
            </a:endParaRPr>
          </a:p>
          <a:p>
            <a:pPr eaLnBrk="1" fontAlgn="auto" hangingPunct="1">
              <a:spcAft>
                <a:spcPts val="0"/>
              </a:spcAft>
              <a:buFont typeface="Wingdings 2" pitchFamily="18" charset="2"/>
              <a:buChar char=""/>
              <a:defRPr/>
            </a:pPr>
            <a:endParaRPr lang="en-US" sz="2400" dirty="0" smtClean="0">
              <a:solidFill>
                <a:schemeClr val="bg2">
                  <a:lumMod val="10000"/>
                </a:schemeClr>
              </a:solidFill>
              <a:latin typeface="+mj-lt"/>
              <a:ea typeface="+mn-ea"/>
              <a:cs typeface="+mn-cs"/>
            </a:endParaRPr>
          </a:p>
        </p:txBody>
      </p:sp>
      <p:pic>
        <p:nvPicPr>
          <p:cNvPr id="104451" name="Picture 4" descr="C:\Documents and Settings\chaseja01\My Documents\Dropbox\Wally-Mike\Termite Control Field Pics\Inspection-Measuring\DSC0005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2438400"/>
            <a:ext cx="3870325" cy="290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20648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a:xfrm>
            <a:off x="0" y="381000"/>
            <a:ext cx="9144000" cy="838200"/>
          </a:xfrm>
        </p:spPr>
        <p:txBody>
          <a:bodyPr/>
          <a:lstStyle/>
          <a:p>
            <a:pPr eaLnBrk="1" hangingPunct="1"/>
            <a:r>
              <a:rPr lang="en-US" sz="2800" b="1">
                <a:solidFill>
                  <a:srgbClr val="000000"/>
                </a:solidFill>
                <a:latin typeface="Calibri" charset="0"/>
              </a:rPr>
              <a:t>What can your employees do inside to avoid this?</a:t>
            </a:r>
          </a:p>
        </p:txBody>
      </p:sp>
      <p:sp>
        <p:nvSpPr>
          <p:cNvPr id="3" name="Content Placeholder 2"/>
          <p:cNvSpPr>
            <a:spLocks noGrp="1"/>
          </p:cNvSpPr>
          <p:nvPr>
            <p:ph idx="1"/>
          </p:nvPr>
        </p:nvSpPr>
        <p:spPr>
          <a:xfrm>
            <a:off x="457200" y="1600200"/>
            <a:ext cx="8229600" cy="4114800"/>
          </a:xfrm>
        </p:spPr>
        <p:txBody>
          <a:bodyPr rtlCol="0">
            <a:normAutofit/>
          </a:bodyPr>
          <a:lstStyle/>
          <a:p>
            <a:pPr>
              <a:defRPr/>
            </a:pPr>
            <a:r>
              <a:rPr lang="en-US" sz="2000" dirty="0" smtClean="0">
                <a:latin typeface="+mj-lt"/>
                <a:ea typeface="+mn-ea"/>
                <a:cs typeface="+mn-cs"/>
              </a:rPr>
              <a:t>Inspect the ceiling of </a:t>
            </a:r>
          </a:p>
          <a:p>
            <a:pPr eaLnBrk="1" fontAlgn="auto" hangingPunct="1">
              <a:spcAft>
                <a:spcPts val="0"/>
              </a:spcAft>
              <a:buFont typeface="Wingdings 2" pitchFamily="18" charset="2"/>
              <a:buNone/>
              <a:defRPr/>
            </a:pPr>
            <a:r>
              <a:rPr lang="en-US" sz="2000" dirty="0" smtClean="0">
                <a:latin typeface="+mj-lt"/>
                <a:ea typeface="+mn-ea"/>
                <a:cs typeface="+mn-cs"/>
              </a:rPr>
              <a:t>      the basement adjacent </a:t>
            </a:r>
          </a:p>
          <a:p>
            <a:pPr eaLnBrk="1" fontAlgn="auto" hangingPunct="1">
              <a:spcAft>
                <a:spcPts val="0"/>
              </a:spcAft>
              <a:buFont typeface="Wingdings 2" pitchFamily="18" charset="2"/>
              <a:buNone/>
              <a:defRPr/>
            </a:pPr>
            <a:r>
              <a:rPr lang="en-US" sz="2000" dirty="0" smtClean="0">
                <a:latin typeface="+mj-lt"/>
                <a:ea typeface="+mn-ea"/>
                <a:cs typeface="+mn-cs"/>
              </a:rPr>
              <a:t>      to the area where the </a:t>
            </a:r>
          </a:p>
          <a:p>
            <a:pPr eaLnBrk="1" fontAlgn="auto" hangingPunct="1">
              <a:spcAft>
                <a:spcPts val="0"/>
              </a:spcAft>
              <a:buFont typeface="Wingdings 2" pitchFamily="18" charset="2"/>
              <a:buNone/>
              <a:defRPr/>
            </a:pPr>
            <a:r>
              <a:rPr lang="en-US" sz="2000" dirty="0" smtClean="0">
                <a:latin typeface="+mj-lt"/>
                <a:ea typeface="+mn-ea"/>
                <a:cs typeface="+mn-cs"/>
              </a:rPr>
              <a:t>      porch or slab is attached</a:t>
            </a:r>
          </a:p>
          <a:p>
            <a:pPr eaLnBrk="1" fontAlgn="auto" hangingPunct="1">
              <a:spcAft>
                <a:spcPts val="0"/>
              </a:spcAft>
              <a:buFont typeface="Wingdings 2" pitchFamily="18" charset="2"/>
              <a:buNone/>
              <a:defRPr/>
            </a:pPr>
            <a:r>
              <a:rPr lang="en-US" sz="2000" dirty="0" smtClean="0">
                <a:latin typeface="+mj-lt"/>
                <a:ea typeface="+mn-ea"/>
                <a:cs typeface="+mn-cs"/>
              </a:rPr>
              <a:t>      to the structure to </a:t>
            </a:r>
          </a:p>
          <a:p>
            <a:pPr eaLnBrk="1" fontAlgn="auto" hangingPunct="1">
              <a:spcAft>
                <a:spcPts val="0"/>
              </a:spcAft>
              <a:buFont typeface="Wingdings 2" pitchFamily="18" charset="2"/>
              <a:buNone/>
              <a:defRPr/>
            </a:pPr>
            <a:r>
              <a:rPr lang="en-US" sz="2000" dirty="0" smtClean="0">
                <a:latin typeface="+mj-lt"/>
                <a:ea typeface="+mn-ea"/>
                <a:cs typeface="+mn-cs"/>
              </a:rPr>
              <a:t>      determine if there is a </a:t>
            </a:r>
          </a:p>
          <a:p>
            <a:pPr eaLnBrk="1" fontAlgn="auto" hangingPunct="1">
              <a:spcAft>
                <a:spcPts val="0"/>
              </a:spcAft>
              <a:buFont typeface="Wingdings 2" pitchFamily="18" charset="2"/>
              <a:buNone/>
              <a:defRPr/>
            </a:pPr>
            <a:r>
              <a:rPr lang="en-US" sz="2000" dirty="0" smtClean="0">
                <a:latin typeface="+mj-lt"/>
                <a:ea typeface="+mn-ea"/>
                <a:cs typeface="+mn-cs"/>
              </a:rPr>
              <a:t>      metal pan supporting </a:t>
            </a:r>
          </a:p>
          <a:p>
            <a:pPr eaLnBrk="1" fontAlgn="auto" hangingPunct="1">
              <a:spcAft>
                <a:spcPts val="0"/>
              </a:spcAft>
              <a:buFont typeface="Wingdings 2" pitchFamily="18" charset="2"/>
              <a:buNone/>
              <a:defRPr/>
            </a:pPr>
            <a:r>
              <a:rPr lang="en-US" sz="2000" dirty="0" smtClean="0">
                <a:latin typeface="+mj-lt"/>
                <a:ea typeface="+mn-ea"/>
                <a:cs typeface="+mn-cs"/>
              </a:rPr>
              <a:t>      that slab which is </a:t>
            </a:r>
          </a:p>
          <a:p>
            <a:pPr eaLnBrk="1" fontAlgn="auto" hangingPunct="1">
              <a:spcAft>
                <a:spcPts val="0"/>
              </a:spcAft>
              <a:buFont typeface="Wingdings 2" pitchFamily="18" charset="2"/>
              <a:buNone/>
              <a:defRPr/>
            </a:pPr>
            <a:r>
              <a:rPr lang="en-US" sz="2000" dirty="0" smtClean="0">
                <a:latin typeface="+mj-lt"/>
                <a:ea typeface="+mn-ea"/>
                <a:cs typeface="+mn-cs"/>
              </a:rPr>
              <a:t>      directly over the </a:t>
            </a:r>
          </a:p>
          <a:p>
            <a:pPr eaLnBrk="1" fontAlgn="auto" hangingPunct="1">
              <a:spcAft>
                <a:spcPts val="0"/>
              </a:spcAft>
              <a:buFont typeface="Wingdings 2" pitchFamily="18" charset="2"/>
              <a:buNone/>
              <a:defRPr/>
            </a:pPr>
            <a:r>
              <a:rPr lang="en-US" sz="2000" dirty="0">
                <a:latin typeface="+mj-lt"/>
                <a:ea typeface="+mn-ea"/>
                <a:cs typeface="+mn-cs"/>
              </a:rPr>
              <a:t> </a:t>
            </a:r>
            <a:r>
              <a:rPr lang="en-US" sz="2000" dirty="0" smtClean="0">
                <a:latin typeface="+mj-lt"/>
                <a:ea typeface="+mn-ea"/>
                <a:cs typeface="+mn-cs"/>
              </a:rPr>
              <a:t>     basement. </a:t>
            </a:r>
            <a:endParaRPr lang="en-US" sz="2000" dirty="0">
              <a:latin typeface="+mj-lt"/>
              <a:ea typeface="+mn-ea"/>
              <a:cs typeface="+mn-cs"/>
            </a:endParaRPr>
          </a:p>
        </p:txBody>
      </p:sp>
      <p:pic>
        <p:nvPicPr>
          <p:cNvPr id="10547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1752600"/>
            <a:ext cx="4318000" cy="32400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886200" y="5181600"/>
            <a:ext cx="4343400" cy="1015663"/>
          </a:xfrm>
          <a:prstGeom prst="rect">
            <a:avLst/>
          </a:prstGeom>
          <a:noFill/>
        </p:spPr>
        <p:txBody>
          <a:bodyPr wrap="square">
            <a:spAutoFit/>
          </a:bodyPr>
          <a:lstStyle/>
          <a:p>
            <a:pPr>
              <a:defRPr/>
            </a:pPr>
            <a:r>
              <a:rPr lang="en-US" sz="2000" b="0" dirty="0">
                <a:latin typeface="+mj-lt"/>
                <a:ea typeface="+mn-ea"/>
                <a:cs typeface="+mn-cs"/>
              </a:rPr>
              <a:t>Sometimes there is a drop ceiling that</a:t>
            </a:r>
            <a:r>
              <a:rPr lang="en-US" sz="2000" b="0" dirty="0" smtClean="0">
                <a:latin typeface="+mj-lt"/>
                <a:ea typeface="+mn-ea"/>
                <a:cs typeface="+mn-cs"/>
              </a:rPr>
              <a:t>,</a:t>
            </a:r>
          </a:p>
          <a:p>
            <a:pPr>
              <a:defRPr/>
            </a:pPr>
            <a:r>
              <a:rPr lang="en-US" sz="2000" b="0" dirty="0" smtClean="0">
                <a:latin typeface="+mj-lt"/>
                <a:ea typeface="+mn-ea"/>
                <a:cs typeface="+mn-cs"/>
              </a:rPr>
              <a:t>once </a:t>
            </a:r>
            <a:r>
              <a:rPr lang="en-US" sz="2000" b="0" dirty="0">
                <a:latin typeface="+mj-lt"/>
                <a:ea typeface="+mn-ea"/>
                <a:cs typeface="+mn-cs"/>
              </a:rPr>
              <a:t>removed, will show the metal pan </a:t>
            </a:r>
            <a:endParaRPr lang="en-US" sz="2000" b="0" dirty="0" smtClean="0">
              <a:latin typeface="+mj-lt"/>
              <a:ea typeface="+mn-ea"/>
              <a:cs typeface="+mn-cs"/>
            </a:endParaRPr>
          </a:p>
          <a:p>
            <a:pPr>
              <a:defRPr/>
            </a:pPr>
            <a:r>
              <a:rPr lang="en-US" sz="2000" b="0" dirty="0" smtClean="0">
                <a:latin typeface="+mj-lt"/>
                <a:ea typeface="+mn-ea"/>
                <a:cs typeface="+mn-cs"/>
              </a:rPr>
              <a:t>supporting </a:t>
            </a:r>
            <a:r>
              <a:rPr lang="en-US" sz="2000" b="0" dirty="0">
                <a:latin typeface="+mj-lt"/>
                <a:ea typeface="+mn-ea"/>
                <a:cs typeface="+mn-cs"/>
              </a:rPr>
              <a:t>the slab.</a:t>
            </a:r>
          </a:p>
        </p:txBody>
      </p:sp>
    </p:spTree>
    <p:extLst>
      <p:ext uri="{BB962C8B-B14F-4D97-AF65-F5344CB8AC3E}">
        <p14:creationId xmlns:p14="http://schemas.microsoft.com/office/powerpoint/2010/main" val="37820490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3"/>
          <p:cNvSpPr>
            <a:spLocks noGrp="1" noChangeArrowheads="1"/>
          </p:cNvSpPr>
          <p:nvPr>
            <p:ph idx="1"/>
          </p:nvPr>
        </p:nvSpPr>
        <p:spPr/>
        <p:txBody>
          <a:bodyPr/>
          <a:lstStyle/>
          <a:p>
            <a:pPr eaLnBrk="1" hangingPunct="1">
              <a:buFont typeface="Wingdings 2" charset="0"/>
              <a:buNone/>
            </a:pPr>
            <a:r>
              <a:rPr lang="en-US">
                <a:latin typeface="Constantia" charset="0"/>
              </a:rPr>
              <a:t>  </a:t>
            </a:r>
          </a:p>
        </p:txBody>
      </p:sp>
      <p:sp>
        <p:nvSpPr>
          <p:cNvPr id="106498" name="Rectangle 5"/>
          <p:cNvSpPr>
            <a:spLocks noChangeArrowheads="1"/>
          </p:cNvSpPr>
          <p:nvPr/>
        </p:nvSpPr>
        <p:spPr bwMode="auto">
          <a:xfrm>
            <a:off x="304800" y="2819400"/>
            <a:ext cx="4114800" cy="1524000"/>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106499" name="Rectangle 6"/>
          <p:cNvSpPr>
            <a:spLocks noChangeArrowheads="1"/>
          </p:cNvSpPr>
          <p:nvPr/>
        </p:nvSpPr>
        <p:spPr bwMode="auto">
          <a:xfrm>
            <a:off x="381000" y="2895600"/>
            <a:ext cx="2590800" cy="137160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106500" name="Rectangle 7"/>
          <p:cNvSpPr>
            <a:spLocks noChangeArrowheads="1"/>
          </p:cNvSpPr>
          <p:nvPr/>
        </p:nvSpPr>
        <p:spPr bwMode="auto">
          <a:xfrm>
            <a:off x="3048000" y="4343400"/>
            <a:ext cx="1295400" cy="1752600"/>
          </a:xfrm>
          <a:prstGeom prst="rect">
            <a:avLst/>
          </a:prstGeom>
          <a:solidFill>
            <a:srgbClr val="C0C0C0"/>
          </a:solidFill>
          <a:ln w="9525">
            <a:solidFill>
              <a:schemeClr val="tx1"/>
            </a:solidFill>
            <a:miter lim="800000"/>
            <a:headEnd/>
            <a:tailEnd/>
          </a:ln>
        </p:spPr>
        <p:txBody>
          <a:bodyPr wrap="none" anchor="ctr"/>
          <a:lstStyle/>
          <a:p>
            <a:pPr algn="ctr"/>
            <a:endParaRPr lang="en-US" sz="1800" b="0"/>
          </a:p>
        </p:txBody>
      </p:sp>
      <p:sp>
        <p:nvSpPr>
          <p:cNvPr id="106501" name="Line 8"/>
          <p:cNvSpPr>
            <a:spLocks noChangeShapeType="1"/>
          </p:cNvSpPr>
          <p:nvPr/>
        </p:nvSpPr>
        <p:spPr bwMode="auto">
          <a:xfrm>
            <a:off x="3048000" y="2819400"/>
            <a:ext cx="0" cy="1524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02" name="Line 9"/>
          <p:cNvSpPr>
            <a:spLocks noChangeShapeType="1"/>
          </p:cNvSpPr>
          <p:nvPr/>
        </p:nvSpPr>
        <p:spPr bwMode="auto">
          <a:xfrm>
            <a:off x="3048000" y="2895600"/>
            <a:ext cx="1295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03" name="Line 10"/>
          <p:cNvSpPr>
            <a:spLocks noChangeShapeType="1"/>
          </p:cNvSpPr>
          <p:nvPr/>
        </p:nvSpPr>
        <p:spPr bwMode="auto">
          <a:xfrm flipV="1">
            <a:off x="4343400" y="2895600"/>
            <a:ext cx="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04" name="Rectangle 12"/>
          <p:cNvSpPr>
            <a:spLocks noChangeArrowheads="1"/>
          </p:cNvSpPr>
          <p:nvPr/>
        </p:nvSpPr>
        <p:spPr bwMode="auto">
          <a:xfrm>
            <a:off x="4800600" y="2819400"/>
            <a:ext cx="4114800" cy="1524000"/>
          </a:xfrm>
          <a:prstGeom prst="rect">
            <a:avLst/>
          </a:prstGeom>
          <a:solidFill>
            <a:srgbClr val="B2B2B2"/>
          </a:solidFill>
          <a:ln w="9525">
            <a:solidFill>
              <a:schemeClr val="tx1"/>
            </a:solidFill>
            <a:miter lim="800000"/>
            <a:headEnd/>
            <a:tailEnd/>
          </a:ln>
        </p:spPr>
        <p:txBody>
          <a:bodyPr wrap="none" anchor="ctr"/>
          <a:lstStyle/>
          <a:p>
            <a:endParaRPr lang="en-US"/>
          </a:p>
        </p:txBody>
      </p:sp>
      <p:sp>
        <p:nvSpPr>
          <p:cNvPr id="106505" name="Line 13"/>
          <p:cNvSpPr>
            <a:spLocks noChangeShapeType="1"/>
          </p:cNvSpPr>
          <p:nvPr/>
        </p:nvSpPr>
        <p:spPr bwMode="auto">
          <a:xfrm>
            <a:off x="7543800" y="2819400"/>
            <a:ext cx="0" cy="1524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06" name="Rectangle 14"/>
          <p:cNvSpPr>
            <a:spLocks noChangeArrowheads="1"/>
          </p:cNvSpPr>
          <p:nvPr/>
        </p:nvSpPr>
        <p:spPr bwMode="auto">
          <a:xfrm>
            <a:off x="7543800" y="4343400"/>
            <a:ext cx="1295400" cy="1752600"/>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106507" name="Line 15"/>
          <p:cNvSpPr>
            <a:spLocks noChangeShapeType="1"/>
          </p:cNvSpPr>
          <p:nvPr/>
        </p:nvSpPr>
        <p:spPr bwMode="auto">
          <a:xfrm>
            <a:off x="7543800" y="2895600"/>
            <a:ext cx="1295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08" name="Line 16"/>
          <p:cNvSpPr>
            <a:spLocks noChangeShapeType="1"/>
          </p:cNvSpPr>
          <p:nvPr/>
        </p:nvSpPr>
        <p:spPr bwMode="auto">
          <a:xfrm flipV="1">
            <a:off x="8839200" y="2895600"/>
            <a:ext cx="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09" name="Rectangle 17"/>
          <p:cNvSpPr>
            <a:spLocks noChangeArrowheads="1"/>
          </p:cNvSpPr>
          <p:nvPr/>
        </p:nvSpPr>
        <p:spPr bwMode="auto">
          <a:xfrm>
            <a:off x="3048000" y="2895600"/>
            <a:ext cx="1295400" cy="14478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106510" name="Rectangle 18"/>
          <p:cNvSpPr>
            <a:spLocks noChangeArrowheads="1"/>
          </p:cNvSpPr>
          <p:nvPr/>
        </p:nvSpPr>
        <p:spPr bwMode="auto">
          <a:xfrm>
            <a:off x="3048000" y="2895600"/>
            <a:ext cx="1295400" cy="1447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6511" name="Rectangle 19"/>
          <p:cNvSpPr>
            <a:spLocks noChangeArrowheads="1"/>
          </p:cNvSpPr>
          <p:nvPr/>
        </p:nvSpPr>
        <p:spPr bwMode="auto">
          <a:xfrm>
            <a:off x="7543800" y="2895600"/>
            <a:ext cx="1295400" cy="14478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106512" name="Rectangle 20"/>
          <p:cNvSpPr>
            <a:spLocks noChangeArrowheads="1"/>
          </p:cNvSpPr>
          <p:nvPr/>
        </p:nvSpPr>
        <p:spPr bwMode="auto">
          <a:xfrm>
            <a:off x="7543800" y="2895600"/>
            <a:ext cx="1295400" cy="1447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6513" name="Rectangle 21"/>
          <p:cNvSpPr>
            <a:spLocks noChangeArrowheads="1"/>
          </p:cNvSpPr>
          <p:nvPr/>
        </p:nvSpPr>
        <p:spPr bwMode="auto">
          <a:xfrm>
            <a:off x="1219200" y="4343400"/>
            <a:ext cx="914400" cy="457200"/>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106514" name="Rectangle 22"/>
          <p:cNvSpPr>
            <a:spLocks noChangeArrowheads="1"/>
          </p:cNvSpPr>
          <p:nvPr/>
        </p:nvSpPr>
        <p:spPr bwMode="auto">
          <a:xfrm>
            <a:off x="5715000" y="4343400"/>
            <a:ext cx="914400" cy="457200"/>
          </a:xfrm>
          <a:prstGeom prst="rect">
            <a:avLst/>
          </a:prstGeom>
          <a:solidFill>
            <a:srgbClr val="B2B2B2"/>
          </a:solidFill>
          <a:ln w="9525">
            <a:solidFill>
              <a:schemeClr val="tx1"/>
            </a:solidFill>
            <a:miter lim="800000"/>
            <a:headEnd/>
            <a:tailEnd/>
          </a:ln>
        </p:spPr>
        <p:txBody>
          <a:bodyPr wrap="none" anchor="ctr"/>
          <a:lstStyle/>
          <a:p>
            <a:endParaRPr lang="en-US"/>
          </a:p>
        </p:txBody>
      </p:sp>
      <p:sp>
        <p:nvSpPr>
          <p:cNvPr id="106515" name="Rectangle 27"/>
          <p:cNvSpPr>
            <a:spLocks noChangeArrowheads="1"/>
          </p:cNvSpPr>
          <p:nvPr/>
        </p:nvSpPr>
        <p:spPr bwMode="auto">
          <a:xfrm>
            <a:off x="1905000" y="2209800"/>
            <a:ext cx="1143000" cy="609600"/>
          </a:xfrm>
          <a:prstGeom prst="rect">
            <a:avLst/>
          </a:prstGeom>
          <a:solidFill>
            <a:srgbClr val="C0C0C0"/>
          </a:solidFill>
          <a:ln w="9525">
            <a:solidFill>
              <a:schemeClr val="tx1"/>
            </a:solidFill>
            <a:miter lim="800000"/>
            <a:headEnd/>
            <a:tailEnd/>
          </a:ln>
        </p:spPr>
        <p:txBody>
          <a:bodyPr wrap="none" anchor="ctr"/>
          <a:lstStyle/>
          <a:p>
            <a:pPr algn="ctr"/>
            <a:endParaRPr lang="en-US" sz="1800" b="0"/>
          </a:p>
        </p:txBody>
      </p:sp>
      <p:sp>
        <p:nvSpPr>
          <p:cNvPr id="106516" name="Rectangle 28"/>
          <p:cNvSpPr>
            <a:spLocks noChangeArrowheads="1"/>
          </p:cNvSpPr>
          <p:nvPr/>
        </p:nvSpPr>
        <p:spPr bwMode="auto">
          <a:xfrm>
            <a:off x="6400800" y="2209800"/>
            <a:ext cx="1143000" cy="609600"/>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106517" name="Text Box 31"/>
          <p:cNvSpPr txBox="1">
            <a:spLocks noChangeArrowheads="1"/>
          </p:cNvSpPr>
          <p:nvPr/>
        </p:nvSpPr>
        <p:spPr bwMode="auto">
          <a:xfrm>
            <a:off x="1279525" y="2297113"/>
            <a:ext cx="6340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r>
              <a:rPr lang="en-US" sz="1400"/>
              <a:t>                  Patio                                                                                  Patio                                                                                  </a:t>
            </a:r>
          </a:p>
        </p:txBody>
      </p:sp>
      <p:sp>
        <p:nvSpPr>
          <p:cNvPr id="106518" name="Text Box 32"/>
          <p:cNvSpPr txBox="1">
            <a:spLocks noChangeArrowheads="1"/>
          </p:cNvSpPr>
          <p:nvPr/>
        </p:nvSpPr>
        <p:spPr bwMode="auto">
          <a:xfrm>
            <a:off x="-152400" y="3429000"/>
            <a:ext cx="94646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r>
              <a:rPr lang="en-US" sz="1400"/>
              <a:t>                       Basement Slab                     Garage                                                            </a:t>
            </a:r>
          </a:p>
        </p:txBody>
      </p:sp>
      <p:sp>
        <p:nvSpPr>
          <p:cNvPr id="106519" name="Text Box 33"/>
          <p:cNvSpPr txBox="1">
            <a:spLocks noChangeArrowheads="1"/>
          </p:cNvSpPr>
          <p:nvPr/>
        </p:nvSpPr>
        <p:spPr bwMode="auto">
          <a:xfrm flipV="1">
            <a:off x="593725" y="4864100"/>
            <a:ext cx="83978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endParaRPr lang="en-US" sz="1800" b="0"/>
          </a:p>
        </p:txBody>
      </p:sp>
      <p:sp>
        <p:nvSpPr>
          <p:cNvPr id="106520" name="Rectangle 36"/>
          <p:cNvSpPr>
            <a:spLocks noChangeArrowheads="1"/>
          </p:cNvSpPr>
          <p:nvPr/>
        </p:nvSpPr>
        <p:spPr bwMode="auto">
          <a:xfrm>
            <a:off x="4876800" y="2895600"/>
            <a:ext cx="25908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6521" name="Rectangle 37"/>
          <p:cNvSpPr>
            <a:spLocks noChangeArrowheads="1"/>
          </p:cNvSpPr>
          <p:nvPr/>
        </p:nvSpPr>
        <p:spPr bwMode="auto">
          <a:xfrm flipV="1">
            <a:off x="4876800" y="4191000"/>
            <a:ext cx="25908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6522" name="Rectangle 38"/>
          <p:cNvSpPr>
            <a:spLocks noChangeArrowheads="1"/>
          </p:cNvSpPr>
          <p:nvPr/>
        </p:nvSpPr>
        <p:spPr bwMode="auto">
          <a:xfrm>
            <a:off x="4876800" y="2971800"/>
            <a:ext cx="76200" cy="1219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6523" name="Rectangle 39"/>
          <p:cNvSpPr>
            <a:spLocks noChangeArrowheads="1"/>
          </p:cNvSpPr>
          <p:nvPr/>
        </p:nvSpPr>
        <p:spPr bwMode="auto">
          <a:xfrm>
            <a:off x="7391400" y="2971800"/>
            <a:ext cx="76200" cy="1219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6524" name="Rectangle 42"/>
          <p:cNvSpPr>
            <a:spLocks noChangeArrowheads="1"/>
          </p:cNvSpPr>
          <p:nvPr/>
        </p:nvSpPr>
        <p:spPr bwMode="auto">
          <a:xfrm>
            <a:off x="1524000" y="4800600"/>
            <a:ext cx="304800" cy="457200"/>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106525" name="Rectangle 43"/>
          <p:cNvSpPr>
            <a:spLocks noChangeArrowheads="1"/>
          </p:cNvSpPr>
          <p:nvPr/>
        </p:nvSpPr>
        <p:spPr bwMode="auto">
          <a:xfrm>
            <a:off x="1828800" y="5029200"/>
            <a:ext cx="1219200" cy="228600"/>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106526" name="Rectangle 44"/>
          <p:cNvSpPr>
            <a:spLocks noChangeArrowheads="1"/>
          </p:cNvSpPr>
          <p:nvPr/>
        </p:nvSpPr>
        <p:spPr bwMode="auto">
          <a:xfrm>
            <a:off x="6019800" y="4800600"/>
            <a:ext cx="304800" cy="457200"/>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106527" name="Rectangle 45"/>
          <p:cNvSpPr>
            <a:spLocks noChangeArrowheads="1"/>
          </p:cNvSpPr>
          <p:nvPr/>
        </p:nvSpPr>
        <p:spPr bwMode="auto">
          <a:xfrm>
            <a:off x="6324600" y="5029200"/>
            <a:ext cx="1219200" cy="228600"/>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106528" name="Text Box 47"/>
          <p:cNvSpPr txBox="1">
            <a:spLocks noChangeArrowheads="1"/>
          </p:cNvSpPr>
          <p:nvPr/>
        </p:nvSpPr>
        <p:spPr bwMode="auto">
          <a:xfrm>
            <a:off x="2498725" y="4953000"/>
            <a:ext cx="6172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r>
              <a:rPr lang="en-US" sz="1400"/>
              <a:t>              Driveway                                                                          </a:t>
            </a:r>
          </a:p>
        </p:txBody>
      </p:sp>
      <p:sp>
        <p:nvSpPr>
          <p:cNvPr id="106529" name="Line 48"/>
          <p:cNvSpPr>
            <a:spLocks noChangeShapeType="1"/>
          </p:cNvSpPr>
          <p:nvPr/>
        </p:nvSpPr>
        <p:spPr bwMode="auto">
          <a:xfrm>
            <a:off x="7467600" y="2895600"/>
            <a:ext cx="0" cy="1371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30" name="Line 51"/>
          <p:cNvSpPr>
            <a:spLocks noChangeShapeType="1"/>
          </p:cNvSpPr>
          <p:nvPr/>
        </p:nvSpPr>
        <p:spPr bwMode="auto">
          <a:xfrm>
            <a:off x="4876800" y="2895600"/>
            <a:ext cx="2590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31" name="Line 52"/>
          <p:cNvSpPr>
            <a:spLocks noChangeShapeType="1"/>
          </p:cNvSpPr>
          <p:nvPr/>
        </p:nvSpPr>
        <p:spPr bwMode="auto">
          <a:xfrm>
            <a:off x="6400800" y="2819400"/>
            <a:ext cx="1143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32" name="Line 53"/>
          <p:cNvSpPr>
            <a:spLocks noChangeShapeType="1"/>
          </p:cNvSpPr>
          <p:nvPr/>
        </p:nvSpPr>
        <p:spPr bwMode="auto">
          <a:xfrm flipH="1">
            <a:off x="1905000" y="2819400"/>
            <a:ext cx="1143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33" name="Line 58"/>
          <p:cNvSpPr>
            <a:spLocks noChangeShapeType="1"/>
          </p:cNvSpPr>
          <p:nvPr/>
        </p:nvSpPr>
        <p:spPr bwMode="auto">
          <a:xfrm>
            <a:off x="6629400" y="4343400"/>
            <a:ext cx="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34" name="Line 59"/>
          <p:cNvSpPr>
            <a:spLocks noChangeShapeType="1"/>
          </p:cNvSpPr>
          <p:nvPr/>
        </p:nvSpPr>
        <p:spPr bwMode="auto">
          <a:xfrm flipH="1">
            <a:off x="5715000" y="4800600"/>
            <a:ext cx="914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35" name="Line 60"/>
          <p:cNvSpPr>
            <a:spLocks noChangeShapeType="1"/>
          </p:cNvSpPr>
          <p:nvPr/>
        </p:nvSpPr>
        <p:spPr bwMode="auto">
          <a:xfrm>
            <a:off x="3124200" y="4343400"/>
            <a:ext cx="1219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36" name="Line 61"/>
          <p:cNvSpPr>
            <a:spLocks noChangeShapeType="1"/>
          </p:cNvSpPr>
          <p:nvPr/>
        </p:nvSpPr>
        <p:spPr bwMode="auto">
          <a:xfrm>
            <a:off x="4343400" y="2895600"/>
            <a:ext cx="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37" name="Line 62"/>
          <p:cNvSpPr>
            <a:spLocks noChangeShapeType="1"/>
          </p:cNvSpPr>
          <p:nvPr/>
        </p:nvSpPr>
        <p:spPr bwMode="auto">
          <a:xfrm>
            <a:off x="3048000" y="2895600"/>
            <a:ext cx="1295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38" name="Line 63"/>
          <p:cNvSpPr>
            <a:spLocks noChangeShapeType="1"/>
          </p:cNvSpPr>
          <p:nvPr/>
        </p:nvSpPr>
        <p:spPr bwMode="auto">
          <a:xfrm>
            <a:off x="1295400" y="4343400"/>
            <a:ext cx="762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39" name="Line 64"/>
          <p:cNvSpPr>
            <a:spLocks noChangeShapeType="1"/>
          </p:cNvSpPr>
          <p:nvPr/>
        </p:nvSpPr>
        <p:spPr bwMode="auto">
          <a:xfrm>
            <a:off x="4876800" y="2895600"/>
            <a:ext cx="0" cy="1371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40" name="Line 65"/>
          <p:cNvSpPr>
            <a:spLocks noChangeShapeType="1"/>
          </p:cNvSpPr>
          <p:nvPr/>
        </p:nvSpPr>
        <p:spPr bwMode="auto">
          <a:xfrm flipH="1">
            <a:off x="4876800" y="4267200"/>
            <a:ext cx="2590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41" name="Rectangle 66"/>
          <p:cNvSpPr>
            <a:spLocks noChangeArrowheads="1"/>
          </p:cNvSpPr>
          <p:nvPr/>
        </p:nvSpPr>
        <p:spPr bwMode="auto">
          <a:xfrm>
            <a:off x="4876800" y="2895600"/>
            <a:ext cx="2590800" cy="1371600"/>
          </a:xfrm>
          <a:prstGeom prst="rect">
            <a:avLst/>
          </a:prstGeom>
          <a:solidFill>
            <a:schemeClr val="bg1"/>
          </a:solidFill>
          <a:ln w="9525">
            <a:solidFill>
              <a:schemeClr val="tx1"/>
            </a:solidFill>
            <a:miter lim="800000"/>
            <a:headEnd/>
            <a:tailEnd/>
          </a:ln>
        </p:spPr>
        <p:txBody>
          <a:bodyPr wrap="none" anchor="ctr"/>
          <a:lstStyle/>
          <a:p>
            <a:pPr algn="ctr"/>
            <a:r>
              <a:rPr lang="en-US" sz="1400"/>
              <a:t>                                 Basement Slab                       Garage </a:t>
            </a:r>
            <a:endParaRPr lang="en-US" sz="1400" b="0"/>
          </a:p>
        </p:txBody>
      </p:sp>
      <p:sp>
        <p:nvSpPr>
          <p:cNvPr id="106542" name="Rectangle 68"/>
          <p:cNvSpPr>
            <a:spLocks noChangeArrowheads="1"/>
          </p:cNvSpPr>
          <p:nvPr/>
        </p:nvSpPr>
        <p:spPr bwMode="auto">
          <a:xfrm>
            <a:off x="6019800" y="4800600"/>
            <a:ext cx="304800" cy="76200"/>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106543" name="Line 69"/>
          <p:cNvSpPr>
            <a:spLocks noChangeShapeType="1"/>
          </p:cNvSpPr>
          <p:nvPr/>
        </p:nvSpPr>
        <p:spPr bwMode="auto">
          <a:xfrm>
            <a:off x="6019800" y="49530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44" name="Line 70"/>
          <p:cNvSpPr>
            <a:spLocks noChangeShapeType="1"/>
          </p:cNvSpPr>
          <p:nvPr/>
        </p:nvSpPr>
        <p:spPr bwMode="auto">
          <a:xfrm>
            <a:off x="6019800" y="50292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45" name="Line 71"/>
          <p:cNvSpPr>
            <a:spLocks noChangeShapeType="1"/>
          </p:cNvSpPr>
          <p:nvPr/>
        </p:nvSpPr>
        <p:spPr bwMode="auto">
          <a:xfrm>
            <a:off x="1524000" y="48768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46" name="Line 72"/>
          <p:cNvSpPr>
            <a:spLocks noChangeShapeType="1"/>
          </p:cNvSpPr>
          <p:nvPr/>
        </p:nvSpPr>
        <p:spPr bwMode="auto">
          <a:xfrm>
            <a:off x="1524000" y="49530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47" name="Line 73"/>
          <p:cNvSpPr>
            <a:spLocks noChangeShapeType="1"/>
          </p:cNvSpPr>
          <p:nvPr/>
        </p:nvSpPr>
        <p:spPr bwMode="auto">
          <a:xfrm>
            <a:off x="1524000" y="5029200"/>
            <a:ext cx="381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48" name="Line 74"/>
          <p:cNvSpPr>
            <a:spLocks noChangeShapeType="1"/>
          </p:cNvSpPr>
          <p:nvPr/>
        </p:nvSpPr>
        <p:spPr bwMode="auto">
          <a:xfrm>
            <a:off x="7543800" y="4343400"/>
            <a:ext cx="1295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49" name="Line 76"/>
          <p:cNvSpPr>
            <a:spLocks noChangeShapeType="1"/>
          </p:cNvSpPr>
          <p:nvPr/>
        </p:nvSpPr>
        <p:spPr bwMode="auto">
          <a:xfrm>
            <a:off x="4876800" y="2895600"/>
            <a:ext cx="2590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50" name="Line 77"/>
          <p:cNvSpPr>
            <a:spLocks noChangeShapeType="1"/>
          </p:cNvSpPr>
          <p:nvPr/>
        </p:nvSpPr>
        <p:spPr bwMode="auto">
          <a:xfrm>
            <a:off x="4876800" y="2895600"/>
            <a:ext cx="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51" name="Line 80"/>
          <p:cNvSpPr>
            <a:spLocks noChangeShapeType="1"/>
          </p:cNvSpPr>
          <p:nvPr/>
        </p:nvSpPr>
        <p:spPr bwMode="auto">
          <a:xfrm flipH="1">
            <a:off x="3048000" y="4343400"/>
            <a:ext cx="76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52" name="Line 81"/>
          <p:cNvSpPr>
            <a:spLocks noChangeShapeType="1"/>
          </p:cNvSpPr>
          <p:nvPr/>
        </p:nvSpPr>
        <p:spPr bwMode="auto">
          <a:xfrm flipV="1">
            <a:off x="3048000" y="42672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53" name="Line 82"/>
          <p:cNvSpPr>
            <a:spLocks noChangeShapeType="1"/>
          </p:cNvSpPr>
          <p:nvPr/>
        </p:nvSpPr>
        <p:spPr bwMode="auto">
          <a:xfrm flipH="1">
            <a:off x="7543800" y="4343400"/>
            <a:ext cx="76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54" name="Line 83"/>
          <p:cNvSpPr>
            <a:spLocks noChangeShapeType="1"/>
          </p:cNvSpPr>
          <p:nvPr/>
        </p:nvSpPr>
        <p:spPr bwMode="auto">
          <a:xfrm flipV="1">
            <a:off x="7543800" y="4343400"/>
            <a:ext cx="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55" name="Line 85"/>
          <p:cNvSpPr>
            <a:spLocks noChangeShapeType="1"/>
          </p:cNvSpPr>
          <p:nvPr/>
        </p:nvSpPr>
        <p:spPr bwMode="auto">
          <a:xfrm flipH="1">
            <a:off x="8763000" y="4343400"/>
            <a:ext cx="76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56" name="Rectangle 90"/>
          <p:cNvSpPr>
            <a:spLocks noChangeArrowheads="1"/>
          </p:cNvSpPr>
          <p:nvPr/>
        </p:nvSpPr>
        <p:spPr bwMode="auto">
          <a:xfrm>
            <a:off x="7239000" y="2819400"/>
            <a:ext cx="457200" cy="762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6557" name="Line 91"/>
          <p:cNvSpPr>
            <a:spLocks noChangeShapeType="1"/>
          </p:cNvSpPr>
          <p:nvPr/>
        </p:nvSpPr>
        <p:spPr bwMode="auto">
          <a:xfrm flipH="1">
            <a:off x="7086600" y="2819400"/>
            <a:ext cx="60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58" name="Line 92"/>
          <p:cNvSpPr>
            <a:spLocks noChangeShapeType="1"/>
          </p:cNvSpPr>
          <p:nvPr/>
        </p:nvSpPr>
        <p:spPr bwMode="auto">
          <a:xfrm flipH="1">
            <a:off x="7543800" y="28956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59" name="Line 93"/>
          <p:cNvSpPr>
            <a:spLocks noChangeShapeType="1"/>
          </p:cNvSpPr>
          <p:nvPr/>
        </p:nvSpPr>
        <p:spPr bwMode="auto">
          <a:xfrm flipH="1">
            <a:off x="7010400" y="28956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60" name="Rectangle 94"/>
          <p:cNvSpPr>
            <a:spLocks noChangeArrowheads="1"/>
          </p:cNvSpPr>
          <p:nvPr/>
        </p:nvSpPr>
        <p:spPr bwMode="auto">
          <a:xfrm>
            <a:off x="2743200" y="2819400"/>
            <a:ext cx="457200" cy="76200"/>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6561" name="Line 95"/>
          <p:cNvSpPr>
            <a:spLocks noChangeShapeType="1"/>
          </p:cNvSpPr>
          <p:nvPr/>
        </p:nvSpPr>
        <p:spPr bwMode="auto">
          <a:xfrm flipH="1">
            <a:off x="1905000" y="2819400"/>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62" name="Line 96"/>
          <p:cNvSpPr>
            <a:spLocks noChangeShapeType="1"/>
          </p:cNvSpPr>
          <p:nvPr/>
        </p:nvSpPr>
        <p:spPr bwMode="auto">
          <a:xfrm flipH="1">
            <a:off x="3048000" y="28956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63" name="Line 97"/>
          <p:cNvSpPr>
            <a:spLocks noChangeShapeType="1"/>
          </p:cNvSpPr>
          <p:nvPr/>
        </p:nvSpPr>
        <p:spPr bwMode="auto">
          <a:xfrm flipH="1">
            <a:off x="1905000" y="2895600"/>
            <a:ext cx="106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64" name="Line 98"/>
          <p:cNvSpPr>
            <a:spLocks noChangeShapeType="1"/>
          </p:cNvSpPr>
          <p:nvPr/>
        </p:nvSpPr>
        <p:spPr bwMode="auto">
          <a:xfrm>
            <a:off x="1905000" y="2743200"/>
            <a:ext cx="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65" name="Line 99"/>
          <p:cNvSpPr>
            <a:spLocks noChangeShapeType="1"/>
          </p:cNvSpPr>
          <p:nvPr/>
        </p:nvSpPr>
        <p:spPr bwMode="auto">
          <a:xfrm flipV="1">
            <a:off x="6400800" y="2743200"/>
            <a:ext cx="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66" name="Line 100"/>
          <p:cNvSpPr>
            <a:spLocks noChangeShapeType="1"/>
          </p:cNvSpPr>
          <p:nvPr/>
        </p:nvSpPr>
        <p:spPr bwMode="auto">
          <a:xfrm flipV="1">
            <a:off x="3048000" y="26670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67" name="Line 102"/>
          <p:cNvSpPr>
            <a:spLocks noChangeShapeType="1"/>
          </p:cNvSpPr>
          <p:nvPr/>
        </p:nvSpPr>
        <p:spPr bwMode="auto">
          <a:xfrm>
            <a:off x="3048000" y="2895600"/>
            <a:ext cx="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68" name="Line 103"/>
          <p:cNvSpPr>
            <a:spLocks noChangeShapeType="1"/>
          </p:cNvSpPr>
          <p:nvPr/>
        </p:nvSpPr>
        <p:spPr bwMode="auto">
          <a:xfrm flipH="1">
            <a:off x="7543800" y="2895600"/>
            <a:ext cx="1295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69" name="Line 104"/>
          <p:cNvSpPr>
            <a:spLocks noChangeShapeType="1"/>
          </p:cNvSpPr>
          <p:nvPr/>
        </p:nvSpPr>
        <p:spPr bwMode="auto">
          <a:xfrm>
            <a:off x="7543800" y="2895600"/>
            <a:ext cx="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70" name="Rectangle 106"/>
          <p:cNvSpPr>
            <a:spLocks noChangeArrowheads="1"/>
          </p:cNvSpPr>
          <p:nvPr/>
        </p:nvSpPr>
        <p:spPr bwMode="auto">
          <a:xfrm>
            <a:off x="1295400" y="4343400"/>
            <a:ext cx="762000" cy="381000"/>
          </a:xfrm>
          <a:prstGeom prst="rect">
            <a:avLst/>
          </a:prstGeom>
          <a:solidFill>
            <a:srgbClr val="B2B2B2"/>
          </a:solidFill>
          <a:ln w="9525">
            <a:solidFill>
              <a:schemeClr val="tx1"/>
            </a:solidFill>
            <a:miter lim="800000"/>
            <a:headEnd/>
            <a:tailEnd/>
          </a:ln>
        </p:spPr>
        <p:txBody>
          <a:bodyPr wrap="none" anchor="ctr"/>
          <a:lstStyle/>
          <a:p>
            <a:endParaRPr lang="en-US"/>
          </a:p>
        </p:txBody>
      </p:sp>
      <p:sp>
        <p:nvSpPr>
          <p:cNvPr id="106571" name="Rectangle 107"/>
          <p:cNvSpPr>
            <a:spLocks noChangeArrowheads="1"/>
          </p:cNvSpPr>
          <p:nvPr/>
        </p:nvSpPr>
        <p:spPr bwMode="auto">
          <a:xfrm>
            <a:off x="5791200" y="4343400"/>
            <a:ext cx="762000"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6572" name="Line 108"/>
          <p:cNvSpPr>
            <a:spLocks noChangeShapeType="1"/>
          </p:cNvSpPr>
          <p:nvPr/>
        </p:nvSpPr>
        <p:spPr bwMode="auto">
          <a:xfrm>
            <a:off x="5715000" y="4343400"/>
            <a:ext cx="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73" name="Line 109"/>
          <p:cNvSpPr>
            <a:spLocks noChangeShapeType="1"/>
          </p:cNvSpPr>
          <p:nvPr/>
        </p:nvSpPr>
        <p:spPr bwMode="auto">
          <a:xfrm>
            <a:off x="6629400" y="4343400"/>
            <a:ext cx="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74" name="Line 110"/>
          <p:cNvSpPr>
            <a:spLocks noChangeShapeType="1"/>
          </p:cNvSpPr>
          <p:nvPr/>
        </p:nvSpPr>
        <p:spPr bwMode="auto">
          <a:xfrm flipH="1">
            <a:off x="5715000" y="4800600"/>
            <a:ext cx="914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75" name="Line 111"/>
          <p:cNvSpPr>
            <a:spLocks noChangeShapeType="1"/>
          </p:cNvSpPr>
          <p:nvPr/>
        </p:nvSpPr>
        <p:spPr bwMode="auto">
          <a:xfrm>
            <a:off x="5715000" y="4267200"/>
            <a:ext cx="76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76" name="Line 112"/>
          <p:cNvSpPr>
            <a:spLocks noChangeShapeType="1"/>
          </p:cNvSpPr>
          <p:nvPr/>
        </p:nvSpPr>
        <p:spPr bwMode="auto">
          <a:xfrm>
            <a:off x="5791200" y="4267200"/>
            <a:ext cx="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77" name="Line 113"/>
          <p:cNvSpPr>
            <a:spLocks noChangeShapeType="1"/>
          </p:cNvSpPr>
          <p:nvPr/>
        </p:nvSpPr>
        <p:spPr bwMode="auto">
          <a:xfrm>
            <a:off x="5791200" y="4724400"/>
            <a:ext cx="762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78" name="Line 114"/>
          <p:cNvSpPr>
            <a:spLocks noChangeShapeType="1"/>
          </p:cNvSpPr>
          <p:nvPr/>
        </p:nvSpPr>
        <p:spPr bwMode="auto">
          <a:xfrm flipV="1">
            <a:off x="6553200" y="4267200"/>
            <a:ext cx="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6579" name="Line 115"/>
          <p:cNvSpPr>
            <a:spLocks noChangeShapeType="1"/>
          </p:cNvSpPr>
          <p:nvPr/>
        </p:nvSpPr>
        <p:spPr bwMode="auto">
          <a:xfrm flipH="1">
            <a:off x="6553200" y="42672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4598" name="Text Box 116"/>
          <p:cNvSpPr txBox="1">
            <a:spLocks noChangeArrowheads="1"/>
          </p:cNvSpPr>
          <p:nvPr/>
        </p:nvSpPr>
        <p:spPr bwMode="auto">
          <a:xfrm>
            <a:off x="1524000" y="1295400"/>
            <a:ext cx="1524000" cy="338138"/>
          </a:xfrm>
          <a:prstGeom prst="rect">
            <a:avLst/>
          </a:prstGeom>
          <a:solidFill>
            <a:srgbClr val="FFF1CB"/>
          </a:solidFill>
          <a:ln w="9525">
            <a:solidFill>
              <a:schemeClr val="tx1"/>
            </a:solidFill>
            <a:miter lim="800000"/>
            <a:headEnd/>
            <a:tailEnd/>
          </a:ln>
        </p:spPr>
        <p:txBody>
          <a:bodyPr>
            <a:spAutoFit/>
          </a:bodyPr>
          <a:lstStyle/>
          <a:p>
            <a:pPr algn="ctr">
              <a:defRPr/>
            </a:pPr>
            <a:r>
              <a:rPr lang="en-US" sz="1600" b="1" dirty="0">
                <a:ea typeface="+mn-ea"/>
                <a:cs typeface="+mn-cs"/>
              </a:rPr>
              <a:t>Sales graph</a:t>
            </a:r>
          </a:p>
        </p:txBody>
      </p:sp>
      <p:sp>
        <p:nvSpPr>
          <p:cNvPr id="106582" name="Rectangle 118"/>
          <p:cNvSpPr>
            <a:spLocks noChangeArrowheads="1"/>
          </p:cNvSpPr>
          <p:nvPr/>
        </p:nvSpPr>
        <p:spPr bwMode="auto">
          <a:xfrm>
            <a:off x="5791200" y="4267200"/>
            <a:ext cx="304800" cy="76200"/>
          </a:xfrm>
          <a:prstGeom prst="rect">
            <a:avLst/>
          </a:prstGeom>
          <a:solidFill>
            <a:srgbClr val="B2B2B2"/>
          </a:solidFill>
          <a:ln w="9525">
            <a:solidFill>
              <a:schemeClr val="tx1"/>
            </a:solidFill>
            <a:miter lim="800000"/>
            <a:headEnd/>
            <a:tailEnd/>
          </a:ln>
        </p:spPr>
        <p:txBody>
          <a:bodyPr wrap="none" anchor="ctr"/>
          <a:lstStyle/>
          <a:p>
            <a:endParaRPr lang="en-US"/>
          </a:p>
        </p:txBody>
      </p:sp>
      <p:sp>
        <p:nvSpPr>
          <p:cNvPr id="106583" name="Rectangle 119"/>
          <p:cNvSpPr>
            <a:spLocks noChangeArrowheads="1"/>
          </p:cNvSpPr>
          <p:nvPr/>
        </p:nvSpPr>
        <p:spPr bwMode="auto">
          <a:xfrm>
            <a:off x="6248400" y="4267200"/>
            <a:ext cx="304800" cy="76200"/>
          </a:xfrm>
          <a:prstGeom prst="rect">
            <a:avLst/>
          </a:prstGeom>
          <a:solidFill>
            <a:srgbClr val="B2B2B2"/>
          </a:solidFill>
          <a:ln w="9525">
            <a:solidFill>
              <a:schemeClr val="tx1"/>
            </a:solidFill>
            <a:miter lim="800000"/>
            <a:headEnd/>
            <a:tailEnd/>
          </a:ln>
        </p:spPr>
        <p:txBody>
          <a:bodyPr wrap="none" anchor="ctr"/>
          <a:lstStyle/>
          <a:p>
            <a:endParaRPr lang="en-US"/>
          </a:p>
        </p:txBody>
      </p:sp>
      <p:sp>
        <p:nvSpPr>
          <p:cNvPr id="106584" name="Text Box 120"/>
          <p:cNvSpPr txBox="1">
            <a:spLocks noChangeArrowheads="1"/>
          </p:cNvSpPr>
          <p:nvPr/>
        </p:nvSpPr>
        <p:spPr bwMode="auto">
          <a:xfrm flipH="1">
            <a:off x="5410200" y="4114800"/>
            <a:ext cx="19812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r>
              <a:rPr lang="en-US" sz="1200"/>
              <a:t>           </a:t>
            </a:r>
          </a:p>
          <a:p>
            <a:pPr eaLnBrk="1" hangingPunct="1"/>
            <a:r>
              <a:rPr lang="en-US" sz="1200"/>
              <a:t>            </a:t>
            </a:r>
            <a:r>
              <a:rPr lang="en-US" sz="1000"/>
              <a:t>Wine </a:t>
            </a:r>
          </a:p>
          <a:p>
            <a:pPr eaLnBrk="1" hangingPunct="1"/>
            <a:r>
              <a:rPr lang="en-US" sz="1000"/>
              <a:t>              cellar</a:t>
            </a:r>
          </a:p>
        </p:txBody>
      </p:sp>
      <p:sp>
        <p:nvSpPr>
          <p:cNvPr id="106587" name="Line 128"/>
          <p:cNvSpPr>
            <a:spLocks noChangeShapeType="1"/>
          </p:cNvSpPr>
          <p:nvPr/>
        </p:nvSpPr>
        <p:spPr bwMode="auto">
          <a:xfrm flipH="1">
            <a:off x="304800" y="4495800"/>
            <a:ext cx="381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6588" name="Line 129"/>
          <p:cNvSpPr>
            <a:spLocks noChangeShapeType="1"/>
          </p:cNvSpPr>
          <p:nvPr/>
        </p:nvSpPr>
        <p:spPr bwMode="auto">
          <a:xfrm>
            <a:off x="914400" y="4495800"/>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6589" name="Text Box 130"/>
          <p:cNvSpPr txBox="1">
            <a:spLocks noChangeArrowheads="1"/>
          </p:cNvSpPr>
          <p:nvPr/>
        </p:nvSpPr>
        <p:spPr bwMode="auto">
          <a:xfrm>
            <a:off x="517525" y="4376738"/>
            <a:ext cx="133508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r>
              <a:rPr lang="en-US" sz="1200"/>
              <a:t>  20</a:t>
            </a:r>
            <a:r>
              <a:rPr lang="ja-JP" altLang="en-US" sz="1200"/>
              <a:t>’</a:t>
            </a:r>
            <a:r>
              <a:rPr lang="en-US" altLang="ja-JP" sz="1200"/>
              <a:t>               20</a:t>
            </a:r>
            <a:r>
              <a:rPr lang="ja-JP" altLang="en-US" sz="1200"/>
              <a:t>’</a:t>
            </a:r>
            <a:endParaRPr lang="en-US" sz="1200"/>
          </a:p>
        </p:txBody>
      </p:sp>
      <p:sp>
        <p:nvSpPr>
          <p:cNvPr id="106590" name="Line 131"/>
          <p:cNvSpPr>
            <a:spLocks noChangeShapeType="1"/>
          </p:cNvSpPr>
          <p:nvPr/>
        </p:nvSpPr>
        <p:spPr bwMode="auto">
          <a:xfrm>
            <a:off x="1752600" y="4495800"/>
            <a:ext cx="381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6591" name="Line 132"/>
          <p:cNvSpPr>
            <a:spLocks noChangeShapeType="1"/>
          </p:cNvSpPr>
          <p:nvPr/>
        </p:nvSpPr>
        <p:spPr bwMode="auto">
          <a:xfrm flipH="1">
            <a:off x="1219200" y="4495800"/>
            <a:ext cx="304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6592" name="Line 134"/>
          <p:cNvSpPr>
            <a:spLocks noChangeShapeType="1"/>
          </p:cNvSpPr>
          <p:nvPr/>
        </p:nvSpPr>
        <p:spPr bwMode="auto">
          <a:xfrm>
            <a:off x="5562600" y="4114800"/>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6593" name="Line 135"/>
          <p:cNvSpPr>
            <a:spLocks noChangeShapeType="1"/>
          </p:cNvSpPr>
          <p:nvPr/>
        </p:nvSpPr>
        <p:spPr bwMode="auto">
          <a:xfrm flipH="1">
            <a:off x="4876800" y="4114800"/>
            <a:ext cx="457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6594" name="Text Box 136"/>
          <p:cNvSpPr txBox="1">
            <a:spLocks noChangeArrowheads="1"/>
          </p:cNvSpPr>
          <p:nvPr/>
        </p:nvSpPr>
        <p:spPr bwMode="auto">
          <a:xfrm>
            <a:off x="5257800" y="3810000"/>
            <a:ext cx="4810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r>
              <a:rPr lang="en-US" sz="1200" dirty="0"/>
              <a:t>  29</a:t>
            </a:r>
            <a:r>
              <a:rPr lang="ja-JP" altLang="en-US" sz="1200" dirty="0"/>
              <a:t>’</a:t>
            </a:r>
            <a:endParaRPr lang="en-US" sz="1200" dirty="0"/>
          </a:p>
        </p:txBody>
      </p:sp>
      <p:sp>
        <p:nvSpPr>
          <p:cNvPr id="106595" name="TextBox 101"/>
          <p:cNvSpPr txBox="1">
            <a:spLocks noChangeArrowheads="1"/>
          </p:cNvSpPr>
          <p:nvPr/>
        </p:nvSpPr>
        <p:spPr bwMode="auto">
          <a:xfrm>
            <a:off x="0" y="4495800"/>
            <a:ext cx="2133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r>
              <a:rPr lang="en-US" sz="1200"/>
              <a:t>                                  DFP</a:t>
            </a:r>
          </a:p>
        </p:txBody>
      </p:sp>
      <p:sp>
        <p:nvSpPr>
          <p:cNvPr id="104" name="Rectangle 103"/>
          <p:cNvSpPr/>
          <p:nvPr/>
        </p:nvSpPr>
        <p:spPr>
          <a:xfrm rot="19124851" flipH="1">
            <a:off x="6073775" y="4184650"/>
            <a:ext cx="161925" cy="46038"/>
          </a:xfrm>
          <a:prstGeom prst="rect">
            <a:avLst/>
          </a:prstGeom>
          <a:solidFill>
            <a:schemeClr val="bg1"/>
          </a:solidFill>
          <a:ln w="6350" cmpd="sng">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5" name="Rectangle 104"/>
          <p:cNvSpPr/>
          <p:nvPr/>
        </p:nvSpPr>
        <p:spPr>
          <a:xfrm flipV="1">
            <a:off x="5791200" y="4648200"/>
            <a:ext cx="762000" cy="76200"/>
          </a:xfrm>
          <a:prstGeom prst="rect">
            <a:avLst/>
          </a:prstGeom>
          <a:solidFill>
            <a:srgbClr val="C885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6" name="Rectangle 105"/>
          <p:cNvSpPr/>
          <p:nvPr/>
        </p:nvSpPr>
        <p:spPr>
          <a:xfrm>
            <a:off x="5791200" y="4343400"/>
            <a:ext cx="76200" cy="304800"/>
          </a:xfrm>
          <a:prstGeom prst="rect">
            <a:avLst/>
          </a:prstGeom>
          <a:solidFill>
            <a:srgbClr val="C885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7" name="Rectangle 106"/>
          <p:cNvSpPr/>
          <p:nvPr/>
        </p:nvSpPr>
        <p:spPr>
          <a:xfrm>
            <a:off x="6477000" y="4343400"/>
            <a:ext cx="76200" cy="304800"/>
          </a:xfrm>
          <a:prstGeom prst="rect">
            <a:avLst/>
          </a:prstGeom>
          <a:solidFill>
            <a:srgbClr val="C885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5" name="Straight Connector 4"/>
          <p:cNvCxnSpPr>
            <a:stCxn id="104" idx="3"/>
            <a:endCxn id="104" idx="3"/>
          </p:cNvCxnSpPr>
          <p:nvPr/>
        </p:nvCxnSpPr>
        <p:spPr>
          <a:xfrm>
            <a:off x="6092825" y="4260850"/>
            <a:ext cx="0" cy="0"/>
          </a:xfrm>
          <a:prstGeom prst="line">
            <a:avLst/>
          </a:prstGeom>
        </p:spPr>
        <p:style>
          <a:lnRef idx="2">
            <a:schemeClr val="accent1"/>
          </a:lnRef>
          <a:fillRef idx="0">
            <a:schemeClr val="accent1"/>
          </a:fillRef>
          <a:effectRef idx="1">
            <a:schemeClr val="accent1"/>
          </a:effectRef>
          <a:fontRef idx="minor">
            <a:schemeClr val="tx1"/>
          </a:fontRef>
        </p:style>
      </p:cxnSp>
      <p:sp>
        <p:nvSpPr>
          <p:cNvPr id="106602" name="TextBox 17"/>
          <p:cNvSpPr txBox="1">
            <a:spLocks noChangeArrowheads="1"/>
          </p:cNvSpPr>
          <p:nvPr/>
        </p:nvSpPr>
        <p:spPr bwMode="auto">
          <a:xfrm>
            <a:off x="0" y="228600"/>
            <a:ext cx="9144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algn="ctr" eaLnBrk="1" hangingPunct="1"/>
            <a:r>
              <a:rPr lang="en-US" sz="2800"/>
              <a:t>An accident waiting to happen!</a:t>
            </a:r>
          </a:p>
        </p:txBody>
      </p:sp>
      <p:sp>
        <p:nvSpPr>
          <p:cNvPr id="108" name="Text Box 116"/>
          <p:cNvSpPr txBox="1">
            <a:spLocks noChangeArrowheads="1"/>
          </p:cNvSpPr>
          <p:nvPr/>
        </p:nvSpPr>
        <p:spPr bwMode="auto">
          <a:xfrm>
            <a:off x="5029200" y="1295400"/>
            <a:ext cx="3352800" cy="338138"/>
          </a:xfrm>
          <a:prstGeom prst="rect">
            <a:avLst/>
          </a:prstGeom>
          <a:solidFill>
            <a:srgbClr val="FFF1CB"/>
          </a:solidFill>
          <a:ln w="9525">
            <a:solidFill>
              <a:schemeClr val="tx1"/>
            </a:solidFill>
            <a:miter lim="800000"/>
            <a:headEnd/>
            <a:tailEnd/>
          </a:ln>
        </p:spPr>
        <p:txBody>
          <a:bodyPr wrap="square">
            <a:spAutoFit/>
          </a:bodyPr>
          <a:lstStyle/>
          <a:p>
            <a:pPr algn="ctr">
              <a:defRPr/>
            </a:pPr>
            <a:r>
              <a:rPr lang="en-US" sz="1600" b="1" dirty="0" smtClean="0"/>
              <a:t>How the</a:t>
            </a:r>
            <a:r>
              <a:rPr lang="en-US" sz="1600" b="1" dirty="0" smtClean="0">
                <a:ea typeface="+mn-ea"/>
                <a:cs typeface="+mn-cs"/>
              </a:rPr>
              <a:t> graph should have looked</a:t>
            </a:r>
            <a:endParaRPr lang="en-US" sz="1600" b="1" dirty="0">
              <a:ea typeface="+mn-ea"/>
              <a:cs typeface="+mn-cs"/>
            </a:endParaRPr>
          </a:p>
        </p:txBody>
      </p:sp>
      <p:sp>
        <p:nvSpPr>
          <p:cNvPr id="2" name="TextBox 1"/>
          <p:cNvSpPr txBox="1"/>
          <p:nvPr/>
        </p:nvSpPr>
        <p:spPr>
          <a:xfrm>
            <a:off x="304800" y="5410200"/>
            <a:ext cx="2438400" cy="1323439"/>
          </a:xfrm>
          <a:prstGeom prst="rect">
            <a:avLst/>
          </a:prstGeom>
          <a:solidFill>
            <a:srgbClr val="FFF1CB"/>
          </a:solidFill>
          <a:ln>
            <a:solidFill>
              <a:srgbClr val="000000"/>
            </a:solidFill>
          </a:ln>
        </p:spPr>
        <p:txBody>
          <a:bodyPr wrap="square" rtlCol="0">
            <a:spAutoFit/>
          </a:bodyPr>
          <a:lstStyle/>
          <a:p>
            <a:r>
              <a:rPr lang="en-US" sz="1600" b="1" dirty="0" smtClean="0"/>
              <a:t>The customer allowed us</a:t>
            </a:r>
          </a:p>
          <a:p>
            <a:r>
              <a:rPr lang="en-US" sz="1600" b="1" dirty="0" smtClean="0"/>
              <a:t>to </a:t>
            </a:r>
            <a:r>
              <a:rPr lang="en-US" sz="1600" b="1" dirty="0" err="1" smtClean="0"/>
              <a:t>clean-up</a:t>
            </a:r>
            <a:r>
              <a:rPr lang="en-US" sz="1600" b="1" dirty="0" smtClean="0"/>
              <a:t>, seal the walls, and replace all the wood of the wine cellar and all the contaminated wine. </a:t>
            </a:r>
            <a:endParaRPr lang="en-US" sz="1600" b="1" dirty="0"/>
          </a:p>
        </p:txBody>
      </p:sp>
      <p:sp>
        <p:nvSpPr>
          <p:cNvPr id="110" name="TextBox 109"/>
          <p:cNvSpPr txBox="1"/>
          <p:nvPr/>
        </p:nvSpPr>
        <p:spPr>
          <a:xfrm>
            <a:off x="4800600" y="5410200"/>
            <a:ext cx="2438400" cy="1077218"/>
          </a:xfrm>
          <a:prstGeom prst="rect">
            <a:avLst/>
          </a:prstGeom>
          <a:solidFill>
            <a:srgbClr val="FFF1CB"/>
          </a:solidFill>
          <a:ln>
            <a:solidFill>
              <a:srgbClr val="000000"/>
            </a:solidFill>
          </a:ln>
        </p:spPr>
        <p:txBody>
          <a:bodyPr wrap="square" rtlCol="0">
            <a:spAutoFit/>
          </a:bodyPr>
          <a:lstStyle/>
          <a:p>
            <a:endParaRPr lang="en-US" sz="1600" b="1" dirty="0" smtClean="0"/>
          </a:p>
          <a:p>
            <a:pPr algn="ctr"/>
            <a:r>
              <a:rPr lang="en-US" sz="1600" b="1" dirty="0" smtClean="0"/>
              <a:t>This one cost </a:t>
            </a:r>
          </a:p>
          <a:p>
            <a:pPr algn="ctr"/>
            <a:r>
              <a:rPr lang="en-US" sz="1600" b="1" dirty="0" smtClean="0">
                <a:solidFill>
                  <a:srgbClr val="FF0000"/>
                </a:solidFill>
              </a:rPr>
              <a:t>$35,000+</a:t>
            </a:r>
          </a:p>
          <a:p>
            <a:endParaRPr lang="en-US" sz="1600" b="1" dirty="0"/>
          </a:p>
        </p:txBody>
      </p:sp>
    </p:spTree>
    <p:extLst>
      <p:ext uri="{BB962C8B-B14F-4D97-AF65-F5344CB8AC3E}">
        <p14:creationId xmlns:p14="http://schemas.microsoft.com/office/powerpoint/2010/main" val="29140419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0"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657" name="Title 89"/>
          <p:cNvSpPr>
            <a:spLocks noGrp="1"/>
          </p:cNvSpPr>
          <p:nvPr>
            <p:ph type="title"/>
          </p:nvPr>
        </p:nvSpPr>
        <p:spPr>
          <a:xfrm>
            <a:off x="457200" y="152400"/>
            <a:ext cx="8229600" cy="914400"/>
          </a:xfrm>
        </p:spPr>
        <p:txBody>
          <a:bodyPr rtlCol="0">
            <a:normAutofit/>
          </a:bodyPr>
          <a:lstStyle/>
          <a:p>
            <a:pPr eaLnBrk="1" fontAlgn="auto" hangingPunct="1">
              <a:spcAft>
                <a:spcPts val="0"/>
              </a:spcAft>
              <a:defRPr/>
            </a:pPr>
            <a:r>
              <a:rPr lang="en-US" sz="3200" b="1" dirty="0" smtClean="0">
                <a:latin typeface="Calibri" charset="0"/>
                <a:ea typeface="+mj-ea"/>
                <a:cs typeface="+mj-cs"/>
              </a:rPr>
              <a:t>An accident waiting to happen!</a:t>
            </a:r>
          </a:p>
        </p:txBody>
      </p:sp>
      <p:sp>
        <p:nvSpPr>
          <p:cNvPr id="107522" name="Rectangle 3"/>
          <p:cNvSpPr>
            <a:spLocks noChangeArrowheads="1"/>
          </p:cNvSpPr>
          <p:nvPr/>
        </p:nvSpPr>
        <p:spPr bwMode="auto">
          <a:xfrm>
            <a:off x="304800" y="2819400"/>
            <a:ext cx="4114800" cy="1524000"/>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107523" name="Rectangle 4"/>
          <p:cNvSpPr>
            <a:spLocks noChangeArrowheads="1"/>
          </p:cNvSpPr>
          <p:nvPr/>
        </p:nvSpPr>
        <p:spPr bwMode="auto">
          <a:xfrm>
            <a:off x="381000" y="2895600"/>
            <a:ext cx="2590800" cy="137160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107524" name="Rectangle 5"/>
          <p:cNvSpPr>
            <a:spLocks noChangeArrowheads="1"/>
          </p:cNvSpPr>
          <p:nvPr/>
        </p:nvSpPr>
        <p:spPr bwMode="auto">
          <a:xfrm>
            <a:off x="3048000" y="4343400"/>
            <a:ext cx="1295400" cy="1752600"/>
          </a:xfrm>
          <a:prstGeom prst="rect">
            <a:avLst/>
          </a:prstGeom>
          <a:solidFill>
            <a:srgbClr val="C0C0C0"/>
          </a:solidFill>
          <a:ln w="9525">
            <a:solidFill>
              <a:schemeClr val="tx1"/>
            </a:solidFill>
            <a:miter lim="800000"/>
            <a:headEnd/>
            <a:tailEnd/>
          </a:ln>
        </p:spPr>
        <p:txBody>
          <a:bodyPr wrap="none" anchor="ctr"/>
          <a:lstStyle/>
          <a:p>
            <a:pPr algn="ctr"/>
            <a:endParaRPr lang="en-US" sz="1800" b="0"/>
          </a:p>
        </p:txBody>
      </p:sp>
      <p:sp>
        <p:nvSpPr>
          <p:cNvPr id="107525" name="Line 6"/>
          <p:cNvSpPr>
            <a:spLocks noChangeShapeType="1"/>
          </p:cNvSpPr>
          <p:nvPr/>
        </p:nvSpPr>
        <p:spPr bwMode="auto">
          <a:xfrm>
            <a:off x="3048000" y="2819400"/>
            <a:ext cx="0" cy="1524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26" name="Line 7"/>
          <p:cNvSpPr>
            <a:spLocks noChangeShapeType="1"/>
          </p:cNvSpPr>
          <p:nvPr/>
        </p:nvSpPr>
        <p:spPr bwMode="auto">
          <a:xfrm>
            <a:off x="3048000" y="2895600"/>
            <a:ext cx="1295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27" name="Line 8"/>
          <p:cNvSpPr>
            <a:spLocks noChangeShapeType="1"/>
          </p:cNvSpPr>
          <p:nvPr/>
        </p:nvSpPr>
        <p:spPr bwMode="auto">
          <a:xfrm flipV="1">
            <a:off x="4343400" y="2895600"/>
            <a:ext cx="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28" name="Rectangle 9"/>
          <p:cNvSpPr>
            <a:spLocks noChangeArrowheads="1"/>
          </p:cNvSpPr>
          <p:nvPr/>
        </p:nvSpPr>
        <p:spPr bwMode="auto">
          <a:xfrm>
            <a:off x="4800600" y="2819400"/>
            <a:ext cx="4114800" cy="1524000"/>
          </a:xfrm>
          <a:prstGeom prst="rect">
            <a:avLst/>
          </a:prstGeom>
          <a:solidFill>
            <a:srgbClr val="B2B2B2"/>
          </a:solidFill>
          <a:ln w="9525">
            <a:solidFill>
              <a:schemeClr val="tx1"/>
            </a:solidFill>
            <a:miter lim="800000"/>
            <a:headEnd/>
            <a:tailEnd/>
          </a:ln>
        </p:spPr>
        <p:txBody>
          <a:bodyPr wrap="none" anchor="ctr"/>
          <a:lstStyle/>
          <a:p>
            <a:endParaRPr lang="en-US"/>
          </a:p>
        </p:txBody>
      </p:sp>
      <p:sp>
        <p:nvSpPr>
          <p:cNvPr id="107529" name="Line 10"/>
          <p:cNvSpPr>
            <a:spLocks noChangeShapeType="1"/>
          </p:cNvSpPr>
          <p:nvPr/>
        </p:nvSpPr>
        <p:spPr bwMode="auto">
          <a:xfrm>
            <a:off x="7543800" y="2819400"/>
            <a:ext cx="0" cy="1524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30" name="Rectangle 11"/>
          <p:cNvSpPr>
            <a:spLocks noChangeArrowheads="1"/>
          </p:cNvSpPr>
          <p:nvPr/>
        </p:nvSpPr>
        <p:spPr bwMode="auto">
          <a:xfrm>
            <a:off x="7543800" y="4343400"/>
            <a:ext cx="1295400" cy="1752600"/>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107531" name="Line 12"/>
          <p:cNvSpPr>
            <a:spLocks noChangeShapeType="1"/>
          </p:cNvSpPr>
          <p:nvPr/>
        </p:nvSpPr>
        <p:spPr bwMode="auto">
          <a:xfrm>
            <a:off x="7543800" y="2895600"/>
            <a:ext cx="1295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32" name="Line 13"/>
          <p:cNvSpPr>
            <a:spLocks noChangeShapeType="1"/>
          </p:cNvSpPr>
          <p:nvPr/>
        </p:nvSpPr>
        <p:spPr bwMode="auto">
          <a:xfrm flipV="1">
            <a:off x="8839200" y="2895600"/>
            <a:ext cx="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33" name="Rectangle 14"/>
          <p:cNvSpPr>
            <a:spLocks noChangeArrowheads="1"/>
          </p:cNvSpPr>
          <p:nvPr/>
        </p:nvSpPr>
        <p:spPr bwMode="auto">
          <a:xfrm>
            <a:off x="3048000" y="2895600"/>
            <a:ext cx="1295400" cy="14478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107534" name="Rectangle 15"/>
          <p:cNvSpPr>
            <a:spLocks noChangeArrowheads="1"/>
          </p:cNvSpPr>
          <p:nvPr/>
        </p:nvSpPr>
        <p:spPr bwMode="auto">
          <a:xfrm>
            <a:off x="3048000" y="2895600"/>
            <a:ext cx="1295400" cy="1447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7535" name="Rectangle 16"/>
          <p:cNvSpPr>
            <a:spLocks noChangeArrowheads="1"/>
          </p:cNvSpPr>
          <p:nvPr/>
        </p:nvSpPr>
        <p:spPr bwMode="auto">
          <a:xfrm>
            <a:off x="7543800" y="2895600"/>
            <a:ext cx="1295400" cy="1447800"/>
          </a:xfrm>
          <a:prstGeom prst="rect">
            <a:avLst/>
          </a:prstGeom>
          <a:solidFill>
            <a:srgbClr val="FF0000"/>
          </a:solidFill>
          <a:ln w="9525">
            <a:solidFill>
              <a:schemeClr val="tx1"/>
            </a:solidFill>
            <a:miter lim="800000"/>
            <a:headEnd/>
            <a:tailEnd/>
          </a:ln>
        </p:spPr>
        <p:txBody>
          <a:bodyPr wrap="none" anchor="ctr"/>
          <a:lstStyle/>
          <a:p>
            <a:endParaRPr lang="en-US"/>
          </a:p>
        </p:txBody>
      </p:sp>
      <p:sp>
        <p:nvSpPr>
          <p:cNvPr id="107536" name="Rectangle 17"/>
          <p:cNvSpPr>
            <a:spLocks noChangeArrowheads="1"/>
          </p:cNvSpPr>
          <p:nvPr/>
        </p:nvSpPr>
        <p:spPr bwMode="auto">
          <a:xfrm>
            <a:off x="7543800" y="2895600"/>
            <a:ext cx="1295400" cy="1447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7537" name="Rectangle 20"/>
          <p:cNvSpPr>
            <a:spLocks noChangeArrowheads="1"/>
          </p:cNvSpPr>
          <p:nvPr/>
        </p:nvSpPr>
        <p:spPr bwMode="auto">
          <a:xfrm>
            <a:off x="1905000" y="2209800"/>
            <a:ext cx="1143000" cy="609600"/>
          </a:xfrm>
          <a:prstGeom prst="rect">
            <a:avLst/>
          </a:prstGeom>
          <a:solidFill>
            <a:srgbClr val="C0C0C0"/>
          </a:solidFill>
          <a:ln w="9525">
            <a:solidFill>
              <a:schemeClr val="tx1"/>
            </a:solidFill>
            <a:miter lim="800000"/>
            <a:headEnd/>
            <a:tailEnd/>
          </a:ln>
        </p:spPr>
        <p:txBody>
          <a:bodyPr wrap="none" anchor="ctr"/>
          <a:lstStyle/>
          <a:p>
            <a:pPr algn="ctr"/>
            <a:endParaRPr lang="en-US" sz="1800" b="0"/>
          </a:p>
        </p:txBody>
      </p:sp>
      <p:sp>
        <p:nvSpPr>
          <p:cNvPr id="107538" name="Rectangle 21"/>
          <p:cNvSpPr>
            <a:spLocks noChangeArrowheads="1"/>
          </p:cNvSpPr>
          <p:nvPr/>
        </p:nvSpPr>
        <p:spPr bwMode="auto">
          <a:xfrm>
            <a:off x="6400800" y="2209800"/>
            <a:ext cx="1143000" cy="609600"/>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107539" name="Text Box 22"/>
          <p:cNvSpPr txBox="1">
            <a:spLocks noChangeArrowheads="1"/>
          </p:cNvSpPr>
          <p:nvPr/>
        </p:nvSpPr>
        <p:spPr bwMode="auto">
          <a:xfrm>
            <a:off x="1279525" y="2297113"/>
            <a:ext cx="6340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r>
              <a:rPr lang="en-US" sz="1400"/>
              <a:t>                  Patio                                                                                   Patio                                                                                  </a:t>
            </a:r>
          </a:p>
        </p:txBody>
      </p:sp>
      <p:sp>
        <p:nvSpPr>
          <p:cNvPr id="107540" name="Text Box 23"/>
          <p:cNvSpPr txBox="1">
            <a:spLocks noChangeArrowheads="1"/>
          </p:cNvSpPr>
          <p:nvPr/>
        </p:nvSpPr>
        <p:spPr bwMode="auto">
          <a:xfrm>
            <a:off x="-152400" y="3429000"/>
            <a:ext cx="94646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r>
              <a:rPr lang="en-US" sz="1400"/>
              <a:t>                    Basement Slab                       Garage                          </a:t>
            </a:r>
          </a:p>
        </p:txBody>
      </p:sp>
      <p:sp>
        <p:nvSpPr>
          <p:cNvPr id="107541" name="Text Box 24"/>
          <p:cNvSpPr txBox="1">
            <a:spLocks noChangeArrowheads="1"/>
          </p:cNvSpPr>
          <p:nvPr/>
        </p:nvSpPr>
        <p:spPr bwMode="auto">
          <a:xfrm flipV="1">
            <a:off x="593725" y="4864100"/>
            <a:ext cx="83978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endParaRPr lang="en-US" sz="1800" b="0"/>
          </a:p>
        </p:txBody>
      </p:sp>
      <p:sp>
        <p:nvSpPr>
          <p:cNvPr id="107542" name="Rectangle 25"/>
          <p:cNvSpPr>
            <a:spLocks noChangeArrowheads="1"/>
          </p:cNvSpPr>
          <p:nvPr/>
        </p:nvSpPr>
        <p:spPr bwMode="auto">
          <a:xfrm>
            <a:off x="4876800" y="2895600"/>
            <a:ext cx="25908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7543" name="Rectangle 26"/>
          <p:cNvSpPr>
            <a:spLocks noChangeArrowheads="1"/>
          </p:cNvSpPr>
          <p:nvPr/>
        </p:nvSpPr>
        <p:spPr bwMode="auto">
          <a:xfrm flipV="1">
            <a:off x="4876800" y="4191000"/>
            <a:ext cx="25908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7544" name="Rectangle 27"/>
          <p:cNvSpPr>
            <a:spLocks noChangeArrowheads="1"/>
          </p:cNvSpPr>
          <p:nvPr/>
        </p:nvSpPr>
        <p:spPr bwMode="auto">
          <a:xfrm>
            <a:off x="4876800" y="2971800"/>
            <a:ext cx="76200" cy="1219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7545" name="Rectangle 28"/>
          <p:cNvSpPr>
            <a:spLocks noChangeArrowheads="1"/>
          </p:cNvSpPr>
          <p:nvPr/>
        </p:nvSpPr>
        <p:spPr bwMode="auto">
          <a:xfrm>
            <a:off x="7391400" y="2971800"/>
            <a:ext cx="76200" cy="1219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7546" name="Rectangle 29"/>
          <p:cNvSpPr>
            <a:spLocks noChangeArrowheads="1"/>
          </p:cNvSpPr>
          <p:nvPr/>
        </p:nvSpPr>
        <p:spPr bwMode="auto">
          <a:xfrm>
            <a:off x="1524000" y="4343400"/>
            <a:ext cx="304800" cy="914400"/>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107547" name="Rectangle 30"/>
          <p:cNvSpPr>
            <a:spLocks noChangeArrowheads="1"/>
          </p:cNvSpPr>
          <p:nvPr/>
        </p:nvSpPr>
        <p:spPr bwMode="auto">
          <a:xfrm>
            <a:off x="1828800" y="5029200"/>
            <a:ext cx="1219200" cy="228600"/>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107548" name="Rectangle 31"/>
          <p:cNvSpPr>
            <a:spLocks noChangeArrowheads="1"/>
          </p:cNvSpPr>
          <p:nvPr/>
        </p:nvSpPr>
        <p:spPr bwMode="auto">
          <a:xfrm>
            <a:off x="6019800" y="4419600"/>
            <a:ext cx="304800" cy="838200"/>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107549" name="Rectangle 32"/>
          <p:cNvSpPr>
            <a:spLocks noChangeArrowheads="1"/>
          </p:cNvSpPr>
          <p:nvPr/>
        </p:nvSpPr>
        <p:spPr bwMode="auto">
          <a:xfrm>
            <a:off x="6324600" y="5029200"/>
            <a:ext cx="1219200" cy="228600"/>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107550" name="Text Box 33"/>
          <p:cNvSpPr txBox="1">
            <a:spLocks noChangeArrowheads="1"/>
          </p:cNvSpPr>
          <p:nvPr/>
        </p:nvSpPr>
        <p:spPr bwMode="auto">
          <a:xfrm>
            <a:off x="2514600" y="4724400"/>
            <a:ext cx="6629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r>
              <a:rPr lang="en-US" sz="1400"/>
              <a:t>              Driveway                                                                            Driveway                                                                          </a:t>
            </a:r>
          </a:p>
        </p:txBody>
      </p:sp>
      <p:sp>
        <p:nvSpPr>
          <p:cNvPr id="107551" name="Line 34"/>
          <p:cNvSpPr>
            <a:spLocks noChangeShapeType="1"/>
          </p:cNvSpPr>
          <p:nvPr/>
        </p:nvSpPr>
        <p:spPr bwMode="auto">
          <a:xfrm>
            <a:off x="7467600" y="2895600"/>
            <a:ext cx="0" cy="1371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52" name="Line 35"/>
          <p:cNvSpPr>
            <a:spLocks noChangeShapeType="1"/>
          </p:cNvSpPr>
          <p:nvPr/>
        </p:nvSpPr>
        <p:spPr bwMode="auto">
          <a:xfrm>
            <a:off x="4876800" y="2895600"/>
            <a:ext cx="2590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53" name="Line 36"/>
          <p:cNvSpPr>
            <a:spLocks noChangeShapeType="1"/>
          </p:cNvSpPr>
          <p:nvPr/>
        </p:nvSpPr>
        <p:spPr bwMode="auto">
          <a:xfrm>
            <a:off x="6400800" y="2819400"/>
            <a:ext cx="1143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54" name="Line 37"/>
          <p:cNvSpPr>
            <a:spLocks noChangeShapeType="1"/>
          </p:cNvSpPr>
          <p:nvPr/>
        </p:nvSpPr>
        <p:spPr bwMode="auto">
          <a:xfrm flipH="1">
            <a:off x="1905000" y="2819400"/>
            <a:ext cx="1143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55" name="Line 40"/>
          <p:cNvSpPr>
            <a:spLocks noChangeShapeType="1"/>
          </p:cNvSpPr>
          <p:nvPr/>
        </p:nvSpPr>
        <p:spPr bwMode="auto">
          <a:xfrm>
            <a:off x="3124200" y="4343400"/>
            <a:ext cx="1219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56" name="Line 41"/>
          <p:cNvSpPr>
            <a:spLocks noChangeShapeType="1"/>
          </p:cNvSpPr>
          <p:nvPr/>
        </p:nvSpPr>
        <p:spPr bwMode="auto">
          <a:xfrm>
            <a:off x="4343400" y="2895600"/>
            <a:ext cx="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57" name="Line 42"/>
          <p:cNvSpPr>
            <a:spLocks noChangeShapeType="1"/>
          </p:cNvSpPr>
          <p:nvPr/>
        </p:nvSpPr>
        <p:spPr bwMode="auto">
          <a:xfrm>
            <a:off x="3048000" y="2895600"/>
            <a:ext cx="1295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58" name="Line 43"/>
          <p:cNvSpPr>
            <a:spLocks noChangeShapeType="1"/>
          </p:cNvSpPr>
          <p:nvPr/>
        </p:nvSpPr>
        <p:spPr bwMode="auto">
          <a:xfrm>
            <a:off x="1295400" y="4343400"/>
            <a:ext cx="762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59" name="Line 44"/>
          <p:cNvSpPr>
            <a:spLocks noChangeShapeType="1"/>
          </p:cNvSpPr>
          <p:nvPr/>
        </p:nvSpPr>
        <p:spPr bwMode="auto">
          <a:xfrm>
            <a:off x="4876800" y="2895600"/>
            <a:ext cx="0" cy="1371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60" name="Line 45"/>
          <p:cNvSpPr>
            <a:spLocks noChangeShapeType="1"/>
          </p:cNvSpPr>
          <p:nvPr/>
        </p:nvSpPr>
        <p:spPr bwMode="auto">
          <a:xfrm flipH="1">
            <a:off x="4876800" y="4267200"/>
            <a:ext cx="2590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61" name="Rectangle 46"/>
          <p:cNvSpPr>
            <a:spLocks noChangeArrowheads="1"/>
          </p:cNvSpPr>
          <p:nvPr/>
        </p:nvSpPr>
        <p:spPr bwMode="auto">
          <a:xfrm>
            <a:off x="4876800" y="2895600"/>
            <a:ext cx="2590800" cy="1371600"/>
          </a:xfrm>
          <a:prstGeom prst="rect">
            <a:avLst/>
          </a:prstGeom>
          <a:solidFill>
            <a:schemeClr val="bg1"/>
          </a:solidFill>
          <a:ln w="9525">
            <a:solidFill>
              <a:schemeClr val="tx1"/>
            </a:solidFill>
            <a:miter lim="800000"/>
            <a:headEnd/>
            <a:tailEnd/>
          </a:ln>
        </p:spPr>
        <p:txBody>
          <a:bodyPr wrap="none" anchor="ctr"/>
          <a:lstStyle/>
          <a:p>
            <a:pPr algn="ctr"/>
            <a:r>
              <a:rPr lang="en-US" sz="1800"/>
              <a:t>                          </a:t>
            </a:r>
            <a:r>
              <a:rPr lang="en-US" sz="1400"/>
              <a:t>Basement Slab                      Garage</a:t>
            </a:r>
            <a:endParaRPr lang="en-US" sz="1400" b="0"/>
          </a:p>
        </p:txBody>
      </p:sp>
      <p:sp>
        <p:nvSpPr>
          <p:cNvPr id="107562" name="Rectangle 47"/>
          <p:cNvSpPr>
            <a:spLocks noChangeArrowheads="1"/>
          </p:cNvSpPr>
          <p:nvPr/>
        </p:nvSpPr>
        <p:spPr bwMode="auto">
          <a:xfrm>
            <a:off x="6019800" y="4343400"/>
            <a:ext cx="304800" cy="76200"/>
          </a:xfrm>
          <a:prstGeom prst="rect">
            <a:avLst/>
          </a:prstGeom>
          <a:solidFill>
            <a:srgbClr val="C0C0C0"/>
          </a:solidFill>
          <a:ln w="9525">
            <a:solidFill>
              <a:schemeClr val="tx1"/>
            </a:solidFill>
            <a:miter lim="800000"/>
            <a:headEnd/>
            <a:tailEnd/>
          </a:ln>
        </p:spPr>
        <p:txBody>
          <a:bodyPr wrap="none" anchor="ctr"/>
          <a:lstStyle/>
          <a:p>
            <a:endParaRPr lang="en-US"/>
          </a:p>
        </p:txBody>
      </p:sp>
      <p:sp>
        <p:nvSpPr>
          <p:cNvPr id="107563" name="Line 48"/>
          <p:cNvSpPr>
            <a:spLocks noChangeShapeType="1"/>
          </p:cNvSpPr>
          <p:nvPr/>
        </p:nvSpPr>
        <p:spPr bwMode="auto">
          <a:xfrm>
            <a:off x="6019800" y="44958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64" name="Line 49"/>
          <p:cNvSpPr>
            <a:spLocks noChangeShapeType="1"/>
          </p:cNvSpPr>
          <p:nvPr/>
        </p:nvSpPr>
        <p:spPr bwMode="auto">
          <a:xfrm>
            <a:off x="6019800" y="45720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65" name="Line 50"/>
          <p:cNvSpPr>
            <a:spLocks noChangeShapeType="1"/>
          </p:cNvSpPr>
          <p:nvPr/>
        </p:nvSpPr>
        <p:spPr bwMode="auto">
          <a:xfrm>
            <a:off x="1524000" y="44196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66" name="Line 51"/>
          <p:cNvSpPr>
            <a:spLocks noChangeShapeType="1"/>
          </p:cNvSpPr>
          <p:nvPr/>
        </p:nvSpPr>
        <p:spPr bwMode="auto">
          <a:xfrm>
            <a:off x="1524000" y="44958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67" name="Line 52"/>
          <p:cNvSpPr>
            <a:spLocks noChangeShapeType="1"/>
          </p:cNvSpPr>
          <p:nvPr/>
        </p:nvSpPr>
        <p:spPr bwMode="auto">
          <a:xfrm>
            <a:off x="1524000" y="45720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68" name="Line 53"/>
          <p:cNvSpPr>
            <a:spLocks noChangeShapeType="1"/>
          </p:cNvSpPr>
          <p:nvPr/>
        </p:nvSpPr>
        <p:spPr bwMode="auto">
          <a:xfrm>
            <a:off x="7543800" y="4343400"/>
            <a:ext cx="1295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69" name="Line 54"/>
          <p:cNvSpPr>
            <a:spLocks noChangeShapeType="1"/>
          </p:cNvSpPr>
          <p:nvPr/>
        </p:nvSpPr>
        <p:spPr bwMode="auto">
          <a:xfrm>
            <a:off x="4876800" y="2895600"/>
            <a:ext cx="2590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70" name="Line 55"/>
          <p:cNvSpPr>
            <a:spLocks noChangeShapeType="1"/>
          </p:cNvSpPr>
          <p:nvPr/>
        </p:nvSpPr>
        <p:spPr bwMode="auto">
          <a:xfrm>
            <a:off x="4876800" y="2895600"/>
            <a:ext cx="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71" name="Line 56"/>
          <p:cNvSpPr>
            <a:spLocks noChangeShapeType="1"/>
          </p:cNvSpPr>
          <p:nvPr/>
        </p:nvSpPr>
        <p:spPr bwMode="auto">
          <a:xfrm flipH="1">
            <a:off x="3048000" y="4343400"/>
            <a:ext cx="76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72" name="Line 57"/>
          <p:cNvSpPr>
            <a:spLocks noChangeShapeType="1"/>
          </p:cNvSpPr>
          <p:nvPr/>
        </p:nvSpPr>
        <p:spPr bwMode="auto">
          <a:xfrm flipV="1">
            <a:off x="3048000" y="42672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73" name="Line 58"/>
          <p:cNvSpPr>
            <a:spLocks noChangeShapeType="1"/>
          </p:cNvSpPr>
          <p:nvPr/>
        </p:nvSpPr>
        <p:spPr bwMode="auto">
          <a:xfrm flipH="1">
            <a:off x="7543800" y="4343400"/>
            <a:ext cx="76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74" name="Line 59"/>
          <p:cNvSpPr>
            <a:spLocks noChangeShapeType="1"/>
          </p:cNvSpPr>
          <p:nvPr/>
        </p:nvSpPr>
        <p:spPr bwMode="auto">
          <a:xfrm flipV="1">
            <a:off x="7543800" y="4343400"/>
            <a:ext cx="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75" name="Line 60"/>
          <p:cNvSpPr>
            <a:spLocks noChangeShapeType="1"/>
          </p:cNvSpPr>
          <p:nvPr/>
        </p:nvSpPr>
        <p:spPr bwMode="auto">
          <a:xfrm flipH="1">
            <a:off x="8763000" y="4343400"/>
            <a:ext cx="76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76" name="Rectangle 61"/>
          <p:cNvSpPr>
            <a:spLocks noChangeArrowheads="1"/>
          </p:cNvSpPr>
          <p:nvPr/>
        </p:nvSpPr>
        <p:spPr bwMode="auto">
          <a:xfrm>
            <a:off x="7239000" y="2819400"/>
            <a:ext cx="457200" cy="762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7577" name="Line 62"/>
          <p:cNvSpPr>
            <a:spLocks noChangeShapeType="1"/>
          </p:cNvSpPr>
          <p:nvPr/>
        </p:nvSpPr>
        <p:spPr bwMode="auto">
          <a:xfrm flipH="1">
            <a:off x="7086600" y="2819400"/>
            <a:ext cx="60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78" name="Line 63"/>
          <p:cNvSpPr>
            <a:spLocks noChangeShapeType="1"/>
          </p:cNvSpPr>
          <p:nvPr/>
        </p:nvSpPr>
        <p:spPr bwMode="auto">
          <a:xfrm flipH="1">
            <a:off x="7543800" y="28956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79" name="Line 64"/>
          <p:cNvSpPr>
            <a:spLocks noChangeShapeType="1"/>
          </p:cNvSpPr>
          <p:nvPr/>
        </p:nvSpPr>
        <p:spPr bwMode="auto">
          <a:xfrm flipH="1">
            <a:off x="7010400" y="28956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80" name="Rectangle 65"/>
          <p:cNvSpPr>
            <a:spLocks noChangeArrowheads="1"/>
          </p:cNvSpPr>
          <p:nvPr/>
        </p:nvSpPr>
        <p:spPr bwMode="auto">
          <a:xfrm>
            <a:off x="2743200" y="2819400"/>
            <a:ext cx="457200" cy="76200"/>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107581" name="Line 66"/>
          <p:cNvSpPr>
            <a:spLocks noChangeShapeType="1"/>
          </p:cNvSpPr>
          <p:nvPr/>
        </p:nvSpPr>
        <p:spPr bwMode="auto">
          <a:xfrm flipH="1">
            <a:off x="1905000" y="2819400"/>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82" name="Line 67"/>
          <p:cNvSpPr>
            <a:spLocks noChangeShapeType="1"/>
          </p:cNvSpPr>
          <p:nvPr/>
        </p:nvSpPr>
        <p:spPr bwMode="auto">
          <a:xfrm flipH="1">
            <a:off x="3048000" y="28956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83" name="Line 68"/>
          <p:cNvSpPr>
            <a:spLocks noChangeShapeType="1"/>
          </p:cNvSpPr>
          <p:nvPr/>
        </p:nvSpPr>
        <p:spPr bwMode="auto">
          <a:xfrm flipH="1">
            <a:off x="1905000" y="2895600"/>
            <a:ext cx="106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84" name="Line 69"/>
          <p:cNvSpPr>
            <a:spLocks noChangeShapeType="1"/>
          </p:cNvSpPr>
          <p:nvPr/>
        </p:nvSpPr>
        <p:spPr bwMode="auto">
          <a:xfrm>
            <a:off x="1905000" y="2743200"/>
            <a:ext cx="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85" name="Line 70"/>
          <p:cNvSpPr>
            <a:spLocks noChangeShapeType="1"/>
          </p:cNvSpPr>
          <p:nvPr/>
        </p:nvSpPr>
        <p:spPr bwMode="auto">
          <a:xfrm flipV="1">
            <a:off x="6400800" y="2743200"/>
            <a:ext cx="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86" name="Line 71"/>
          <p:cNvSpPr>
            <a:spLocks noChangeShapeType="1"/>
          </p:cNvSpPr>
          <p:nvPr/>
        </p:nvSpPr>
        <p:spPr bwMode="auto">
          <a:xfrm flipV="1">
            <a:off x="3048000" y="26670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87" name="Line 73"/>
          <p:cNvSpPr>
            <a:spLocks noChangeShapeType="1"/>
          </p:cNvSpPr>
          <p:nvPr/>
        </p:nvSpPr>
        <p:spPr bwMode="auto">
          <a:xfrm>
            <a:off x="3048000" y="2895600"/>
            <a:ext cx="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88" name="Line 74"/>
          <p:cNvSpPr>
            <a:spLocks noChangeShapeType="1"/>
          </p:cNvSpPr>
          <p:nvPr/>
        </p:nvSpPr>
        <p:spPr bwMode="auto">
          <a:xfrm flipH="1">
            <a:off x="7543800" y="2895600"/>
            <a:ext cx="1295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89" name="Line 75"/>
          <p:cNvSpPr>
            <a:spLocks noChangeShapeType="1"/>
          </p:cNvSpPr>
          <p:nvPr/>
        </p:nvSpPr>
        <p:spPr bwMode="auto">
          <a:xfrm>
            <a:off x="7543800" y="2895600"/>
            <a:ext cx="0" cy="1447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90" name="Line 81"/>
          <p:cNvSpPr>
            <a:spLocks noChangeShapeType="1"/>
          </p:cNvSpPr>
          <p:nvPr/>
        </p:nvSpPr>
        <p:spPr bwMode="auto">
          <a:xfrm>
            <a:off x="5715000" y="4267200"/>
            <a:ext cx="76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91" name="Line 85"/>
          <p:cNvSpPr>
            <a:spLocks noChangeShapeType="1"/>
          </p:cNvSpPr>
          <p:nvPr/>
        </p:nvSpPr>
        <p:spPr bwMode="auto">
          <a:xfrm flipH="1">
            <a:off x="6553200" y="42672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610" name="Text Box 86"/>
          <p:cNvSpPr txBox="1">
            <a:spLocks noChangeArrowheads="1"/>
          </p:cNvSpPr>
          <p:nvPr/>
        </p:nvSpPr>
        <p:spPr bwMode="auto">
          <a:xfrm>
            <a:off x="1524000" y="1371600"/>
            <a:ext cx="1524000" cy="338138"/>
          </a:xfrm>
          <a:prstGeom prst="rect">
            <a:avLst/>
          </a:prstGeom>
          <a:solidFill>
            <a:srgbClr val="FFF1CB"/>
          </a:solidFill>
          <a:ln w="9525">
            <a:solidFill>
              <a:schemeClr val="tx1"/>
            </a:solidFill>
            <a:miter lim="800000"/>
            <a:headEnd/>
            <a:tailEnd/>
          </a:ln>
        </p:spPr>
        <p:txBody>
          <a:bodyPr>
            <a:spAutoFit/>
          </a:bodyPr>
          <a:lstStyle/>
          <a:p>
            <a:pPr algn="ctr">
              <a:defRPr/>
            </a:pPr>
            <a:r>
              <a:rPr lang="en-US" sz="1600" b="1" dirty="0">
                <a:ea typeface="+mn-ea"/>
                <a:cs typeface="+mn-cs"/>
              </a:rPr>
              <a:t>Sales graph</a:t>
            </a:r>
          </a:p>
        </p:txBody>
      </p:sp>
      <p:sp>
        <p:nvSpPr>
          <p:cNvPr id="107596" name="Rectangle 101"/>
          <p:cNvSpPr>
            <a:spLocks noChangeArrowheads="1"/>
          </p:cNvSpPr>
          <p:nvPr/>
        </p:nvSpPr>
        <p:spPr bwMode="auto">
          <a:xfrm>
            <a:off x="304800" y="4038600"/>
            <a:ext cx="1676400" cy="304800"/>
          </a:xfrm>
          <a:prstGeom prst="rect">
            <a:avLst/>
          </a:prstGeom>
          <a:solidFill>
            <a:srgbClr val="B2B2B2"/>
          </a:solidFill>
          <a:ln w="9525">
            <a:solidFill>
              <a:schemeClr val="tx1"/>
            </a:solidFill>
            <a:miter lim="800000"/>
            <a:headEnd/>
            <a:tailEnd/>
          </a:ln>
        </p:spPr>
        <p:txBody>
          <a:bodyPr wrap="none" anchor="ctr"/>
          <a:lstStyle/>
          <a:p>
            <a:endParaRPr lang="en-US"/>
          </a:p>
        </p:txBody>
      </p:sp>
      <p:sp>
        <p:nvSpPr>
          <p:cNvPr id="107597" name="Rectangle 102"/>
          <p:cNvSpPr>
            <a:spLocks noChangeArrowheads="1"/>
          </p:cNvSpPr>
          <p:nvPr/>
        </p:nvSpPr>
        <p:spPr bwMode="auto">
          <a:xfrm>
            <a:off x="381000" y="4114800"/>
            <a:ext cx="1524000" cy="152400"/>
          </a:xfrm>
          <a:prstGeom prst="rect">
            <a:avLst/>
          </a:prstGeom>
          <a:solidFill>
            <a:srgbClr val="B2B2B2"/>
          </a:solidFill>
          <a:ln w="9525">
            <a:solidFill>
              <a:schemeClr val="tx1"/>
            </a:solidFill>
            <a:miter lim="800000"/>
            <a:headEnd/>
            <a:tailEnd/>
          </a:ln>
        </p:spPr>
        <p:txBody>
          <a:bodyPr wrap="none" anchor="ctr"/>
          <a:lstStyle/>
          <a:p>
            <a:endParaRPr lang="en-US"/>
          </a:p>
        </p:txBody>
      </p:sp>
      <p:sp>
        <p:nvSpPr>
          <p:cNvPr id="107598" name="Line 103"/>
          <p:cNvSpPr>
            <a:spLocks noChangeShapeType="1"/>
          </p:cNvSpPr>
          <p:nvPr/>
        </p:nvSpPr>
        <p:spPr bwMode="auto">
          <a:xfrm flipV="1">
            <a:off x="152400" y="2819400"/>
            <a:ext cx="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7599" name="Line 104"/>
          <p:cNvSpPr>
            <a:spLocks noChangeShapeType="1"/>
          </p:cNvSpPr>
          <p:nvPr/>
        </p:nvSpPr>
        <p:spPr bwMode="auto">
          <a:xfrm>
            <a:off x="152400" y="3581400"/>
            <a:ext cx="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7600" name="Text Box 105"/>
          <p:cNvSpPr txBox="1">
            <a:spLocks noChangeArrowheads="1"/>
          </p:cNvSpPr>
          <p:nvPr/>
        </p:nvSpPr>
        <p:spPr bwMode="auto">
          <a:xfrm>
            <a:off x="-92075" y="3309938"/>
            <a:ext cx="4381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r>
              <a:rPr lang="en-US" sz="1200"/>
              <a:t> 16</a:t>
            </a:r>
            <a:r>
              <a:rPr lang="ja-JP" altLang="en-US" sz="1200"/>
              <a:t>’</a:t>
            </a:r>
            <a:endParaRPr lang="en-US" sz="1200"/>
          </a:p>
        </p:txBody>
      </p:sp>
      <p:sp>
        <p:nvSpPr>
          <p:cNvPr id="107601" name="Line 106"/>
          <p:cNvSpPr>
            <a:spLocks noChangeShapeType="1"/>
          </p:cNvSpPr>
          <p:nvPr/>
        </p:nvSpPr>
        <p:spPr bwMode="auto">
          <a:xfrm flipV="1">
            <a:off x="152400" y="3886200"/>
            <a:ext cx="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7602" name="Text Box 107"/>
          <p:cNvSpPr txBox="1">
            <a:spLocks noChangeArrowheads="1"/>
          </p:cNvSpPr>
          <p:nvPr/>
        </p:nvSpPr>
        <p:spPr bwMode="auto">
          <a:xfrm>
            <a:off x="-92075" y="3962400"/>
            <a:ext cx="4730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r>
              <a:rPr lang="en-US" sz="1200"/>
              <a:t>   6</a:t>
            </a:r>
            <a:r>
              <a:rPr lang="ja-JP" altLang="en-US" sz="1200"/>
              <a:t>’</a:t>
            </a:r>
            <a:endParaRPr lang="en-US" sz="1200"/>
          </a:p>
        </p:txBody>
      </p:sp>
      <p:sp>
        <p:nvSpPr>
          <p:cNvPr id="107603" name="Line 108"/>
          <p:cNvSpPr>
            <a:spLocks noChangeShapeType="1"/>
          </p:cNvSpPr>
          <p:nvPr/>
        </p:nvSpPr>
        <p:spPr bwMode="auto">
          <a:xfrm>
            <a:off x="152400" y="4191000"/>
            <a:ext cx="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7604" name="Line 109"/>
          <p:cNvSpPr>
            <a:spLocks noChangeShapeType="1"/>
          </p:cNvSpPr>
          <p:nvPr/>
        </p:nvSpPr>
        <p:spPr bwMode="auto">
          <a:xfrm flipV="1">
            <a:off x="5029200" y="2895600"/>
            <a:ext cx="0" cy="609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7605" name="Line 110"/>
          <p:cNvSpPr>
            <a:spLocks noChangeShapeType="1"/>
          </p:cNvSpPr>
          <p:nvPr/>
        </p:nvSpPr>
        <p:spPr bwMode="auto">
          <a:xfrm>
            <a:off x="5029200" y="3733800"/>
            <a:ext cx="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7606" name="Text Box 111"/>
          <p:cNvSpPr txBox="1">
            <a:spLocks noChangeArrowheads="1"/>
          </p:cNvSpPr>
          <p:nvPr/>
        </p:nvSpPr>
        <p:spPr bwMode="auto">
          <a:xfrm>
            <a:off x="4860925" y="3276600"/>
            <a:ext cx="3952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r>
              <a:rPr lang="en-US" sz="1200"/>
              <a:t>    21</a:t>
            </a:r>
            <a:r>
              <a:rPr lang="ja-JP" altLang="en-US" sz="1200"/>
              <a:t>’</a:t>
            </a:r>
            <a:endParaRPr lang="en-US" sz="1200"/>
          </a:p>
        </p:txBody>
      </p:sp>
      <p:sp>
        <p:nvSpPr>
          <p:cNvPr id="107607" name="TextBox 88"/>
          <p:cNvSpPr txBox="1">
            <a:spLocks noChangeArrowheads="1"/>
          </p:cNvSpPr>
          <p:nvPr/>
        </p:nvSpPr>
        <p:spPr bwMode="auto">
          <a:xfrm>
            <a:off x="228600" y="4038600"/>
            <a:ext cx="1752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r>
              <a:rPr lang="en-US" sz="1200" dirty="0"/>
              <a:t>                           DFP</a:t>
            </a:r>
          </a:p>
        </p:txBody>
      </p:sp>
      <p:sp>
        <p:nvSpPr>
          <p:cNvPr id="92" name="Rectangle 91"/>
          <p:cNvSpPr/>
          <p:nvPr/>
        </p:nvSpPr>
        <p:spPr>
          <a:xfrm>
            <a:off x="5638800" y="4114800"/>
            <a:ext cx="228600" cy="152400"/>
          </a:xfrm>
          <a:prstGeom prst="rect">
            <a:avLst/>
          </a:prstGeom>
          <a:solidFill>
            <a:schemeClr val="bg1">
              <a:lumMod val="9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3" name="Rectangle 92"/>
          <p:cNvSpPr/>
          <p:nvPr/>
        </p:nvSpPr>
        <p:spPr>
          <a:xfrm>
            <a:off x="5943600" y="4114800"/>
            <a:ext cx="381000" cy="152400"/>
          </a:xfrm>
          <a:prstGeom prst="rect">
            <a:avLst/>
          </a:prstGeom>
          <a:solidFill>
            <a:schemeClr val="bg1">
              <a:lumMod val="9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7612" name="TextBox 1"/>
          <p:cNvSpPr txBox="1">
            <a:spLocks noChangeArrowheads="1"/>
          </p:cNvSpPr>
          <p:nvPr/>
        </p:nvSpPr>
        <p:spPr bwMode="auto">
          <a:xfrm>
            <a:off x="5867400" y="4114800"/>
            <a:ext cx="6096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r>
              <a:rPr lang="en-US"/>
              <a:t>Freezer</a:t>
            </a:r>
          </a:p>
        </p:txBody>
      </p:sp>
      <p:sp>
        <p:nvSpPr>
          <p:cNvPr id="94" name="Text Box 116"/>
          <p:cNvSpPr txBox="1">
            <a:spLocks noChangeArrowheads="1"/>
          </p:cNvSpPr>
          <p:nvPr/>
        </p:nvSpPr>
        <p:spPr bwMode="auto">
          <a:xfrm>
            <a:off x="5029200" y="1371600"/>
            <a:ext cx="3352800" cy="338138"/>
          </a:xfrm>
          <a:prstGeom prst="rect">
            <a:avLst/>
          </a:prstGeom>
          <a:solidFill>
            <a:srgbClr val="FFF1CB"/>
          </a:solidFill>
          <a:ln w="9525">
            <a:solidFill>
              <a:schemeClr val="tx1"/>
            </a:solidFill>
            <a:miter lim="800000"/>
            <a:headEnd/>
            <a:tailEnd/>
          </a:ln>
        </p:spPr>
        <p:txBody>
          <a:bodyPr wrap="square">
            <a:spAutoFit/>
          </a:bodyPr>
          <a:lstStyle/>
          <a:p>
            <a:pPr algn="ctr">
              <a:defRPr/>
            </a:pPr>
            <a:r>
              <a:rPr lang="en-US" sz="1600" b="1" dirty="0" smtClean="0"/>
              <a:t>How the</a:t>
            </a:r>
            <a:r>
              <a:rPr lang="en-US" sz="1600" b="1" dirty="0" smtClean="0">
                <a:ea typeface="+mn-ea"/>
                <a:cs typeface="+mn-cs"/>
              </a:rPr>
              <a:t> graph should have looked</a:t>
            </a:r>
            <a:endParaRPr lang="en-US" sz="1600" b="1" dirty="0">
              <a:ea typeface="+mn-ea"/>
              <a:cs typeface="+mn-cs"/>
            </a:endParaRPr>
          </a:p>
        </p:txBody>
      </p:sp>
      <p:sp>
        <p:nvSpPr>
          <p:cNvPr id="2" name="TextBox 1"/>
          <p:cNvSpPr txBox="1"/>
          <p:nvPr/>
        </p:nvSpPr>
        <p:spPr>
          <a:xfrm>
            <a:off x="609600" y="5486400"/>
            <a:ext cx="2057400" cy="1107996"/>
          </a:xfrm>
          <a:prstGeom prst="rect">
            <a:avLst/>
          </a:prstGeom>
          <a:solidFill>
            <a:srgbClr val="FFF1CB"/>
          </a:solidFill>
          <a:ln>
            <a:solidFill>
              <a:schemeClr val="tx1"/>
            </a:solidFill>
          </a:ln>
        </p:spPr>
        <p:txBody>
          <a:bodyPr wrap="square" rtlCol="0">
            <a:spAutoFit/>
          </a:bodyPr>
          <a:lstStyle/>
          <a:p>
            <a:pPr algn="ctr"/>
            <a:r>
              <a:rPr lang="en-US" sz="1600" b="1" dirty="0" smtClean="0"/>
              <a:t>A law suit was filed   because of this  misapplication of </a:t>
            </a:r>
            <a:r>
              <a:rPr lang="en-US" sz="1600" b="1" dirty="0" err="1" smtClean="0"/>
              <a:t>termiticide</a:t>
            </a:r>
            <a:r>
              <a:rPr lang="en-US" sz="1600" b="1" dirty="0" smtClean="0"/>
              <a:t> </a:t>
            </a:r>
            <a:endParaRPr lang="en-US" sz="1600" b="1" dirty="0"/>
          </a:p>
        </p:txBody>
      </p:sp>
      <p:sp>
        <p:nvSpPr>
          <p:cNvPr id="3" name="TextBox 2"/>
          <p:cNvSpPr txBox="1"/>
          <p:nvPr/>
        </p:nvSpPr>
        <p:spPr>
          <a:xfrm>
            <a:off x="4648200" y="5410200"/>
            <a:ext cx="2590800" cy="1231106"/>
          </a:xfrm>
          <a:prstGeom prst="rect">
            <a:avLst/>
          </a:prstGeom>
          <a:solidFill>
            <a:srgbClr val="FFF1CB"/>
          </a:solidFill>
          <a:ln>
            <a:solidFill>
              <a:srgbClr val="000000"/>
            </a:solidFill>
          </a:ln>
        </p:spPr>
        <p:txBody>
          <a:bodyPr wrap="square" rtlCol="0">
            <a:spAutoFit/>
          </a:bodyPr>
          <a:lstStyle/>
          <a:p>
            <a:endParaRPr lang="en-US" dirty="0" smtClean="0"/>
          </a:p>
          <a:p>
            <a:pPr algn="ctr"/>
            <a:r>
              <a:rPr lang="en-US" sz="1600" b="1" dirty="0" smtClean="0"/>
              <a:t>It was settled in court for</a:t>
            </a:r>
          </a:p>
          <a:p>
            <a:pPr algn="ctr"/>
            <a:r>
              <a:rPr lang="en-US" sz="2000" b="1" dirty="0" smtClean="0">
                <a:solidFill>
                  <a:srgbClr val="FF0000"/>
                </a:solidFill>
              </a:rPr>
              <a:t>$600,000</a:t>
            </a:r>
          </a:p>
          <a:p>
            <a:pPr algn="ctr"/>
            <a:endParaRPr lang="en-US" b="1" dirty="0">
              <a:solidFill>
                <a:srgbClr val="FF0000"/>
              </a:solidFill>
            </a:endParaRPr>
          </a:p>
        </p:txBody>
      </p:sp>
    </p:spTree>
    <p:extLst>
      <p:ext uri="{BB962C8B-B14F-4D97-AF65-F5344CB8AC3E}">
        <p14:creationId xmlns:p14="http://schemas.microsoft.com/office/powerpoint/2010/main" val="13337777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09800"/>
            <a:ext cx="8229600" cy="1219200"/>
          </a:xfrm>
        </p:spPr>
        <p:txBody>
          <a:bodyPr>
            <a:normAutofit/>
          </a:bodyPr>
          <a:lstStyle/>
          <a:p>
            <a:r>
              <a:rPr lang="en-US" sz="2400" b="1" dirty="0"/>
              <a:t>What happens when a customer won’t </a:t>
            </a:r>
            <a:br>
              <a:rPr lang="en-US" sz="2400" b="1" dirty="0"/>
            </a:br>
            <a:r>
              <a:rPr lang="en-US" sz="2400" b="1" dirty="0"/>
              <a:t>allow you drill an attached slab?</a:t>
            </a:r>
            <a:endParaRPr lang="en-US" sz="2400" dirty="0"/>
          </a:p>
        </p:txBody>
      </p:sp>
      <p:sp>
        <p:nvSpPr>
          <p:cNvPr id="3" name="Content Placeholder 2"/>
          <p:cNvSpPr>
            <a:spLocks noGrp="1"/>
          </p:cNvSpPr>
          <p:nvPr>
            <p:ph idx="1"/>
          </p:nvPr>
        </p:nvSpPr>
        <p:spPr>
          <a:xfrm>
            <a:off x="457200" y="3352800"/>
            <a:ext cx="8229600" cy="4525963"/>
          </a:xfrm>
        </p:spPr>
        <p:txBody>
          <a:bodyPr>
            <a:noAutofit/>
          </a:bodyPr>
          <a:lstStyle/>
          <a:p>
            <a:r>
              <a:rPr lang="en-US" sz="2000" dirty="0"/>
              <a:t>When a customer will </a:t>
            </a:r>
            <a:r>
              <a:rPr lang="en-US" sz="2000" u="sng" dirty="0"/>
              <a:t>not</a:t>
            </a:r>
            <a:r>
              <a:rPr lang="en-US" sz="2000" dirty="0"/>
              <a:t> allow you to vertically drill and treat the slab of </a:t>
            </a:r>
          </a:p>
          <a:p>
            <a:pPr marL="0" indent="0">
              <a:buNone/>
            </a:pPr>
            <a:r>
              <a:rPr lang="en-US" sz="2000" dirty="0"/>
              <a:t>      a dirt-filled porch, patio or other slab </a:t>
            </a:r>
            <a:r>
              <a:rPr lang="en-US" sz="2000" dirty="0" smtClean="0"/>
              <a:t>(other than a garage or carport) that </a:t>
            </a:r>
          </a:p>
          <a:p>
            <a:pPr marL="0" indent="0">
              <a:buNone/>
            </a:pPr>
            <a:r>
              <a:rPr lang="en-US" sz="2000" dirty="0"/>
              <a:t> </a:t>
            </a:r>
            <a:r>
              <a:rPr lang="en-US" sz="2000" dirty="0" smtClean="0"/>
              <a:t>     is </a:t>
            </a:r>
            <a:r>
              <a:rPr lang="en-US" sz="2000" dirty="0"/>
              <a:t>attached to the structure, </a:t>
            </a:r>
            <a:r>
              <a:rPr lang="en-US" sz="2000" b="1" dirty="0" smtClean="0"/>
              <a:t>a</a:t>
            </a:r>
            <a:r>
              <a:rPr lang="en-US" sz="2000" dirty="0"/>
              <a:t> </a:t>
            </a:r>
            <a:r>
              <a:rPr lang="en-US" sz="2000" b="1" dirty="0" smtClean="0"/>
              <a:t>Defined </a:t>
            </a:r>
            <a:r>
              <a:rPr lang="en-US" sz="2000" b="1" dirty="0"/>
              <a:t>soil treatment </a:t>
            </a:r>
            <a:r>
              <a:rPr lang="en-US" sz="2000" b="1" u="sng" dirty="0"/>
              <a:t>cannot</a:t>
            </a:r>
            <a:r>
              <a:rPr lang="en-US" sz="2000" b="1" dirty="0"/>
              <a:t> be made</a:t>
            </a:r>
            <a:r>
              <a:rPr lang="en-US" sz="2000" dirty="0"/>
              <a:t>.  </a:t>
            </a:r>
            <a:endParaRPr lang="en-US" sz="2000" dirty="0" smtClean="0"/>
          </a:p>
          <a:p>
            <a:pPr marL="0" indent="0">
              <a:buNone/>
            </a:pPr>
            <a:endParaRPr lang="en-US" sz="800" dirty="0" smtClean="0"/>
          </a:p>
          <a:p>
            <a:r>
              <a:rPr lang="en-US" sz="2000" dirty="0" smtClean="0"/>
              <a:t>A </a:t>
            </a:r>
            <a:r>
              <a:rPr lang="en-US" sz="2000" dirty="0"/>
              <a:t>Bait system treatment or a </a:t>
            </a:r>
            <a:r>
              <a:rPr lang="en-US" sz="2000" dirty="0" smtClean="0"/>
              <a:t>Comprehensive </a:t>
            </a:r>
            <a:r>
              <a:rPr lang="en-US" sz="2000" dirty="0"/>
              <a:t>soil treatment could be </a:t>
            </a:r>
            <a:endParaRPr lang="en-US" sz="2000" dirty="0" smtClean="0"/>
          </a:p>
          <a:p>
            <a:pPr marL="0" indent="0">
              <a:buNone/>
            </a:pPr>
            <a:r>
              <a:rPr lang="en-US" sz="2000" dirty="0"/>
              <a:t> </a:t>
            </a:r>
            <a:r>
              <a:rPr lang="en-US" sz="2000" dirty="0" smtClean="0"/>
              <a:t>     made</a:t>
            </a:r>
            <a:r>
              <a:rPr lang="en-US" sz="2000" dirty="0"/>
              <a:t>.  If a Comprehensive soil </a:t>
            </a:r>
            <a:r>
              <a:rPr lang="en-US" sz="2000" dirty="0" smtClean="0"/>
              <a:t>treatment </a:t>
            </a:r>
            <a:r>
              <a:rPr lang="en-US" sz="2000" dirty="0"/>
              <a:t>is made, drilling attached slab </a:t>
            </a:r>
            <a:endParaRPr lang="en-US" sz="2000" dirty="0" smtClean="0"/>
          </a:p>
          <a:p>
            <a:pPr marL="0" indent="0">
              <a:buNone/>
            </a:pPr>
            <a:r>
              <a:rPr lang="en-US" sz="2000" dirty="0"/>
              <a:t> </a:t>
            </a:r>
            <a:r>
              <a:rPr lang="en-US" sz="2000" dirty="0" smtClean="0"/>
              <a:t>     must </a:t>
            </a:r>
            <a:r>
              <a:rPr lang="en-US" sz="2000" dirty="0"/>
              <a:t>be WAIVED and the </a:t>
            </a:r>
            <a:r>
              <a:rPr lang="en-US" sz="2000" dirty="0" smtClean="0"/>
              <a:t>soil </a:t>
            </a:r>
            <a:r>
              <a:rPr lang="en-US" sz="2000" dirty="0"/>
              <a:t>under the slab that is adjacent to the </a:t>
            </a:r>
            <a:endParaRPr lang="en-US" sz="2000" dirty="0" smtClean="0"/>
          </a:p>
          <a:p>
            <a:pPr marL="0" indent="0">
              <a:buNone/>
            </a:pPr>
            <a:r>
              <a:rPr lang="en-US" sz="2000" dirty="0"/>
              <a:t> </a:t>
            </a:r>
            <a:r>
              <a:rPr lang="en-US" sz="2000" dirty="0" smtClean="0"/>
              <a:t>     exterior </a:t>
            </a:r>
            <a:r>
              <a:rPr lang="en-US" sz="2000" dirty="0"/>
              <a:t>foundation wall </a:t>
            </a:r>
            <a:r>
              <a:rPr lang="en-US" sz="2000" dirty="0" smtClean="0"/>
              <a:t>either short-</a:t>
            </a:r>
            <a:r>
              <a:rPr lang="en-US" sz="2000" dirty="0" err="1" smtClean="0"/>
              <a:t>rodded</a:t>
            </a:r>
            <a:r>
              <a:rPr lang="en-US" sz="2000" dirty="0" smtClean="0"/>
              <a:t> </a:t>
            </a:r>
            <a:r>
              <a:rPr lang="en-US" sz="2000" dirty="0"/>
              <a:t>from the crawl or basement </a:t>
            </a:r>
            <a:endParaRPr lang="en-US" sz="2000" dirty="0" smtClean="0"/>
          </a:p>
          <a:p>
            <a:pPr marL="0" indent="0">
              <a:buNone/>
            </a:pPr>
            <a:r>
              <a:rPr lang="en-US" sz="2000" dirty="0"/>
              <a:t> </a:t>
            </a:r>
            <a:r>
              <a:rPr lang="en-US" sz="2000" dirty="0" smtClean="0"/>
              <a:t>     or </a:t>
            </a:r>
            <a:r>
              <a:rPr lang="en-US" sz="2000" dirty="0"/>
              <a:t>long-</a:t>
            </a:r>
            <a:r>
              <a:rPr lang="en-US" sz="2000" dirty="0" err="1" smtClean="0"/>
              <a:t>rodded</a:t>
            </a:r>
            <a:r>
              <a:rPr lang="en-US" sz="2000" dirty="0" smtClean="0"/>
              <a:t> </a:t>
            </a:r>
            <a:r>
              <a:rPr lang="en-US" sz="2000" dirty="0"/>
              <a:t>from the sides.    </a:t>
            </a:r>
          </a:p>
          <a:p>
            <a:endParaRPr lang="en-US" sz="2400" dirty="0"/>
          </a:p>
        </p:txBody>
      </p:sp>
      <p:pic>
        <p:nvPicPr>
          <p:cNvPr id="4" name="Picture 3"/>
          <p:cNvPicPr>
            <a:picLocks noChangeAspect="1"/>
          </p:cNvPicPr>
          <p:nvPr/>
        </p:nvPicPr>
        <p:blipFill>
          <a:blip r:embed="rId2"/>
          <a:stretch>
            <a:fillRect/>
          </a:stretch>
        </p:blipFill>
        <p:spPr>
          <a:xfrm>
            <a:off x="2209800" y="304800"/>
            <a:ext cx="3391691" cy="1905000"/>
          </a:xfrm>
          <a:prstGeom prst="rect">
            <a:avLst/>
          </a:prstGeom>
          <a:ln>
            <a:noFill/>
          </a:ln>
        </p:spPr>
      </p:pic>
      <p:sp>
        <p:nvSpPr>
          <p:cNvPr id="5" name="Oval Callout 4"/>
          <p:cNvSpPr/>
          <p:nvPr/>
        </p:nvSpPr>
        <p:spPr>
          <a:xfrm>
            <a:off x="5257800" y="533400"/>
            <a:ext cx="2438400" cy="1066800"/>
          </a:xfrm>
          <a:prstGeom prst="wedgeEllipseCallout">
            <a:avLst>
              <a:gd name="adj1" fmla="val -76340"/>
              <a:gd name="adj2" fmla="val 28750"/>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5410200" y="838200"/>
            <a:ext cx="2514600" cy="615553"/>
          </a:xfrm>
          <a:prstGeom prst="rect">
            <a:avLst/>
          </a:prstGeom>
          <a:noFill/>
        </p:spPr>
        <p:txBody>
          <a:bodyPr wrap="square" rtlCol="0">
            <a:spAutoFit/>
          </a:bodyPr>
          <a:lstStyle/>
          <a:p>
            <a:r>
              <a:rPr lang="en-US" b="1" dirty="0" smtClean="0"/>
              <a:t> </a:t>
            </a:r>
            <a:r>
              <a:rPr lang="en-US" sz="1600" b="1" dirty="0" smtClean="0"/>
              <a:t>I don’t want my patio   </a:t>
            </a:r>
          </a:p>
          <a:p>
            <a:r>
              <a:rPr lang="en-US" sz="1600" b="1" dirty="0" smtClean="0"/>
              <a:t>               drilled!</a:t>
            </a:r>
            <a:endParaRPr lang="en-US" sz="1600" b="1" dirty="0"/>
          </a:p>
        </p:txBody>
      </p:sp>
      <p:sp>
        <p:nvSpPr>
          <p:cNvPr id="7" name="TextBox 6"/>
          <p:cNvSpPr txBox="1"/>
          <p:nvPr/>
        </p:nvSpPr>
        <p:spPr>
          <a:xfrm>
            <a:off x="8458200" y="6633346"/>
            <a:ext cx="838200" cy="215444"/>
          </a:xfrm>
          <a:prstGeom prst="rect">
            <a:avLst/>
          </a:prstGeom>
          <a:noFill/>
        </p:spPr>
        <p:txBody>
          <a:bodyPr wrap="square" rtlCol="0">
            <a:spAutoFit/>
          </a:bodyPr>
          <a:lstStyle/>
          <a:p>
            <a:r>
              <a:rPr lang="en-US" sz="800" b="1" dirty="0" smtClean="0"/>
              <a:t>Slide 60/86</a:t>
            </a:r>
            <a:endParaRPr lang="en-US" sz="800" b="1" dirty="0"/>
          </a:p>
        </p:txBody>
      </p:sp>
    </p:spTree>
    <p:extLst>
      <p:ext uri="{BB962C8B-B14F-4D97-AF65-F5344CB8AC3E}">
        <p14:creationId xmlns:p14="http://schemas.microsoft.com/office/powerpoint/2010/main" val="33371328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562600"/>
            <a:ext cx="9144000" cy="609600"/>
          </a:xfrm>
        </p:spPr>
        <p:txBody>
          <a:bodyPr>
            <a:noAutofit/>
          </a:bodyPr>
          <a:lstStyle/>
          <a:p>
            <a:pPr algn="ctr"/>
            <a:r>
              <a:rPr lang="en-US" sz="2800" b="1" dirty="0"/>
              <a:t>D</a:t>
            </a:r>
            <a:r>
              <a:rPr lang="en-US" sz="2800" b="1" dirty="0" smtClean="0"/>
              <a:t>on’t forget to WAIVE drilling attached slabs! </a:t>
            </a:r>
            <a:endParaRPr lang="en-US" sz="2800" b="1" dirty="0"/>
          </a:p>
        </p:txBody>
      </p:sp>
      <p:sp>
        <p:nvSpPr>
          <p:cNvPr id="4" name="Rectangle 3"/>
          <p:cNvSpPr/>
          <p:nvPr/>
        </p:nvSpPr>
        <p:spPr>
          <a:xfrm>
            <a:off x="838200" y="3276600"/>
            <a:ext cx="3352800" cy="1371600"/>
          </a:xfrm>
          <a:prstGeom prst="rect">
            <a:avLst/>
          </a:prstGeom>
          <a:solidFill>
            <a:schemeClr val="bg1">
              <a:lumMod val="7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914400" y="3352800"/>
            <a:ext cx="3200400" cy="12192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4953000" y="3276600"/>
            <a:ext cx="3352800" cy="1371600"/>
          </a:xfrm>
          <a:prstGeom prst="rect">
            <a:avLst/>
          </a:prstGeom>
          <a:solidFill>
            <a:schemeClr val="bg1">
              <a:lumMod val="7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029200" y="3352800"/>
            <a:ext cx="3200400" cy="12192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447800" y="2667000"/>
            <a:ext cx="914400" cy="609600"/>
          </a:xfrm>
          <a:prstGeom prst="rect">
            <a:avLst/>
          </a:prstGeom>
          <a:blipFill>
            <a:blip r:embed="rId2" cstate="print"/>
            <a:tile tx="0" ty="0" sx="100000" sy="100000" flip="none" algn="tl"/>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562600" y="2667000"/>
            <a:ext cx="914400" cy="609600"/>
          </a:xfrm>
          <a:prstGeom prst="rect">
            <a:avLst/>
          </a:prstGeom>
          <a:blipFill>
            <a:blip r:embed="rId2" cstate="print"/>
            <a:tile tx="0" ty="0" sx="100000" sy="100000" flip="none" algn="tl"/>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914400" y="2667000"/>
            <a:ext cx="6858000" cy="738664"/>
          </a:xfrm>
          <a:prstGeom prst="rect">
            <a:avLst/>
          </a:prstGeom>
          <a:noFill/>
        </p:spPr>
        <p:txBody>
          <a:bodyPr wrap="square" rtlCol="0">
            <a:spAutoFit/>
          </a:bodyPr>
          <a:lstStyle/>
          <a:p>
            <a:r>
              <a:rPr lang="en-US" sz="1200" b="1" dirty="0" smtClean="0">
                <a:latin typeface="+mj-lt"/>
              </a:rPr>
              <a:t>                 </a:t>
            </a:r>
            <a:r>
              <a:rPr lang="en-US" sz="1200" b="1" dirty="0" smtClean="0">
                <a:solidFill>
                  <a:srgbClr val="FFFFFF"/>
                </a:solidFill>
                <a:latin typeface="+mj-lt"/>
              </a:rPr>
              <a:t>Dirt-filled</a:t>
            </a:r>
            <a:r>
              <a:rPr lang="en-US" sz="1400" b="1" dirty="0" smtClean="0">
                <a:latin typeface="+mj-lt"/>
              </a:rPr>
              <a:t>                                                                                       </a:t>
            </a:r>
            <a:r>
              <a:rPr lang="en-US" sz="1200" b="1" dirty="0" smtClean="0">
                <a:solidFill>
                  <a:srgbClr val="FFFFFF"/>
                </a:solidFill>
                <a:latin typeface="+mj-lt"/>
              </a:rPr>
              <a:t>Dirt-filled</a:t>
            </a:r>
          </a:p>
          <a:p>
            <a:r>
              <a:rPr lang="en-US" sz="1400" b="1" dirty="0">
                <a:solidFill>
                  <a:srgbClr val="FFFFFF"/>
                </a:solidFill>
                <a:latin typeface="+mj-lt"/>
              </a:rPr>
              <a:t> </a:t>
            </a:r>
            <a:r>
              <a:rPr lang="en-US" sz="1400" b="1" dirty="0" smtClean="0">
                <a:solidFill>
                  <a:srgbClr val="FFFFFF"/>
                </a:solidFill>
                <a:latin typeface="+mj-lt"/>
              </a:rPr>
              <a:t>                </a:t>
            </a:r>
            <a:r>
              <a:rPr lang="en-US" sz="1200" b="1" dirty="0" smtClean="0">
                <a:solidFill>
                  <a:srgbClr val="FFFFFF"/>
                </a:solidFill>
                <a:latin typeface="+mj-lt"/>
              </a:rPr>
              <a:t>Porch                                                                                                             Porch</a:t>
            </a:r>
          </a:p>
          <a:p>
            <a:r>
              <a:rPr lang="en-US" sz="1400" b="1" dirty="0">
                <a:solidFill>
                  <a:srgbClr val="FFFFFF"/>
                </a:solidFill>
                <a:latin typeface="+mj-lt"/>
              </a:rPr>
              <a:t> </a:t>
            </a:r>
            <a:r>
              <a:rPr lang="en-US" sz="1400" b="1" dirty="0" smtClean="0">
                <a:solidFill>
                  <a:srgbClr val="FFFFFF"/>
                </a:solidFill>
                <a:latin typeface="+mj-lt"/>
              </a:rPr>
              <a:t>                </a:t>
            </a:r>
            <a:endParaRPr lang="en-US" sz="1400" b="1" dirty="0">
              <a:solidFill>
                <a:srgbClr val="FFFFFF"/>
              </a:solidFill>
              <a:latin typeface="+mj-lt"/>
            </a:endParaRPr>
          </a:p>
        </p:txBody>
      </p:sp>
      <p:cxnSp>
        <p:nvCxnSpPr>
          <p:cNvPr id="18" name="Straight Arrow Connector 17"/>
          <p:cNvCxnSpPr/>
          <p:nvPr/>
        </p:nvCxnSpPr>
        <p:spPr>
          <a:xfrm flipV="1">
            <a:off x="1524000" y="32766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295400" y="3581400"/>
            <a:ext cx="1219200" cy="276999"/>
          </a:xfrm>
          <a:prstGeom prst="rect">
            <a:avLst/>
          </a:prstGeom>
          <a:solidFill>
            <a:schemeClr val="bg1"/>
          </a:solidFill>
          <a:ln>
            <a:solidFill>
              <a:schemeClr val="tx1"/>
            </a:solidFill>
          </a:ln>
        </p:spPr>
        <p:txBody>
          <a:bodyPr wrap="square" rtlCol="0">
            <a:spAutoFit/>
          </a:bodyPr>
          <a:lstStyle/>
          <a:p>
            <a:r>
              <a:rPr lang="en-US" sz="1200" b="1" dirty="0" smtClean="0">
                <a:latin typeface="+mj-lt"/>
              </a:rPr>
              <a:t> Short- </a:t>
            </a:r>
            <a:r>
              <a:rPr lang="en-US" sz="1200" b="1" dirty="0" err="1" smtClean="0">
                <a:latin typeface="+mj-lt"/>
              </a:rPr>
              <a:t>rodding</a:t>
            </a:r>
            <a:endParaRPr lang="en-US" sz="1200" b="1" dirty="0">
              <a:latin typeface="+mj-lt"/>
            </a:endParaRPr>
          </a:p>
        </p:txBody>
      </p:sp>
      <p:sp>
        <p:nvSpPr>
          <p:cNvPr id="30" name="TextBox 29"/>
          <p:cNvSpPr txBox="1"/>
          <p:nvPr/>
        </p:nvSpPr>
        <p:spPr>
          <a:xfrm>
            <a:off x="4191000" y="3048000"/>
            <a:ext cx="3810000" cy="276999"/>
          </a:xfrm>
          <a:prstGeom prst="rect">
            <a:avLst/>
          </a:prstGeom>
          <a:noFill/>
        </p:spPr>
        <p:txBody>
          <a:bodyPr wrap="square" rtlCol="0">
            <a:spAutoFit/>
          </a:bodyPr>
          <a:lstStyle/>
          <a:p>
            <a:r>
              <a:rPr lang="en-US" sz="1200" b="1" dirty="0" smtClean="0">
                <a:latin typeface="+mj-lt"/>
              </a:rPr>
              <a:t>   Long-</a:t>
            </a:r>
            <a:r>
              <a:rPr lang="en-US" sz="1200" b="1" dirty="0" err="1" smtClean="0">
                <a:latin typeface="+mj-lt"/>
              </a:rPr>
              <a:t>rodding</a:t>
            </a:r>
            <a:r>
              <a:rPr lang="en-US" sz="1200" b="1" dirty="0" smtClean="0">
                <a:latin typeface="+mj-lt"/>
              </a:rPr>
              <a:t>                                            Long-</a:t>
            </a:r>
            <a:r>
              <a:rPr lang="en-US" sz="1200" b="1" dirty="0" err="1" smtClean="0">
                <a:latin typeface="+mj-lt"/>
              </a:rPr>
              <a:t>rodding</a:t>
            </a:r>
            <a:endParaRPr lang="en-US" sz="1200" b="1" dirty="0">
              <a:latin typeface="+mj-lt"/>
            </a:endParaRPr>
          </a:p>
        </p:txBody>
      </p:sp>
      <p:sp>
        <p:nvSpPr>
          <p:cNvPr id="31" name="TextBox 30"/>
          <p:cNvSpPr txBox="1"/>
          <p:nvPr/>
        </p:nvSpPr>
        <p:spPr>
          <a:xfrm>
            <a:off x="4191000" y="3733800"/>
            <a:ext cx="685800" cy="369332"/>
          </a:xfrm>
          <a:prstGeom prst="rect">
            <a:avLst/>
          </a:prstGeom>
          <a:noFill/>
        </p:spPr>
        <p:txBody>
          <a:bodyPr wrap="square" rtlCol="0">
            <a:spAutoFit/>
          </a:bodyPr>
          <a:lstStyle/>
          <a:p>
            <a:r>
              <a:rPr lang="en-US" b="1" dirty="0" smtClean="0">
                <a:latin typeface="+mj-lt"/>
              </a:rPr>
              <a:t>  OR</a:t>
            </a:r>
            <a:endParaRPr lang="en-US" b="1" dirty="0">
              <a:latin typeface="+mj-lt"/>
            </a:endParaRPr>
          </a:p>
        </p:txBody>
      </p:sp>
      <p:sp>
        <p:nvSpPr>
          <p:cNvPr id="22" name="Rectangle 21"/>
          <p:cNvSpPr/>
          <p:nvPr/>
        </p:nvSpPr>
        <p:spPr>
          <a:xfrm>
            <a:off x="5562600" y="3200400"/>
            <a:ext cx="914400" cy="762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H="1">
            <a:off x="6019800" y="3276600"/>
            <a:ext cx="685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5257800" y="3276600"/>
            <a:ext cx="7620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1447800" y="3200400"/>
            <a:ext cx="914400" cy="762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V="1">
            <a:off x="1676400" y="32766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1828800" y="32766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V="1">
            <a:off x="1981200" y="32766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2133600" y="32766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2286000" y="32766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838200" y="4724400"/>
            <a:ext cx="7467600" cy="369332"/>
          </a:xfrm>
          <a:prstGeom prst="rect">
            <a:avLst/>
          </a:prstGeom>
          <a:noFill/>
        </p:spPr>
        <p:txBody>
          <a:bodyPr wrap="square" rtlCol="0">
            <a:spAutoFit/>
          </a:bodyPr>
          <a:lstStyle/>
          <a:p>
            <a:r>
              <a:rPr lang="en-US" b="1" dirty="0" smtClean="0">
                <a:latin typeface="+mj-lt"/>
              </a:rPr>
              <a:t>    Comprehensive soil treatment                        Comprehensive soil treatment</a:t>
            </a:r>
            <a:endParaRPr lang="en-US" b="1" dirty="0">
              <a:latin typeface="+mj-lt"/>
            </a:endParaRPr>
          </a:p>
        </p:txBody>
      </p:sp>
      <p:sp>
        <p:nvSpPr>
          <p:cNvPr id="3" name="TextBox 2"/>
          <p:cNvSpPr txBox="1"/>
          <p:nvPr/>
        </p:nvSpPr>
        <p:spPr>
          <a:xfrm>
            <a:off x="762000" y="533400"/>
            <a:ext cx="7620000" cy="1631216"/>
          </a:xfrm>
          <a:prstGeom prst="rect">
            <a:avLst/>
          </a:prstGeom>
          <a:noFill/>
        </p:spPr>
        <p:txBody>
          <a:bodyPr wrap="square" rtlCol="0">
            <a:spAutoFit/>
          </a:bodyPr>
          <a:lstStyle/>
          <a:p>
            <a:r>
              <a:rPr lang="en-US" sz="2000" dirty="0" smtClean="0"/>
              <a:t>So, when a Defined soil treatment can’t be performed because the attached slab can’t be vertically drilled and treated…a Defined soil treatment can’t be made.  However, a Comprehensive soil treatment may be performed, vertically drilling the attached slab may be WAIVED and the attached slab may be short-</a:t>
            </a:r>
            <a:r>
              <a:rPr lang="en-US" sz="2000" dirty="0" err="1" smtClean="0"/>
              <a:t>rodded</a:t>
            </a:r>
            <a:r>
              <a:rPr lang="en-US" sz="2000" dirty="0" smtClean="0"/>
              <a:t> or long-</a:t>
            </a:r>
            <a:r>
              <a:rPr lang="en-US" sz="2000" dirty="0" err="1" smtClean="0"/>
              <a:t>rodded</a:t>
            </a:r>
            <a:r>
              <a:rPr lang="en-US" sz="2000" dirty="0" smtClean="0"/>
              <a:t> instead.</a:t>
            </a:r>
            <a:endParaRPr lang="en-US" sz="20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9"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Freeform 2"/>
          <p:cNvSpPr>
            <a:spLocks/>
          </p:cNvSpPr>
          <p:nvPr/>
        </p:nvSpPr>
        <p:spPr bwMode="auto">
          <a:xfrm>
            <a:off x="3597275" y="3689350"/>
            <a:ext cx="1588" cy="9525"/>
          </a:xfrm>
          <a:custGeom>
            <a:avLst/>
            <a:gdLst>
              <a:gd name="T0" fmla="*/ 0 w 20"/>
              <a:gd name="T1" fmla="*/ 2147483647 h 122"/>
              <a:gd name="T2" fmla="*/ 2147483647 w 20"/>
              <a:gd name="T3" fmla="*/ 2147483647 h 122"/>
              <a:gd name="T4" fmla="*/ 2147483647 w 20"/>
              <a:gd name="T5" fmla="*/ 0 h 122"/>
              <a:gd name="T6" fmla="*/ 0 w 20"/>
              <a:gd name="T7" fmla="*/ 2147483647 h 122"/>
              <a:gd name="T8" fmla="*/ 0 60000 65536"/>
              <a:gd name="T9" fmla="*/ 0 60000 65536"/>
              <a:gd name="T10" fmla="*/ 0 60000 65536"/>
              <a:gd name="T11" fmla="*/ 0 60000 65536"/>
              <a:gd name="T12" fmla="*/ 0 w 20"/>
              <a:gd name="T13" fmla="*/ 0 h 122"/>
              <a:gd name="T14" fmla="*/ 20 w 20"/>
              <a:gd name="T15" fmla="*/ 122 h 122"/>
            </a:gdLst>
            <a:ahLst/>
            <a:cxnLst>
              <a:cxn ang="T8">
                <a:pos x="T0" y="T1"/>
              </a:cxn>
              <a:cxn ang="T9">
                <a:pos x="T2" y="T3"/>
              </a:cxn>
              <a:cxn ang="T10">
                <a:pos x="T4" y="T5"/>
              </a:cxn>
              <a:cxn ang="T11">
                <a:pos x="T6" y="T7"/>
              </a:cxn>
            </a:cxnLst>
            <a:rect l="T12" t="T13" r="T14" b="T15"/>
            <a:pathLst>
              <a:path w="20" h="122">
                <a:moveTo>
                  <a:pt x="0" y="122"/>
                </a:moveTo>
                <a:lnTo>
                  <a:pt x="11" y="79"/>
                </a:lnTo>
                <a:lnTo>
                  <a:pt x="20" y="0"/>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4212" name="Rectangle 4"/>
          <p:cNvSpPr>
            <a:spLocks noGrp="1" noChangeArrowheads="1"/>
          </p:cNvSpPr>
          <p:nvPr>
            <p:ph type="body" sz="half" idx="1"/>
          </p:nvPr>
        </p:nvSpPr>
        <p:spPr>
          <a:xfrm>
            <a:off x="3962400" y="2133600"/>
            <a:ext cx="5181600" cy="5638800"/>
          </a:xfrm>
        </p:spPr>
        <p:txBody>
          <a:bodyPr rtlCol="0">
            <a:normAutofit/>
          </a:bodyPr>
          <a:lstStyle/>
          <a:p>
            <a:pPr marL="0" indent="0" defTabSz="900113" eaLnBrk="1" fontAlgn="auto" hangingPunct="1">
              <a:spcAft>
                <a:spcPts val="0"/>
              </a:spcAft>
              <a:buFont typeface="Wingdings 2" pitchFamily="18" charset="2"/>
              <a:buNone/>
              <a:defRPr/>
            </a:pPr>
            <a:r>
              <a:rPr lang="en-US" sz="2000" b="1" dirty="0" smtClean="0">
                <a:ea typeface="+mn-ea"/>
                <a:cs typeface="+mn-cs"/>
              </a:rPr>
              <a:t>       </a:t>
            </a:r>
            <a:r>
              <a:rPr lang="en-US" sz="2400" b="1" dirty="0" smtClean="0">
                <a:latin typeface="+mj-lt"/>
                <a:ea typeface="+mn-ea"/>
                <a:cs typeface="+mn-cs"/>
              </a:rPr>
              <a:t>How close is too close to treat </a:t>
            </a:r>
          </a:p>
          <a:p>
            <a:pPr marL="0" indent="0" defTabSz="900113" eaLnBrk="1" fontAlgn="auto" hangingPunct="1">
              <a:spcAft>
                <a:spcPts val="0"/>
              </a:spcAft>
              <a:buFont typeface="Wingdings 2" pitchFamily="18" charset="2"/>
              <a:buNone/>
              <a:defRPr/>
            </a:pPr>
            <a:r>
              <a:rPr lang="en-US" sz="2400" b="1" dirty="0" smtClean="0">
                <a:latin typeface="+mj-lt"/>
                <a:ea typeface="+mn-ea"/>
                <a:cs typeface="+mn-cs"/>
              </a:rPr>
              <a:t>               near edible plants?</a:t>
            </a:r>
          </a:p>
          <a:p>
            <a:pPr marL="0" indent="0" defTabSz="900113" eaLnBrk="1" fontAlgn="auto" hangingPunct="1">
              <a:spcAft>
                <a:spcPts val="0"/>
              </a:spcAft>
              <a:buFont typeface="Wingdings 2" pitchFamily="18" charset="2"/>
              <a:buNone/>
              <a:defRPr/>
            </a:pPr>
            <a:endParaRPr lang="en-US" sz="1200" b="1" dirty="0" smtClean="0">
              <a:solidFill>
                <a:schemeClr val="tx2">
                  <a:lumMod val="75000"/>
                </a:schemeClr>
              </a:solidFill>
              <a:latin typeface="+mj-lt"/>
              <a:ea typeface="+mn-ea"/>
              <a:cs typeface="+mn-cs"/>
            </a:endParaRPr>
          </a:p>
          <a:p>
            <a:pPr marL="0" indent="0" defTabSz="900113" eaLnBrk="1" fontAlgn="auto" hangingPunct="1">
              <a:spcAft>
                <a:spcPts val="0"/>
              </a:spcAft>
              <a:buFont typeface="Wingdings 2" pitchFamily="18" charset="2"/>
              <a:buNone/>
              <a:defRPr/>
            </a:pPr>
            <a:r>
              <a:rPr lang="en-US" sz="2400" b="1" dirty="0" smtClean="0">
                <a:latin typeface="+mj-lt"/>
                <a:ea typeface="+mn-ea"/>
                <a:cs typeface="+mn-cs"/>
              </a:rPr>
              <a:t>        The </a:t>
            </a:r>
            <a:r>
              <a:rPr lang="en-US" sz="2400" b="1" dirty="0" err="1" smtClean="0">
                <a:latin typeface="+mj-lt"/>
                <a:ea typeface="+mn-ea"/>
                <a:cs typeface="+mn-cs"/>
              </a:rPr>
              <a:t>Termidor</a:t>
            </a:r>
            <a:r>
              <a:rPr lang="en-US" sz="2400" b="1" dirty="0" smtClean="0">
                <a:latin typeface="+mj-lt"/>
                <a:ea typeface="+mn-ea"/>
                <a:cs typeface="+mn-cs"/>
              </a:rPr>
              <a:t> label provides </a:t>
            </a:r>
          </a:p>
          <a:p>
            <a:pPr marL="0" indent="0" defTabSz="900113" eaLnBrk="1" fontAlgn="auto" hangingPunct="1">
              <a:spcAft>
                <a:spcPts val="0"/>
              </a:spcAft>
              <a:buFont typeface="Wingdings 2" pitchFamily="18" charset="2"/>
              <a:buNone/>
              <a:defRPr/>
            </a:pPr>
            <a:r>
              <a:rPr lang="en-US" sz="2400" b="1" dirty="0" smtClean="0">
                <a:latin typeface="+mj-lt"/>
                <a:ea typeface="+mn-ea"/>
                <a:cs typeface="+mn-cs"/>
              </a:rPr>
              <a:t>               direction to the PCO: </a:t>
            </a:r>
          </a:p>
          <a:p>
            <a:pPr marL="0" indent="0" defTabSz="900113" eaLnBrk="1" fontAlgn="auto" hangingPunct="1">
              <a:spcAft>
                <a:spcPts val="0"/>
              </a:spcAft>
              <a:buFont typeface="Wingdings 2" pitchFamily="18" charset="2"/>
              <a:buNone/>
              <a:defRPr/>
            </a:pPr>
            <a:endParaRPr lang="en-US" sz="1200" b="1" dirty="0" smtClean="0">
              <a:solidFill>
                <a:schemeClr val="tx2">
                  <a:lumMod val="75000"/>
                </a:schemeClr>
              </a:solidFill>
              <a:latin typeface="+mj-lt"/>
              <a:ea typeface="+mn-ea"/>
              <a:cs typeface="+mn-cs"/>
            </a:endParaRPr>
          </a:p>
          <a:p>
            <a:pPr marL="566738" lvl="1" indent="-277813" defTabSz="900113" eaLnBrk="1" fontAlgn="auto" hangingPunct="1">
              <a:spcAft>
                <a:spcPts val="0"/>
              </a:spcAft>
              <a:buFont typeface="Wingdings 2" pitchFamily="18" charset="2"/>
              <a:buNone/>
              <a:defRPr/>
            </a:pPr>
            <a:r>
              <a:rPr lang="en-US" b="1" dirty="0" smtClean="0">
                <a:solidFill>
                  <a:schemeClr val="tx2">
                    <a:lumMod val="75000"/>
                  </a:schemeClr>
                </a:solidFill>
                <a:latin typeface="+mj-lt"/>
                <a:ea typeface="+mn-ea"/>
              </a:rPr>
              <a:t>             </a:t>
            </a:r>
            <a:r>
              <a:rPr lang="en-US" sz="2000" b="1" u="sng" dirty="0" smtClean="0">
                <a:latin typeface="+mj-lt"/>
                <a:ea typeface="+mn-ea"/>
              </a:rPr>
              <a:t>USE RESTRICTIONS</a:t>
            </a:r>
          </a:p>
          <a:p>
            <a:pPr marL="566738" lvl="1" indent="-277813" defTabSz="900113" eaLnBrk="1" fontAlgn="auto" hangingPunct="1">
              <a:spcAft>
                <a:spcPts val="0"/>
              </a:spcAft>
              <a:buFont typeface="Wingdings 2" pitchFamily="18" charset="2"/>
              <a:buNone/>
              <a:defRPr/>
            </a:pPr>
            <a:endParaRPr lang="en-US" sz="800" b="1" u="sng" dirty="0" smtClean="0">
              <a:solidFill>
                <a:schemeClr val="tx2">
                  <a:lumMod val="75000"/>
                </a:schemeClr>
              </a:solidFill>
              <a:latin typeface="+mj-lt"/>
              <a:ea typeface="+mn-ea"/>
            </a:endParaRPr>
          </a:p>
          <a:p>
            <a:pPr marL="566738" lvl="1" indent="-277813" defTabSz="900113" eaLnBrk="1" fontAlgn="auto" hangingPunct="1">
              <a:spcAft>
                <a:spcPts val="0"/>
              </a:spcAft>
              <a:buFont typeface="Wingdings 2" pitchFamily="18" charset="2"/>
              <a:buNone/>
              <a:defRPr/>
            </a:pPr>
            <a:r>
              <a:rPr lang="en-US" b="1" dirty="0" smtClean="0">
                <a:latin typeface="+mj-lt"/>
                <a:ea typeface="+mn-ea"/>
              </a:rPr>
              <a:t>      </a:t>
            </a:r>
            <a:r>
              <a:rPr lang="en-US" sz="2000" b="1" dirty="0" smtClean="0">
                <a:latin typeface="+mj-lt"/>
                <a:ea typeface="+mn-ea"/>
              </a:rPr>
              <a:t>DO NOT treat within a distance </a:t>
            </a:r>
          </a:p>
          <a:p>
            <a:pPr marL="566738" lvl="1" indent="-277813" defTabSz="900113" eaLnBrk="1" fontAlgn="auto" hangingPunct="1">
              <a:spcAft>
                <a:spcPts val="0"/>
              </a:spcAft>
              <a:buFont typeface="Wingdings 2" pitchFamily="18" charset="2"/>
              <a:buNone/>
              <a:defRPr/>
            </a:pPr>
            <a:r>
              <a:rPr lang="en-US" sz="2000" b="1" dirty="0" smtClean="0">
                <a:latin typeface="+mj-lt"/>
                <a:ea typeface="+mn-ea"/>
              </a:rPr>
              <a:t>          of one foot out from the drip </a:t>
            </a:r>
          </a:p>
          <a:p>
            <a:pPr marL="566738" lvl="1" indent="-277813" defTabSz="900113" eaLnBrk="1" fontAlgn="auto" hangingPunct="1">
              <a:spcAft>
                <a:spcPts val="0"/>
              </a:spcAft>
              <a:buFont typeface="Wingdings 2" pitchFamily="18" charset="2"/>
              <a:buNone/>
              <a:defRPr/>
            </a:pPr>
            <a:r>
              <a:rPr lang="en-US" sz="2000" b="1" dirty="0" smtClean="0">
                <a:latin typeface="+mj-lt"/>
                <a:ea typeface="+mn-ea"/>
              </a:rPr>
              <a:t>                line of edible plants!</a:t>
            </a:r>
          </a:p>
          <a:p>
            <a:pPr marL="566738" lvl="1" indent="-277813" defTabSz="900113" eaLnBrk="1" fontAlgn="auto" hangingPunct="1">
              <a:spcAft>
                <a:spcPts val="0"/>
              </a:spcAft>
              <a:buFont typeface="Wingdings 2" pitchFamily="18" charset="2"/>
              <a:buNone/>
              <a:defRPr/>
            </a:pPr>
            <a:r>
              <a:rPr lang="en-US" sz="2000" b="1" dirty="0" smtClean="0">
                <a:latin typeface="+mj-lt"/>
                <a:ea typeface="+mn-ea"/>
              </a:rPr>
              <a:t> </a:t>
            </a:r>
          </a:p>
          <a:p>
            <a:pPr marL="566738" lvl="1" indent="-277813" defTabSz="900113" eaLnBrk="1" fontAlgn="auto" hangingPunct="1">
              <a:spcAft>
                <a:spcPts val="0"/>
              </a:spcAft>
              <a:buFont typeface="Wingdings 2" pitchFamily="18" charset="2"/>
              <a:buChar char=""/>
              <a:defRPr/>
            </a:pPr>
            <a:endParaRPr lang="en-US" sz="2000" b="1" dirty="0" smtClean="0">
              <a:latin typeface="+mj-lt"/>
              <a:ea typeface="+mn-ea"/>
            </a:endParaRPr>
          </a:p>
          <a:p>
            <a:pPr marL="566738" lvl="1" indent="-277813" defTabSz="900113" eaLnBrk="1" fontAlgn="auto" hangingPunct="1">
              <a:spcAft>
                <a:spcPts val="0"/>
              </a:spcAft>
              <a:buFont typeface="Wingdings 2" pitchFamily="18" charset="2"/>
              <a:buChar char=""/>
              <a:defRPr/>
            </a:pPr>
            <a:endParaRPr lang="en-US" sz="1800" b="1" dirty="0" smtClean="0">
              <a:latin typeface="+mj-lt"/>
              <a:ea typeface="+mn-ea"/>
            </a:endParaRPr>
          </a:p>
          <a:p>
            <a:pPr marL="566738" lvl="1" indent="-277813" defTabSz="900113" eaLnBrk="1" fontAlgn="auto" hangingPunct="1">
              <a:spcAft>
                <a:spcPts val="0"/>
              </a:spcAft>
              <a:buFont typeface="Wingdings 2" pitchFamily="18" charset="2"/>
              <a:buChar char=""/>
              <a:defRPr/>
            </a:pPr>
            <a:endParaRPr lang="en-US" sz="1800" b="1" dirty="0" smtClean="0">
              <a:latin typeface="+mj-lt"/>
              <a:ea typeface="+mn-ea"/>
            </a:endParaRPr>
          </a:p>
        </p:txBody>
      </p:sp>
      <p:sp>
        <p:nvSpPr>
          <p:cNvPr id="12" name="TextBox 11"/>
          <p:cNvSpPr txBox="1"/>
          <p:nvPr/>
        </p:nvSpPr>
        <p:spPr>
          <a:xfrm>
            <a:off x="0" y="1066800"/>
            <a:ext cx="9144000" cy="523875"/>
          </a:xfrm>
          <a:prstGeom prst="rect">
            <a:avLst/>
          </a:prstGeom>
          <a:noFill/>
        </p:spPr>
        <p:txBody>
          <a:bodyPr>
            <a:spAutoFit/>
          </a:bodyPr>
          <a:lstStyle/>
          <a:p>
            <a:pPr algn="ctr">
              <a:defRPr/>
            </a:pPr>
            <a:r>
              <a:rPr lang="en-US" sz="2800" dirty="0" err="1">
                <a:solidFill>
                  <a:schemeClr val="tx2">
                    <a:lumMod val="75000"/>
                  </a:schemeClr>
                </a:solidFill>
                <a:latin typeface="+mj-lt"/>
                <a:ea typeface="+mn-ea"/>
                <a:cs typeface="+mn-cs"/>
              </a:rPr>
              <a:t>Termidor</a:t>
            </a:r>
            <a:r>
              <a:rPr lang="en-US" sz="2800" dirty="0">
                <a:solidFill>
                  <a:schemeClr val="tx2">
                    <a:lumMod val="75000"/>
                  </a:schemeClr>
                </a:solidFill>
                <a:latin typeface="+mj-lt"/>
                <a:ea typeface="+mn-ea"/>
                <a:cs typeface="+mn-cs"/>
              </a:rPr>
              <a:t> SC - Label Directions for Use To Control Termites</a:t>
            </a:r>
          </a:p>
        </p:txBody>
      </p:sp>
      <p:pic>
        <p:nvPicPr>
          <p:cNvPr id="110596" name="Picture 19" descr="http://img.docstoccdn.com/thumb/orig/12304196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209800"/>
            <a:ext cx="2860675" cy="370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609372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421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4212">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9421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4212">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4212">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94212">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4212">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421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4"/>
          <p:cNvSpPr>
            <a:spLocks noGrp="1" noChangeArrowheads="1"/>
          </p:cNvSpPr>
          <p:nvPr>
            <p:ph type="title" idx="4294967295"/>
          </p:nvPr>
        </p:nvSpPr>
        <p:spPr>
          <a:xfrm>
            <a:off x="0" y="152400"/>
            <a:ext cx="9144000" cy="685800"/>
          </a:xfrm>
        </p:spPr>
        <p:txBody>
          <a:bodyPr/>
          <a:lstStyle/>
          <a:p>
            <a:pPr eaLnBrk="1" hangingPunct="1"/>
            <a:r>
              <a:rPr lang="en-US" sz="2800" b="1" dirty="0">
                <a:solidFill>
                  <a:srgbClr val="000000"/>
                </a:solidFill>
                <a:latin typeface="Calibri" charset="0"/>
              </a:rPr>
              <a:t>Things To Do Before Performing The Termite Treatment</a:t>
            </a:r>
          </a:p>
        </p:txBody>
      </p:sp>
      <p:sp>
        <p:nvSpPr>
          <p:cNvPr id="7" name="TextBox 6"/>
          <p:cNvSpPr txBox="1"/>
          <p:nvPr/>
        </p:nvSpPr>
        <p:spPr>
          <a:xfrm>
            <a:off x="1219200" y="2895600"/>
            <a:ext cx="2667000" cy="338138"/>
          </a:xfrm>
          <a:prstGeom prst="rect">
            <a:avLst/>
          </a:prstGeom>
          <a:noFill/>
        </p:spPr>
        <p:txBody>
          <a:bodyPr wrap="square">
            <a:spAutoFit/>
          </a:bodyPr>
          <a:lstStyle/>
          <a:p>
            <a:pPr algn="ctr">
              <a:defRPr/>
            </a:pPr>
            <a:r>
              <a:rPr lang="en-US" sz="1600" b="1" dirty="0" smtClean="0">
                <a:latin typeface="+mj-lt"/>
              </a:rPr>
              <a:t>Tomato plant</a:t>
            </a:r>
            <a:endParaRPr lang="en-US" sz="1600" b="1" dirty="0">
              <a:latin typeface="+mj-lt"/>
            </a:endParaRPr>
          </a:p>
        </p:txBody>
      </p:sp>
      <p:sp>
        <p:nvSpPr>
          <p:cNvPr id="8" name="TextBox 7"/>
          <p:cNvSpPr txBox="1"/>
          <p:nvPr/>
        </p:nvSpPr>
        <p:spPr>
          <a:xfrm>
            <a:off x="4267200" y="3505200"/>
            <a:ext cx="3657600" cy="338554"/>
          </a:xfrm>
          <a:prstGeom prst="rect">
            <a:avLst/>
          </a:prstGeom>
          <a:noFill/>
        </p:spPr>
        <p:txBody>
          <a:bodyPr wrap="square">
            <a:spAutoFit/>
          </a:bodyPr>
          <a:lstStyle/>
          <a:p>
            <a:pPr algn="ctr">
              <a:defRPr/>
            </a:pPr>
            <a:r>
              <a:rPr lang="en-US" sz="1600" b="1" dirty="0" smtClean="0">
                <a:latin typeface="+mj-lt"/>
              </a:rPr>
              <a:t>Garden in early stage-maybe not obvious</a:t>
            </a:r>
            <a:endParaRPr lang="en-US" sz="1600" b="1" dirty="0">
              <a:latin typeface="+mj-lt"/>
            </a:endParaRPr>
          </a:p>
        </p:txBody>
      </p:sp>
      <p:pic>
        <p:nvPicPr>
          <p:cNvPr id="2" name="Picture 1"/>
          <p:cNvPicPr>
            <a:picLocks noChangeAspect="1"/>
          </p:cNvPicPr>
          <p:nvPr/>
        </p:nvPicPr>
        <p:blipFill>
          <a:blip r:embed="rId3"/>
          <a:stretch>
            <a:fillRect/>
          </a:stretch>
        </p:blipFill>
        <p:spPr>
          <a:xfrm>
            <a:off x="1219200" y="914400"/>
            <a:ext cx="2667000" cy="1982470"/>
          </a:xfrm>
          <a:prstGeom prst="rect">
            <a:avLst/>
          </a:prstGeom>
        </p:spPr>
      </p:pic>
      <p:pic>
        <p:nvPicPr>
          <p:cNvPr id="3" name="Picture 2"/>
          <p:cNvPicPr>
            <a:picLocks noChangeAspect="1"/>
          </p:cNvPicPr>
          <p:nvPr/>
        </p:nvPicPr>
        <p:blipFill>
          <a:blip r:embed="rId4"/>
          <a:stretch>
            <a:fillRect/>
          </a:stretch>
        </p:blipFill>
        <p:spPr>
          <a:xfrm>
            <a:off x="4343400" y="914400"/>
            <a:ext cx="3505200" cy="2628900"/>
          </a:xfrm>
          <a:prstGeom prst="rect">
            <a:avLst/>
          </a:prstGeom>
        </p:spPr>
      </p:pic>
      <p:pic>
        <p:nvPicPr>
          <p:cNvPr id="4" name="Picture 3"/>
          <p:cNvPicPr>
            <a:picLocks noChangeAspect="1"/>
          </p:cNvPicPr>
          <p:nvPr/>
        </p:nvPicPr>
        <p:blipFill>
          <a:blip r:embed="rId5"/>
          <a:stretch>
            <a:fillRect/>
          </a:stretch>
        </p:blipFill>
        <p:spPr>
          <a:xfrm>
            <a:off x="4343400" y="3886200"/>
            <a:ext cx="3505200" cy="2628900"/>
          </a:xfrm>
          <a:prstGeom prst="rect">
            <a:avLst/>
          </a:prstGeom>
        </p:spPr>
      </p:pic>
      <p:sp>
        <p:nvSpPr>
          <p:cNvPr id="11" name="TextBox 10"/>
          <p:cNvSpPr txBox="1"/>
          <p:nvPr/>
        </p:nvSpPr>
        <p:spPr>
          <a:xfrm>
            <a:off x="4343400" y="6477000"/>
            <a:ext cx="3505200" cy="338138"/>
          </a:xfrm>
          <a:prstGeom prst="rect">
            <a:avLst/>
          </a:prstGeom>
          <a:noFill/>
        </p:spPr>
        <p:txBody>
          <a:bodyPr wrap="square">
            <a:spAutoFit/>
          </a:bodyPr>
          <a:lstStyle/>
          <a:p>
            <a:pPr algn="ctr">
              <a:defRPr/>
            </a:pPr>
            <a:r>
              <a:rPr lang="en-US" sz="1600" b="1" dirty="0" smtClean="0">
                <a:latin typeface="+mj-lt"/>
              </a:rPr>
              <a:t>Garden in later stage-obvious</a:t>
            </a:r>
            <a:endParaRPr lang="en-US" sz="1600" b="1" dirty="0">
              <a:latin typeface="+mj-lt"/>
            </a:endParaRPr>
          </a:p>
        </p:txBody>
      </p:sp>
      <p:pic>
        <p:nvPicPr>
          <p:cNvPr id="5" name="Picture 4"/>
          <p:cNvPicPr>
            <a:picLocks noChangeAspect="1"/>
          </p:cNvPicPr>
          <p:nvPr/>
        </p:nvPicPr>
        <p:blipFill>
          <a:blip r:embed="rId6"/>
          <a:stretch>
            <a:fillRect/>
          </a:stretch>
        </p:blipFill>
        <p:spPr>
          <a:xfrm>
            <a:off x="1219200" y="3297417"/>
            <a:ext cx="2667000" cy="3560583"/>
          </a:xfrm>
          <a:prstGeom prst="rect">
            <a:avLst/>
          </a:prstGeom>
        </p:spPr>
      </p:pic>
      <p:sp>
        <p:nvSpPr>
          <p:cNvPr id="6" name="TextBox 5"/>
          <p:cNvSpPr txBox="1"/>
          <p:nvPr/>
        </p:nvSpPr>
        <p:spPr>
          <a:xfrm>
            <a:off x="2514600" y="1143000"/>
            <a:ext cx="1219200" cy="276999"/>
          </a:xfrm>
          <a:prstGeom prst="rect">
            <a:avLst/>
          </a:prstGeom>
          <a:solidFill>
            <a:srgbClr val="FFF1CB"/>
          </a:solidFill>
          <a:ln>
            <a:solidFill>
              <a:srgbClr val="000000"/>
            </a:solidFill>
          </a:ln>
        </p:spPr>
        <p:txBody>
          <a:bodyPr wrap="square" rtlCol="0">
            <a:spAutoFit/>
          </a:bodyPr>
          <a:lstStyle/>
          <a:p>
            <a:pPr algn="ctr"/>
            <a:r>
              <a:rPr lang="en-US" sz="1200" b="1" dirty="0" smtClean="0"/>
              <a:t>Not so obvious</a:t>
            </a:r>
            <a:endParaRPr lang="en-US" sz="1200" b="1" dirty="0"/>
          </a:p>
        </p:txBody>
      </p:sp>
      <p:sp>
        <p:nvSpPr>
          <p:cNvPr id="14" name="TextBox 13"/>
          <p:cNvSpPr txBox="1"/>
          <p:nvPr/>
        </p:nvSpPr>
        <p:spPr>
          <a:xfrm>
            <a:off x="2514600" y="3352800"/>
            <a:ext cx="1219200" cy="276999"/>
          </a:xfrm>
          <a:prstGeom prst="rect">
            <a:avLst/>
          </a:prstGeom>
          <a:solidFill>
            <a:srgbClr val="FFF1CB"/>
          </a:solidFill>
          <a:ln>
            <a:solidFill>
              <a:srgbClr val="000000"/>
            </a:solidFill>
          </a:ln>
        </p:spPr>
        <p:txBody>
          <a:bodyPr wrap="square" rtlCol="0">
            <a:spAutoFit/>
          </a:bodyPr>
          <a:lstStyle/>
          <a:p>
            <a:pPr algn="ctr"/>
            <a:r>
              <a:rPr lang="en-US" sz="1200" b="1" dirty="0"/>
              <a:t>O</a:t>
            </a:r>
            <a:r>
              <a:rPr lang="en-US" sz="1200" b="1" dirty="0" smtClean="0"/>
              <a:t>bvious</a:t>
            </a:r>
            <a:endParaRPr lang="en-US" sz="1200" b="1" dirty="0"/>
          </a:p>
        </p:txBody>
      </p:sp>
      <p:sp>
        <p:nvSpPr>
          <p:cNvPr id="9" name="TextBox 8"/>
          <p:cNvSpPr txBox="1"/>
          <p:nvPr/>
        </p:nvSpPr>
        <p:spPr>
          <a:xfrm>
            <a:off x="1143000" y="6553200"/>
            <a:ext cx="2895600" cy="369332"/>
          </a:xfrm>
          <a:prstGeom prst="rect">
            <a:avLst/>
          </a:prstGeom>
          <a:solidFill>
            <a:schemeClr val="bg1"/>
          </a:solidFill>
        </p:spPr>
        <p:txBody>
          <a:bodyPr wrap="square" rtlCol="0">
            <a:spAutoFit/>
          </a:bodyPr>
          <a:lstStyle/>
          <a:p>
            <a:endParaRPr lang="en-US" dirty="0"/>
          </a:p>
        </p:txBody>
      </p:sp>
      <p:sp>
        <p:nvSpPr>
          <p:cNvPr id="12" name="TextBox 11"/>
          <p:cNvSpPr txBox="1"/>
          <p:nvPr/>
        </p:nvSpPr>
        <p:spPr>
          <a:xfrm>
            <a:off x="533400" y="762000"/>
            <a:ext cx="8229600" cy="6186310"/>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18" name="Picture 17"/>
          <p:cNvPicPr>
            <a:picLocks noChangeAspect="1"/>
          </p:cNvPicPr>
          <p:nvPr/>
        </p:nvPicPr>
        <p:blipFill>
          <a:blip r:embed="rId7"/>
          <a:stretch>
            <a:fillRect/>
          </a:stretch>
        </p:blipFill>
        <p:spPr>
          <a:xfrm>
            <a:off x="381000" y="914400"/>
            <a:ext cx="8458200" cy="3417454"/>
          </a:xfrm>
          <a:prstGeom prst="rect">
            <a:avLst/>
          </a:prstGeom>
        </p:spPr>
      </p:pic>
      <p:sp>
        <p:nvSpPr>
          <p:cNvPr id="13" name="TextBox 12"/>
          <p:cNvSpPr txBox="1"/>
          <p:nvPr/>
        </p:nvSpPr>
        <p:spPr>
          <a:xfrm>
            <a:off x="533400" y="4800600"/>
            <a:ext cx="8305800" cy="1200328"/>
          </a:xfrm>
          <a:prstGeom prst="rect">
            <a:avLst/>
          </a:prstGeom>
          <a:noFill/>
        </p:spPr>
        <p:txBody>
          <a:bodyPr wrap="square" rtlCol="0">
            <a:spAutoFit/>
          </a:bodyPr>
          <a:lstStyle/>
          <a:p>
            <a:pPr algn="ctr"/>
            <a:r>
              <a:rPr lang="en-US" sz="2400" b="1" dirty="0" smtClean="0"/>
              <a:t>Ask the customer whether they have any herbs or vegetables growing next to the foundation wall of the structure you are going to treat!</a:t>
            </a:r>
            <a:endParaRPr lang="en-US" sz="2400" b="1" dirty="0"/>
          </a:p>
        </p:txBody>
      </p:sp>
    </p:spTree>
    <p:extLst>
      <p:ext uri="{BB962C8B-B14F-4D97-AF65-F5344CB8AC3E}">
        <p14:creationId xmlns:p14="http://schemas.microsoft.com/office/powerpoint/2010/main" val="31283252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6" grpId="0" animBg="1"/>
      <p:bldP spid="14" grpId="0" animBg="1"/>
      <p:bldP spid="12"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body" idx="4294967295"/>
          </p:nvPr>
        </p:nvSpPr>
        <p:spPr>
          <a:xfrm>
            <a:off x="990600" y="4800600"/>
            <a:ext cx="8153400" cy="762000"/>
          </a:xfrm>
        </p:spPr>
        <p:txBody>
          <a:bodyPr rtlCol="0">
            <a:noAutofit/>
          </a:bodyPr>
          <a:lstStyle/>
          <a:p>
            <a:pPr eaLnBrk="1" fontAlgn="auto" hangingPunct="1">
              <a:lnSpc>
                <a:spcPct val="80000"/>
              </a:lnSpc>
              <a:spcAft>
                <a:spcPts val="0"/>
              </a:spcAft>
              <a:buFont typeface="Wingdings 2" pitchFamily="18" charset="2"/>
              <a:buChar char=""/>
              <a:defRPr/>
            </a:pPr>
            <a:r>
              <a:rPr lang="en-US" sz="2000" b="1" dirty="0" smtClean="0">
                <a:latin typeface="+mj-lt"/>
                <a:ea typeface="+mn-ea"/>
                <a:cs typeface="+mn-cs"/>
              </a:rPr>
              <a:t>Ask the customer if there any edible plants (vegetables, </a:t>
            </a:r>
          </a:p>
          <a:p>
            <a:pPr eaLnBrk="1" fontAlgn="auto" hangingPunct="1">
              <a:lnSpc>
                <a:spcPct val="80000"/>
              </a:lnSpc>
              <a:spcAft>
                <a:spcPts val="0"/>
              </a:spcAft>
              <a:buFont typeface="Wingdings 2" pitchFamily="18" charset="2"/>
              <a:buNone/>
              <a:defRPr/>
            </a:pPr>
            <a:r>
              <a:rPr lang="en-US" sz="2000" b="1" dirty="0" smtClean="0">
                <a:latin typeface="+mj-lt"/>
                <a:ea typeface="+mn-ea"/>
                <a:cs typeface="+mn-cs"/>
              </a:rPr>
              <a:t>      fruits, herbs, fruit or nut trees, etc.) next to the exterior </a:t>
            </a:r>
          </a:p>
          <a:p>
            <a:pPr eaLnBrk="1" fontAlgn="auto" hangingPunct="1">
              <a:lnSpc>
                <a:spcPct val="80000"/>
              </a:lnSpc>
              <a:spcAft>
                <a:spcPts val="0"/>
              </a:spcAft>
              <a:buFont typeface="Wingdings 2" pitchFamily="18" charset="2"/>
              <a:buNone/>
              <a:defRPr/>
            </a:pPr>
            <a:r>
              <a:rPr lang="en-US" sz="2000" b="1" dirty="0" smtClean="0">
                <a:latin typeface="+mj-lt"/>
                <a:ea typeface="+mn-ea"/>
                <a:cs typeface="+mn-cs"/>
              </a:rPr>
              <a:t>      foundation wall of the structure being treated.  Remember, </a:t>
            </a:r>
          </a:p>
          <a:p>
            <a:pPr eaLnBrk="1" fontAlgn="auto" hangingPunct="1">
              <a:lnSpc>
                <a:spcPct val="80000"/>
              </a:lnSpc>
              <a:spcAft>
                <a:spcPts val="0"/>
              </a:spcAft>
              <a:buFont typeface="Wingdings 2" pitchFamily="18" charset="2"/>
              <a:buNone/>
              <a:defRPr/>
            </a:pPr>
            <a:r>
              <a:rPr lang="en-US" sz="2000" b="1" dirty="0" smtClean="0">
                <a:latin typeface="+mj-lt"/>
                <a:ea typeface="+mn-ea"/>
                <a:cs typeface="+mn-cs"/>
              </a:rPr>
              <a:t>      we cannot treat within 1 foot of the drip-line of an edible </a:t>
            </a:r>
          </a:p>
          <a:p>
            <a:pPr eaLnBrk="1" fontAlgn="auto" hangingPunct="1">
              <a:lnSpc>
                <a:spcPct val="80000"/>
              </a:lnSpc>
              <a:spcAft>
                <a:spcPts val="0"/>
              </a:spcAft>
              <a:buFont typeface="Wingdings 2" pitchFamily="18" charset="2"/>
              <a:buNone/>
              <a:defRPr/>
            </a:pPr>
            <a:r>
              <a:rPr lang="en-US" sz="2000" b="1" dirty="0" smtClean="0">
                <a:latin typeface="+mj-lt"/>
                <a:ea typeface="+mn-ea"/>
                <a:cs typeface="+mn-cs"/>
              </a:rPr>
              <a:t>      plant with </a:t>
            </a:r>
            <a:r>
              <a:rPr lang="en-US" sz="2000" b="1" dirty="0" err="1" smtClean="0">
                <a:latin typeface="+mj-lt"/>
                <a:ea typeface="+mn-ea"/>
                <a:cs typeface="+mn-cs"/>
              </a:rPr>
              <a:t>Termidor</a:t>
            </a:r>
            <a:r>
              <a:rPr lang="en-US" sz="2000" b="1" dirty="0" smtClean="0">
                <a:latin typeface="+mj-lt"/>
                <a:ea typeface="+mn-ea"/>
                <a:cs typeface="+mn-cs"/>
              </a:rPr>
              <a:t>.</a:t>
            </a:r>
          </a:p>
        </p:txBody>
      </p:sp>
      <p:sp>
        <p:nvSpPr>
          <p:cNvPr id="111618" name="Rectangle 4"/>
          <p:cNvSpPr>
            <a:spLocks noGrp="1" noChangeArrowheads="1"/>
          </p:cNvSpPr>
          <p:nvPr>
            <p:ph type="title" idx="4294967295"/>
          </p:nvPr>
        </p:nvSpPr>
        <p:spPr>
          <a:xfrm>
            <a:off x="0" y="274638"/>
            <a:ext cx="9144000" cy="1173162"/>
          </a:xfrm>
        </p:spPr>
        <p:txBody>
          <a:bodyPr/>
          <a:lstStyle/>
          <a:p>
            <a:pPr eaLnBrk="1" hangingPunct="1"/>
            <a:r>
              <a:rPr lang="en-US" sz="2800" b="1">
                <a:solidFill>
                  <a:srgbClr val="000000"/>
                </a:solidFill>
                <a:latin typeface="Calibri" charset="0"/>
              </a:rPr>
              <a:t>Things To Do Before Performing The Termite Treatment</a:t>
            </a:r>
          </a:p>
        </p:txBody>
      </p:sp>
      <p:pic>
        <p:nvPicPr>
          <p:cNvPr id="111619" name="Picture 6" descr="http://www.greenfudge.org/wp-content/uploads/2011/07/grow_your_herbs_thyme_oregano_rosemar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828800"/>
            <a:ext cx="3352800" cy="260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0" name="Picture 8" descr="http://cdn.c.photoshelter.com/img-get/I0000iub4a8umCUA/s/750/750/JWW181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828800"/>
            <a:ext cx="387032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228600" y="1752600"/>
            <a:ext cx="2667000" cy="338138"/>
          </a:xfrm>
          <a:prstGeom prst="rect">
            <a:avLst/>
          </a:prstGeom>
          <a:noFill/>
        </p:spPr>
        <p:txBody>
          <a:bodyPr>
            <a:spAutoFit/>
          </a:bodyPr>
          <a:lstStyle/>
          <a:p>
            <a:pPr>
              <a:defRPr/>
            </a:pPr>
            <a:r>
              <a:rPr lang="en-US" sz="1600" dirty="0">
                <a:latin typeface="+mj-lt"/>
                <a:ea typeface="+mn-ea"/>
                <a:cs typeface="+mn-cs"/>
              </a:rPr>
              <a:t>           thyme &amp; oregano</a:t>
            </a:r>
          </a:p>
        </p:txBody>
      </p:sp>
      <p:sp>
        <p:nvSpPr>
          <p:cNvPr id="8" name="TextBox 7"/>
          <p:cNvSpPr txBox="1"/>
          <p:nvPr/>
        </p:nvSpPr>
        <p:spPr>
          <a:xfrm>
            <a:off x="4419600" y="4038600"/>
            <a:ext cx="1371600" cy="338138"/>
          </a:xfrm>
          <a:prstGeom prst="rect">
            <a:avLst/>
          </a:prstGeom>
          <a:noFill/>
        </p:spPr>
        <p:txBody>
          <a:bodyPr>
            <a:spAutoFit/>
          </a:bodyPr>
          <a:lstStyle/>
          <a:p>
            <a:pPr>
              <a:defRPr/>
            </a:pPr>
            <a:r>
              <a:rPr lang="en-US" sz="1600" dirty="0">
                <a:latin typeface="+mj-lt"/>
                <a:ea typeface="+mn-ea"/>
                <a:cs typeface="+mn-cs"/>
              </a:rPr>
              <a:t>     lavender</a:t>
            </a:r>
          </a:p>
        </p:txBody>
      </p:sp>
    </p:spTree>
    <p:extLst>
      <p:ext uri="{BB962C8B-B14F-4D97-AF65-F5344CB8AC3E}">
        <p14:creationId xmlns:p14="http://schemas.microsoft.com/office/powerpoint/2010/main" val="22858726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4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410">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410">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4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p:txBody>
          <a:bodyPr/>
          <a:lstStyle/>
          <a:p>
            <a:pPr eaLnBrk="1" hangingPunct="1"/>
            <a:endParaRPr lang="en-US">
              <a:latin typeface="Calibri" charset="0"/>
            </a:endParaRPr>
          </a:p>
        </p:txBody>
      </p:sp>
      <p:sp>
        <p:nvSpPr>
          <p:cNvPr id="114690" name="Rectangle 3"/>
          <p:cNvSpPr>
            <a:spLocks noGrp="1" noChangeArrowheads="1"/>
          </p:cNvSpPr>
          <p:nvPr>
            <p:ph idx="1"/>
          </p:nvPr>
        </p:nvSpPr>
        <p:spPr/>
        <p:txBody>
          <a:bodyPr/>
          <a:lstStyle/>
          <a:p>
            <a:pPr eaLnBrk="1" hangingPunct="1">
              <a:buFont typeface="Wingdings 2" charset="0"/>
              <a:buNone/>
            </a:pPr>
            <a:endParaRPr lang="en-US">
              <a:latin typeface="Constantia" charset="0"/>
            </a:endParaRPr>
          </a:p>
        </p:txBody>
      </p:sp>
      <p:pic>
        <p:nvPicPr>
          <p:cNvPr id="114691" name="Picture 5" descr="https://lh5.googleusercontent.com/-fzqcMaBvJHw/TWhTwBUsVoI/AAAAAAAADoc/sucvc3xC35A/dripli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0"/>
            <a:ext cx="3721100" cy="360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990600" y="4495800"/>
            <a:ext cx="838200"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1295400" y="4114800"/>
            <a:ext cx="3048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2133600" y="4495800"/>
            <a:ext cx="1905000"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14695" name="Picture 11" descr="http://c0190781.cdn.cloudfiles.rackspacecloud.com/10299296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3979863"/>
            <a:ext cx="20574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val 11"/>
          <p:cNvSpPr/>
          <p:nvPr/>
        </p:nvSpPr>
        <p:spPr>
          <a:xfrm flipH="1">
            <a:off x="1676400" y="4495800"/>
            <a:ext cx="228600" cy="1524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4" name="Straight Connector 13"/>
          <p:cNvCxnSpPr/>
          <p:nvPr/>
        </p:nvCxnSpPr>
        <p:spPr>
          <a:xfrm>
            <a:off x="2819400" y="5257800"/>
            <a:ext cx="2743200"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381000" y="2895600"/>
            <a:ext cx="685800" cy="2057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22" name="Straight Connector 21"/>
          <p:cNvCxnSpPr/>
          <p:nvPr/>
        </p:nvCxnSpPr>
        <p:spPr>
          <a:xfrm>
            <a:off x="1066800" y="2590800"/>
            <a:ext cx="0" cy="266700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2819400" y="2971800"/>
            <a:ext cx="76200" cy="1066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29" name="Straight Connector 28"/>
          <p:cNvCxnSpPr/>
          <p:nvPr/>
        </p:nvCxnSpPr>
        <p:spPr>
          <a:xfrm>
            <a:off x="2819400" y="2743200"/>
            <a:ext cx="0" cy="167640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2895600" y="3581400"/>
            <a:ext cx="9906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 name="TextBox 30"/>
          <p:cNvSpPr txBox="1"/>
          <p:nvPr/>
        </p:nvSpPr>
        <p:spPr>
          <a:xfrm>
            <a:off x="685800" y="2362200"/>
            <a:ext cx="2971800" cy="307975"/>
          </a:xfrm>
          <a:prstGeom prst="rect">
            <a:avLst/>
          </a:prstGeom>
          <a:noFill/>
        </p:spPr>
        <p:txBody>
          <a:bodyPr>
            <a:spAutoFit/>
          </a:bodyPr>
          <a:lstStyle/>
          <a:p>
            <a:pPr>
              <a:defRPr/>
            </a:pPr>
            <a:r>
              <a:rPr lang="en-US" sz="1400" dirty="0">
                <a:latin typeface="+mj-lt"/>
                <a:ea typeface="+mn-ea"/>
                <a:cs typeface="+mn-cs"/>
              </a:rPr>
              <a:t>Drip line                             Drip line</a:t>
            </a:r>
          </a:p>
        </p:txBody>
      </p:sp>
      <p:cxnSp>
        <p:nvCxnSpPr>
          <p:cNvPr id="33" name="Straight Arrow Connector 32"/>
          <p:cNvCxnSpPr/>
          <p:nvPr/>
        </p:nvCxnSpPr>
        <p:spPr>
          <a:xfrm flipH="1">
            <a:off x="2743200" y="3124200"/>
            <a:ext cx="2743200" cy="21336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0065" name="TextBox 33"/>
          <p:cNvSpPr txBox="1">
            <a:spLocks noChangeArrowheads="1"/>
          </p:cNvSpPr>
          <p:nvPr/>
        </p:nvSpPr>
        <p:spPr bwMode="auto">
          <a:xfrm>
            <a:off x="5486400" y="2133600"/>
            <a:ext cx="2819400" cy="19383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r>
              <a:rPr lang="en-US" sz="2400">
                <a:latin typeface="Calibri" charset="0"/>
              </a:rPr>
              <a:t>  You can </a:t>
            </a:r>
            <a:r>
              <a:rPr lang="en-US" sz="2400" u="sng">
                <a:latin typeface="Calibri" charset="0"/>
              </a:rPr>
              <a:t>no</a:t>
            </a:r>
            <a:r>
              <a:rPr lang="en-US" altLang="ja-JP" sz="2400" u="sng">
                <a:latin typeface="Calibri" charset="0"/>
              </a:rPr>
              <a:t>t</a:t>
            </a:r>
            <a:r>
              <a:rPr lang="en-US" altLang="ja-JP" sz="2400">
                <a:latin typeface="Calibri" charset="0"/>
              </a:rPr>
              <a:t> treat </a:t>
            </a:r>
          </a:p>
          <a:p>
            <a:pPr eaLnBrk="1" hangingPunct="1"/>
            <a:r>
              <a:rPr lang="en-US" altLang="ja-JP" sz="2400">
                <a:latin typeface="Calibri" charset="0"/>
              </a:rPr>
              <a:t>  within </a:t>
            </a:r>
            <a:r>
              <a:rPr lang="en-US" sz="2400">
                <a:latin typeface="Calibri" charset="0"/>
              </a:rPr>
              <a:t>1 foot of the </a:t>
            </a:r>
          </a:p>
          <a:p>
            <a:pPr eaLnBrk="1" hangingPunct="1"/>
            <a:r>
              <a:rPr lang="en-US" sz="2400">
                <a:latin typeface="Calibri" charset="0"/>
              </a:rPr>
              <a:t>  drip line of a tree </a:t>
            </a:r>
          </a:p>
          <a:p>
            <a:pPr eaLnBrk="1" hangingPunct="1"/>
            <a:r>
              <a:rPr lang="en-US" sz="2400">
                <a:latin typeface="Calibri" charset="0"/>
              </a:rPr>
              <a:t>  that bears edible</a:t>
            </a:r>
          </a:p>
          <a:p>
            <a:pPr eaLnBrk="1" hangingPunct="1"/>
            <a:r>
              <a:rPr lang="en-US" sz="2400">
                <a:latin typeface="Calibri" charset="0"/>
              </a:rPr>
              <a:t>  fruit or nuts </a:t>
            </a:r>
          </a:p>
        </p:txBody>
      </p:sp>
      <p:sp>
        <p:nvSpPr>
          <p:cNvPr id="19" name="TextBox 18"/>
          <p:cNvSpPr txBox="1"/>
          <p:nvPr/>
        </p:nvSpPr>
        <p:spPr>
          <a:xfrm>
            <a:off x="8458200" y="6633346"/>
            <a:ext cx="838200" cy="215444"/>
          </a:xfrm>
          <a:prstGeom prst="rect">
            <a:avLst/>
          </a:prstGeom>
          <a:noFill/>
        </p:spPr>
        <p:txBody>
          <a:bodyPr wrap="square" rtlCol="0">
            <a:spAutoFit/>
          </a:bodyPr>
          <a:lstStyle/>
          <a:p>
            <a:r>
              <a:rPr lang="en-US" sz="800" b="1" dirty="0" smtClean="0"/>
              <a:t>Slide </a:t>
            </a:r>
            <a:r>
              <a:rPr lang="en-US" sz="800" b="1" dirty="0"/>
              <a:t>6</a:t>
            </a:r>
            <a:r>
              <a:rPr lang="en-US" sz="800" b="1" dirty="0" smtClean="0"/>
              <a:t>5/86</a:t>
            </a:r>
            <a:endParaRPr lang="en-US" sz="800" b="1" dirty="0"/>
          </a:p>
        </p:txBody>
      </p:sp>
    </p:spTree>
    <p:extLst>
      <p:ext uri="{BB962C8B-B14F-4D97-AF65-F5344CB8AC3E}">
        <p14:creationId xmlns:p14="http://schemas.microsoft.com/office/powerpoint/2010/main" val="42057465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006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65"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p:txBody>
          <a:bodyPr/>
          <a:lstStyle/>
          <a:p>
            <a:pPr eaLnBrk="1" hangingPunct="1"/>
            <a:endParaRPr lang="en-US">
              <a:latin typeface="Calibri" charset="0"/>
            </a:endParaRPr>
          </a:p>
        </p:txBody>
      </p:sp>
      <p:sp>
        <p:nvSpPr>
          <p:cNvPr id="115714" name="Rectangle 3"/>
          <p:cNvSpPr>
            <a:spLocks noGrp="1" noChangeArrowheads="1"/>
          </p:cNvSpPr>
          <p:nvPr>
            <p:ph idx="1"/>
          </p:nvPr>
        </p:nvSpPr>
        <p:spPr/>
        <p:txBody>
          <a:bodyPr/>
          <a:lstStyle/>
          <a:p>
            <a:pPr eaLnBrk="1" hangingPunct="1">
              <a:buFont typeface="Wingdings 2" charset="0"/>
              <a:buNone/>
            </a:pPr>
            <a:endParaRPr lang="en-US">
              <a:latin typeface="Constantia" charset="0"/>
            </a:endParaRPr>
          </a:p>
        </p:txBody>
      </p:sp>
      <p:sp>
        <p:nvSpPr>
          <p:cNvPr id="5" name="Rectangle 4"/>
          <p:cNvSpPr/>
          <p:nvPr/>
        </p:nvSpPr>
        <p:spPr>
          <a:xfrm>
            <a:off x="990600" y="4495800"/>
            <a:ext cx="838200"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1295400" y="4114800"/>
            <a:ext cx="3048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2667000" y="4495800"/>
            <a:ext cx="1371600"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Oval 11"/>
          <p:cNvSpPr/>
          <p:nvPr/>
        </p:nvSpPr>
        <p:spPr>
          <a:xfrm flipH="1">
            <a:off x="1066800" y="3962400"/>
            <a:ext cx="1219200" cy="6858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Rectangle 19"/>
          <p:cNvSpPr/>
          <p:nvPr/>
        </p:nvSpPr>
        <p:spPr>
          <a:xfrm>
            <a:off x="0" y="2895600"/>
            <a:ext cx="1066800" cy="2057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Rectangle 25"/>
          <p:cNvSpPr/>
          <p:nvPr/>
        </p:nvSpPr>
        <p:spPr>
          <a:xfrm>
            <a:off x="2819400" y="2971800"/>
            <a:ext cx="76200" cy="1066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 name="Rectangle 29"/>
          <p:cNvSpPr/>
          <p:nvPr/>
        </p:nvSpPr>
        <p:spPr>
          <a:xfrm flipH="1">
            <a:off x="5791200" y="3581400"/>
            <a:ext cx="19812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 name="TextBox 30"/>
          <p:cNvSpPr txBox="1"/>
          <p:nvPr/>
        </p:nvSpPr>
        <p:spPr>
          <a:xfrm>
            <a:off x="685800" y="1143000"/>
            <a:ext cx="3733800" cy="307975"/>
          </a:xfrm>
          <a:prstGeom prst="rect">
            <a:avLst/>
          </a:prstGeom>
          <a:noFill/>
        </p:spPr>
        <p:txBody>
          <a:bodyPr>
            <a:spAutoFit/>
          </a:bodyPr>
          <a:lstStyle/>
          <a:p>
            <a:pPr>
              <a:defRPr/>
            </a:pPr>
            <a:r>
              <a:rPr lang="en-US" sz="1400" dirty="0">
                <a:latin typeface="+mj-lt"/>
                <a:ea typeface="+mn-ea"/>
                <a:cs typeface="+mn-cs"/>
              </a:rPr>
              <a:t>            Drip line                         Drip line</a:t>
            </a:r>
          </a:p>
        </p:txBody>
      </p:sp>
      <p:sp>
        <p:nvSpPr>
          <p:cNvPr id="19" name="Rectangle 18"/>
          <p:cNvSpPr/>
          <p:nvPr/>
        </p:nvSpPr>
        <p:spPr>
          <a:xfrm>
            <a:off x="914400" y="1752600"/>
            <a:ext cx="76200" cy="1295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Rectangle 22"/>
          <p:cNvSpPr/>
          <p:nvPr/>
        </p:nvSpPr>
        <p:spPr>
          <a:xfrm>
            <a:off x="3733800" y="1752600"/>
            <a:ext cx="76200" cy="2895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Rectangle 26"/>
          <p:cNvSpPr/>
          <p:nvPr/>
        </p:nvSpPr>
        <p:spPr>
          <a:xfrm>
            <a:off x="3810000" y="2895600"/>
            <a:ext cx="15240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1086" name="TextBox 27"/>
          <p:cNvSpPr txBox="1">
            <a:spLocks noChangeArrowheads="1"/>
          </p:cNvSpPr>
          <p:nvPr/>
        </p:nvSpPr>
        <p:spPr bwMode="auto">
          <a:xfrm>
            <a:off x="4495800" y="1981200"/>
            <a:ext cx="4191000" cy="15700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r>
              <a:rPr lang="en-US" sz="2400">
                <a:latin typeface="Calibri" charset="0"/>
              </a:rPr>
              <a:t>  You can treat if the drip line  </a:t>
            </a:r>
          </a:p>
          <a:p>
            <a:pPr eaLnBrk="1" hangingPunct="1"/>
            <a:r>
              <a:rPr lang="en-US" sz="2400">
                <a:latin typeface="Calibri" charset="0"/>
              </a:rPr>
              <a:t>  of the pecan tree is = or &gt; 1½</a:t>
            </a:r>
            <a:r>
              <a:rPr lang="ja-JP" altLang="en-US" sz="2400">
                <a:latin typeface="Calibri" charset="0"/>
              </a:rPr>
              <a:t>’</a:t>
            </a:r>
            <a:r>
              <a:rPr lang="en-US" altLang="ja-JP" sz="2400">
                <a:latin typeface="Calibri" charset="0"/>
              </a:rPr>
              <a:t> </a:t>
            </a:r>
          </a:p>
          <a:p>
            <a:pPr eaLnBrk="1" hangingPunct="1"/>
            <a:r>
              <a:rPr lang="en-US" sz="2400">
                <a:latin typeface="Calibri" charset="0"/>
              </a:rPr>
              <a:t>  from the foundation wall of </a:t>
            </a:r>
          </a:p>
          <a:p>
            <a:pPr eaLnBrk="1" hangingPunct="1"/>
            <a:r>
              <a:rPr lang="en-US" sz="2400">
                <a:latin typeface="Calibri" charset="0"/>
              </a:rPr>
              <a:t>  the structure. </a:t>
            </a:r>
          </a:p>
        </p:txBody>
      </p:sp>
      <p:sp>
        <p:nvSpPr>
          <p:cNvPr id="21" name="Flowchart: Manual Input 20"/>
          <p:cNvSpPr/>
          <p:nvPr/>
        </p:nvSpPr>
        <p:spPr>
          <a:xfrm rot="16200000">
            <a:off x="3048000" y="5181600"/>
            <a:ext cx="838200" cy="76200"/>
          </a:xfrm>
          <a:prstGeom prst="flowChartManualInp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15728" name="Picture 25" descr="http://www.urbantreecare.com/faq/15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667000"/>
            <a:ext cx="3486150" cy="338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9" name="Straight Connector 28"/>
          <p:cNvCxnSpPr/>
          <p:nvPr/>
        </p:nvCxnSpPr>
        <p:spPr>
          <a:xfrm>
            <a:off x="1066800" y="5486400"/>
            <a:ext cx="6248400" cy="0"/>
          </a:xfrm>
          <a:prstGeom prst="line">
            <a:avLst/>
          </a:prstGeom>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3657600" y="3886200"/>
            <a:ext cx="8382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 name="Rectangle 33"/>
          <p:cNvSpPr/>
          <p:nvPr/>
        </p:nvSpPr>
        <p:spPr>
          <a:xfrm>
            <a:off x="3581400" y="3276600"/>
            <a:ext cx="762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 name="Rectangle 36"/>
          <p:cNvSpPr/>
          <p:nvPr/>
        </p:nvSpPr>
        <p:spPr>
          <a:xfrm>
            <a:off x="2362200" y="4038600"/>
            <a:ext cx="6096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38" name="Straight Connector 37"/>
          <p:cNvCxnSpPr/>
          <p:nvPr/>
        </p:nvCxnSpPr>
        <p:spPr>
          <a:xfrm>
            <a:off x="1447800" y="1447800"/>
            <a:ext cx="0" cy="403860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838200" y="3886200"/>
            <a:ext cx="5334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 name="Rectangle 40"/>
          <p:cNvSpPr/>
          <p:nvPr/>
        </p:nvSpPr>
        <p:spPr>
          <a:xfrm>
            <a:off x="2895600" y="4572000"/>
            <a:ext cx="17526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15736" name="Picture 11" descr="http://c0190781.cdn.cloudfiles.rackspacecloud.com/10299296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4191000"/>
            <a:ext cx="20574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Flowchart: Manual Input 43"/>
          <p:cNvSpPr/>
          <p:nvPr/>
        </p:nvSpPr>
        <p:spPr>
          <a:xfrm rot="16200000">
            <a:off x="3429000" y="5486400"/>
            <a:ext cx="76200" cy="76200"/>
          </a:xfrm>
          <a:prstGeom prst="flowChartManualInp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6" name="Rectangle 45"/>
          <p:cNvSpPr/>
          <p:nvPr/>
        </p:nvSpPr>
        <p:spPr>
          <a:xfrm>
            <a:off x="3200400" y="3886200"/>
            <a:ext cx="9144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7" name="Rectangle 46"/>
          <p:cNvSpPr/>
          <p:nvPr/>
        </p:nvSpPr>
        <p:spPr>
          <a:xfrm>
            <a:off x="3124200" y="2971800"/>
            <a:ext cx="76200" cy="1905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48" name="Straight Connector 47"/>
          <p:cNvCxnSpPr/>
          <p:nvPr/>
        </p:nvCxnSpPr>
        <p:spPr>
          <a:xfrm>
            <a:off x="3124200" y="1447800"/>
            <a:ext cx="0" cy="403860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276600" y="2895600"/>
            <a:ext cx="152400" cy="25908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3276600" y="2819400"/>
            <a:ext cx="1219200" cy="762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16061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108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86"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Title 1"/>
          <p:cNvSpPr>
            <a:spLocks noGrp="1"/>
          </p:cNvSpPr>
          <p:nvPr>
            <p:ph type="title"/>
          </p:nvPr>
        </p:nvSpPr>
        <p:spPr>
          <a:xfrm>
            <a:off x="0" y="6670"/>
            <a:ext cx="9144000" cy="1314450"/>
          </a:xfrm>
        </p:spPr>
        <p:txBody>
          <a:bodyPr>
            <a:normAutofit fontScale="90000"/>
          </a:bodyPr>
          <a:lstStyle/>
          <a:p>
            <a:pPr eaLnBrk="1" hangingPunct="1"/>
            <a:r>
              <a:rPr lang="en-US" sz="2800" b="1" dirty="0">
                <a:solidFill>
                  <a:srgbClr val="000000"/>
                </a:solidFill>
                <a:latin typeface="Calibri" charset="0"/>
              </a:rPr>
              <a:t>Could you </a:t>
            </a:r>
            <a:r>
              <a:rPr lang="en-US" sz="2800" b="1" dirty="0" smtClean="0">
                <a:solidFill>
                  <a:srgbClr val="000000"/>
                </a:solidFill>
                <a:latin typeface="Calibri" charset="0"/>
              </a:rPr>
              <a:t>make a Defined soil treatment to the </a:t>
            </a:r>
            <a:r>
              <a:rPr lang="en-US" sz="2800" b="1" dirty="0">
                <a:solidFill>
                  <a:srgbClr val="000000"/>
                </a:solidFill>
                <a:latin typeface="Calibri" charset="0"/>
              </a:rPr>
              <a:t>front of this house </a:t>
            </a:r>
            <a:r>
              <a:rPr lang="en-US" sz="2800" b="1" dirty="0" smtClean="0">
                <a:solidFill>
                  <a:srgbClr val="000000"/>
                </a:solidFill>
                <a:latin typeface="Calibri" charset="0"/>
              </a:rPr>
              <a:t>for control of subterranean </a:t>
            </a:r>
            <a:r>
              <a:rPr lang="en-US" sz="2800" b="1" dirty="0">
                <a:solidFill>
                  <a:srgbClr val="000000"/>
                </a:solidFill>
                <a:latin typeface="Calibri" charset="0"/>
              </a:rPr>
              <a:t>termites with </a:t>
            </a:r>
            <a:r>
              <a:rPr lang="en-US" sz="2800" b="1" dirty="0" err="1" smtClean="0">
                <a:solidFill>
                  <a:srgbClr val="000000"/>
                </a:solidFill>
                <a:latin typeface="Calibri" charset="0"/>
              </a:rPr>
              <a:t>Termidor</a:t>
            </a:r>
            <a:r>
              <a:rPr lang="en-US" sz="2800" b="1" dirty="0" smtClean="0">
                <a:solidFill>
                  <a:srgbClr val="000000"/>
                </a:solidFill>
                <a:latin typeface="Calibri" charset="0"/>
              </a:rPr>
              <a:t> SC ?</a:t>
            </a:r>
            <a:endParaRPr lang="en-US" sz="2800" b="1" dirty="0">
              <a:solidFill>
                <a:srgbClr val="000000"/>
              </a:solidFill>
              <a:latin typeface="Calibri" charset="0"/>
            </a:endParaRPr>
          </a:p>
        </p:txBody>
      </p:sp>
      <p:pic>
        <p:nvPicPr>
          <p:cNvPr id="116738" name="Picture 2" descr="http://www.homelandprop.com/images/2111_Avenue_S/house_front.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13336" b="13336"/>
          <a:stretch>
            <a:fillRect/>
          </a:stretch>
        </p:blipFill>
        <p:spPr>
          <a:xfrm>
            <a:off x="457200" y="1371600"/>
            <a:ext cx="8229600" cy="4525963"/>
          </a:xfrm>
          <a:noFill/>
          <a:ln>
            <a:solidFill>
              <a:schemeClr val="tx1"/>
            </a:solidFill>
            <a:miter lim="800000"/>
            <a:headEnd/>
            <a:tailEnd/>
          </a:ln>
        </p:spPr>
      </p:pic>
      <p:sp>
        <p:nvSpPr>
          <p:cNvPr id="132100" name="TextBox 1"/>
          <p:cNvSpPr txBox="1">
            <a:spLocks noChangeArrowheads="1"/>
          </p:cNvSpPr>
          <p:nvPr/>
        </p:nvSpPr>
        <p:spPr bwMode="auto">
          <a:xfrm>
            <a:off x="457200" y="6096000"/>
            <a:ext cx="8229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algn="ctr" eaLnBrk="1" hangingPunct="1"/>
            <a:r>
              <a:rPr lang="en-US" sz="2400" dirty="0" smtClean="0">
                <a:solidFill>
                  <a:srgbClr val="FF0000"/>
                </a:solidFill>
              </a:rPr>
              <a:t>No, not </a:t>
            </a:r>
            <a:r>
              <a:rPr lang="en-US" sz="2400" dirty="0">
                <a:solidFill>
                  <a:srgbClr val="FF0000"/>
                </a:solidFill>
              </a:rPr>
              <a:t>with </a:t>
            </a:r>
            <a:r>
              <a:rPr lang="en-US" sz="2400" dirty="0" err="1">
                <a:solidFill>
                  <a:srgbClr val="FF0000"/>
                </a:solidFill>
              </a:rPr>
              <a:t>Termidor</a:t>
            </a:r>
            <a:r>
              <a:rPr lang="en-US" sz="2400" dirty="0">
                <a:solidFill>
                  <a:srgbClr val="FF0000"/>
                </a:solidFill>
              </a:rPr>
              <a:t> </a:t>
            </a:r>
            <a:r>
              <a:rPr lang="en-US" sz="2400" dirty="0" smtClean="0">
                <a:solidFill>
                  <a:srgbClr val="FF0000"/>
                </a:solidFill>
              </a:rPr>
              <a:t>SC</a:t>
            </a:r>
            <a:endParaRPr lang="en-US" sz="2400" dirty="0">
              <a:solidFill>
                <a:srgbClr val="FF0000"/>
              </a:solidFill>
            </a:endParaRPr>
          </a:p>
        </p:txBody>
      </p:sp>
    </p:spTree>
    <p:extLst>
      <p:ext uri="{BB962C8B-B14F-4D97-AF65-F5344CB8AC3E}">
        <p14:creationId xmlns:p14="http://schemas.microsoft.com/office/powerpoint/2010/main" val="27593470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210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body" idx="4294967295"/>
          </p:nvPr>
        </p:nvSpPr>
        <p:spPr>
          <a:xfrm>
            <a:off x="457200" y="2057400"/>
            <a:ext cx="8229600" cy="4953000"/>
          </a:xfrm>
          <a:ln>
            <a:noFill/>
          </a:ln>
        </p:spPr>
        <p:txBody>
          <a:bodyPr rtlCol="0">
            <a:normAutofit/>
          </a:bodyPr>
          <a:lstStyle/>
          <a:p>
            <a:pPr marL="0" indent="0" eaLnBrk="1" fontAlgn="auto" hangingPunct="1">
              <a:lnSpc>
                <a:spcPct val="80000"/>
              </a:lnSpc>
              <a:spcAft>
                <a:spcPts val="0"/>
              </a:spcAft>
              <a:buFont typeface="Arial" charset="0"/>
              <a:buNone/>
              <a:defRPr/>
            </a:pPr>
            <a:r>
              <a:rPr lang="en-US" sz="2400" dirty="0" smtClean="0">
                <a:latin typeface="+mj-lt"/>
                <a:ea typeface="+mn-ea"/>
                <a:cs typeface="+mn-cs"/>
              </a:rPr>
              <a:t>   </a:t>
            </a:r>
            <a:r>
              <a:rPr lang="en-US" sz="2200" dirty="0" smtClean="0">
                <a:latin typeface="+mj-lt"/>
                <a:ea typeface="+mn-ea"/>
                <a:cs typeface="+mn-cs"/>
              </a:rPr>
              <a:t>Confirm that the customer will be there during </a:t>
            </a:r>
            <a:r>
              <a:rPr lang="en-US" sz="2200" dirty="0" smtClean="0">
                <a:latin typeface="+mj-lt"/>
              </a:rPr>
              <a:t>the </a:t>
            </a:r>
            <a:r>
              <a:rPr lang="en-US" sz="2200" dirty="0" smtClean="0">
                <a:latin typeface="+mj-lt"/>
                <a:ea typeface="+mn-ea"/>
                <a:cs typeface="+mn-cs"/>
              </a:rPr>
              <a:t>treatment or   </a:t>
            </a:r>
          </a:p>
          <a:p>
            <a:pPr marL="0" indent="0" eaLnBrk="1" fontAlgn="auto" hangingPunct="1">
              <a:lnSpc>
                <a:spcPct val="80000"/>
              </a:lnSpc>
              <a:spcAft>
                <a:spcPts val="0"/>
              </a:spcAft>
              <a:buFont typeface="Arial" charset="0"/>
              <a:buNone/>
              <a:defRPr/>
            </a:pPr>
            <a:r>
              <a:rPr lang="en-US" sz="2200" dirty="0" smtClean="0">
                <a:latin typeface="+mj-lt"/>
                <a:ea typeface="+mn-ea"/>
                <a:cs typeface="+mn-cs"/>
              </a:rPr>
              <a:t>   will leave</a:t>
            </a:r>
            <a:r>
              <a:rPr lang="en-US" sz="2200" dirty="0" smtClean="0">
                <a:latin typeface="+mj-lt"/>
              </a:rPr>
              <a:t> </a:t>
            </a:r>
            <a:r>
              <a:rPr lang="en-US" sz="2200" dirty="0" smtClean="0">
                <a:latin typeface="+mj-lt"/>
                <a:ea typeface="+mn-ea"/>
                <a:cs typeface="+mn-cs"/>
              </a:rPr>
              <a:t>the structure unlocked.  </a:t>
            </a:r>
            <a:r>
              <a:rPr lang="en-US" sz="2200" b="1" dirty="0" smtClean="0">
                <a:latin typeface="+mj-lt"/>
                <a:ea typeface="+mn-ea"/>
                <a:cs typeface="+mn-cs"/>
              </a:rPr>
              <a:t>WHY? </a:t>
            </a:r>
          </a:p>
          <a:p>
            <a:pPr marL="0" indent="0" eaLnBrk="1" fontAlgn="auto" hangingPunct="1">
              <a:lnSpc>
                <a:spcPct val="80000"/>
              </a:lnSpc>
              <a:spcAft>
                <a:spcPts val="0"/>
              </a:spcAft>
              <a:buFont typeface="Arial" charset="0"/>
              <a:buNone/>
              <a:defRPr/>
            </a:pPr>
            <a:endParaRPr lang="en-US" sz="2200" b="1" dirty="0" smtClean="0">
              <a:latin typeface="+mj-lt"/>
            </a:endParaRPr>
          </a:p>
          <a:p>
            <a:pPr marL="0" indent="0" eaLnBrk="1" fontAlgn="auto" hangingPunct="1">
              <a:lnSpc>
                <a:spcPct val="80000"/>
              </a:lnSpc>
              <a:spcAft>
                <a:spcPts val="0"/>
              </a:spcAft>
              <a:buFont typeface="Arial" charset="0"/>
              <a:buNone/>
              <a:defRPr/>
            </a:pPr>
            <a:endParaRPr lang="en-US" sz="2200" b="1" dirty="0" smtClean="0">
              <a:latin typeface="+mj-lt"/>
            </a:endParaRPr>
          </a:p>
          <a:p>
            <a:pPr marL="0" indent="0" eaLnBrk="1" fontAlgn="auto" hangingPunct="1">
              <a:lnSpc>
                <a:spcPct val="80000"/>
              </a:lnSpc>
              <a:spcAft>
                <a:spcPts val="0"/>
              </a:spcAft>
              <a:buFont typeface="Arial" charset="0"/>
              <a:buNone/>
              <a:defRPr/>
            </a:pPr>
            <a:r>
              <a:rPr lang="en-US" sz="2200" b="1" dirty="0">
                <a:latin typeface="+mj-lt"/>
              </a:rPr>
              <a:t> </a:t>
            </a:r>
            <a:r>
              <a:rPr lang="en-US" sz="2200" b="1" dirty="0" smtClean="0">
                <a:latin typeface="+mj-lt"/>
              </a:rPr>
              <a:t>  Even if the structure is a slab structure that does not require any</a:t>
            </a:r>
          </a:p>
          <a:p>
            <a:pPr marL="0" indent="0" eaLnBrk="1" fontAlgn="auto" hangingPunct="1">
              <a:lnSpc>
                <a:spcPct val="80000"/>
              </a:lnSpc>
              <a:spcAft>
                <a:spcPts val="0"/>
              </a:spcAft>
              <a:buFont typeface="Arial" charset="0"/>
              <a:buNone/>
              <a:defRPr/>
            </a:pPr>
            <a:r>
              <a:rPr lang="en-US" sz="2200" b="1" dirty="0">
                <a:latin typeface="+mj-lt"/>
              </a:rPr>
              <a:t> </a:t>
            </a:r>
            <a:r>
              <a:rPr lang="en-US" sz="2200" b="1" dirty="0" smtClean="0">
                <a:latin typeface="+mj-lt"/>
              </a:rPr>
              <a:t>  treatment indoors, you must have access for both pre &amp; post </a:t>
            </a:r>
          </a:p>
          <a:p>
            <a:pPr marL="0" indent="0" eaLnBrk="1" fontAlgn="auto" hangingPunct="1">
              <a:lnSpc>
                <a:spcPct val="80000"/>
              </a:lnSpc>
              <a:spcAft>
                <a:spcPts val="0"/>
              </a:spcAft>
              <a:buFont typeface="Arial" charset="0"/>
              <a:buNone/>
              <a:defRPr/>
            </a:pPr>
            <a:r>
              <a:rPr lang="en-US" sz="2200" b="1" dirty="0">
                <a:latin typeface="+mj-lt"/>
              </a:rPr>
              <a:t> </a:t>
            </a:r>
            <a:r>
              <a:rPr lang="en-US" sz="2200" b="1" dirty="0" smtClean="0">
                <a:latin typeface="+mj-lt"/>
              </a:rPr>
              <a:t>  treatment inspection, as required by the </a:t>
            </a:r>
            <a:r>
              <a:rPr lang="en-US" sz="2200" b="1" dirty="0" err="1" smtClean="0">
                <a:latin typeface="+mj-lt"/>
              </a:rPr>
              <a:t>Termidor</a:t>
            </a:r>
            <a:r>
              <a:rPr lang="en-US" sz="2200" b="1" dirty="0" smtClean="0">
                <a:latin typeface="+mj-lt"/>
              </a:rPr>
              <a:t> SC label.</a:t>
            </a:r>
          </a:p>
          <a:p>
            <a:pPr marL="0" indent="0" eaLnBrk="1" fontAlgn="auto" hangingPunct="1">
              <a:lnSpc>
                <a:spcPct val="80000"/>
              </a:lnSpc>
              <a:spcAft>
                <a:spcPts val="0"/>
              </a:spcAft>
              <a:buFont typeface="Arial" charset="0"/>
              <a:buNone/>
              <a:defRPr/>
            </a:pPr>
            <a:endParaRPr lang="en-US" sz="2200" b="1" dirty="0" smtClean="0">
              <a:latin typeface="+mj-lt"/>
            </a:endParaRPr>
          </a:p>
          <a:p>
            <a:pPr marL="0" indent="0" eaLnBrk="1" fontAlgn="auto" hangingPunct="1">
              <a:lnSpc>
                <a:spcPct val="80000"/>
              </a:lnSpc>
              <a:spcAft>
                <a:spcPts val="0"/>
              </a:spcAft>
              <a:buFont typeface="Arial" charset="0"/>
              <a:buNone/>
              <a:defRPr/>
            </a:pPr>
            <a:endParaRPr lang="en-US" sz="2200" b="1" dirty="0">
              <a:latin typeface="+mj-lt"/>
            </a:endParaRPr>
          </a:p>
          <a:p>
            <a:pPr marL="0" indent="0" eaLnBrk="1" fontAlgn="auto" hangingPunct="1">
              <a:lnSpc>
                <a:spcPct val="80000"/>
              </a:lnSpc>
              <a:spcAft>
                <a:spcPts val="0"/>
              </a:spcAft>
              <a:buFont typeface="Arial" charset="0"/>
              <a:buNone/>
              <a:defRPr/>
            </a:pPr>
            <a:r>
              <a:rPr lang="en-US" sz="2200" b="1" dirty="0" smtClean="0">
                <a:latin typeface="+mj-lt"/>
              </a:rPr>
              <a:t>   What are some problems that could occur if you, as a termite </a:t>
            </a:r>
          </a:p>
          <a:p>
            <a:pPr marL="0" indent="0" eaLnBrk="1" fontAlgn="auto" hangingPunct="1">
              <a:lnSpc>
                <a:spcPct val="80000"/>
              </a:lnSpc>
              <a:spcAft>
                <a:spcPts val="0"/>
              </a:spcAft>
              <a:buFont typeface="Arial" charset="0"/>
              <a:buNone/>
              <a:defRPr/>
            </a:pPr>
            <a:r>
              <a:rPr lang="en-US" sz="2200" b="1" dirty="0">
                <a:latin typeface="+mj-lt"/>
              </a:rPr>
              <a:t> </a:t>
            </a:r>
            <a:r>
              <a:rPr lang="en-US" sz="2200" b="1" dirty="0" smtClean="0">
                <a:latin typeface="+mj-lt"/>
              </a:rPr>
              <a:t>  professional did not make a pre &amp; post treatment inspection?</a:t>
            </a:r>
            <a:endParaRPr lang="en-US" sz="2200" b="1" dirty="0">
              <a:latin typeface="+mj-lt"/>
            </a:endParaRPr>
          </a:p>
          <a:p>
            <a:pPr marL="0" indent="0" eaLnBrk="1" fontAlgn="auto" hangingPunct="1">
              <a:lnSpc>
                <a:spcPct val="80000"/>
              </a:lnSpc>
              <a:spcAft>
                <a:spcPts val="0"/>
              </a:spcAft>
              <a:buFont typeface="Arial" charset="0"/>
              <a:buNone/>
              <a:defRPr/>
            </a:pPr>
            <a:r>
              <a:rPr lang="en-US" sz="2200" b="1" dirty="0" smtClean="0">
                <a:latin typeface="+mj-lt"/>
                <a:ea typeface="+mn-ea"/>
                <a:cs typeface="+mn-cs"/>
              </a:rPr>
              <a:t> </a:t>
            </a:r>
          </a:p>
          <a:p>
            <a:pPr marL="0" indent="0" eaLnBrk="1" fontAlgn="auto" hangingPunct="1">
              <a:lnSpc>
                <a:spcPct val="80000"/>
              </a:lnSpc>
              <a:spcAft>
                <a:spcPts val="0"/>
              </a:spcAft>
              <a:buFont typeface="Arial" charset="0"/>
              <a:buNone/>
              <a:defRPr/>
            </a:pPr>
            <a:endParaRPr lang="en-US" sz="1400" dirty="0">
              <a:latin typeface="+mj-lt"/>
            </a:endParaRPr>
          </a:p>
          <a:p>
            <a:pPr marL="0" indent="0" eaLnBrk="1" fontAlgn="auto" hangingPunct="1">
              <a:lnSpc>
                <a:spcPct val="80000"/>
              </a:lnSpc>
              <a:spcAft>
                <a:spcPts val="0"/>
              </a:spcAft>
              <a:buFont typeface="Arial" charset="0"/>
              <a:buNone/>
              <a:defRPr/>
            </a:pPr>
            <a:r>
              <a:rPr lang="en-US" sz="2200" dirty="0">
                <a:latin typeface="+mj-lt"/>
              </a:rPr>
              <a:t> </a:t>
            </a:r>
            <a:r>
              <a:rPr lang="en-US" sz="2200" dirty="0" smtClean="0">
                <a:latin typeface="+mj-lt"/>
              </a:rPr>
              <a:t>  </a:t>
            </a:r>
            <a:endParaRPr lang="en-US" sz="2400" b="1" dirty="0" smtClean="0">
              <a:solidFill>
                <a:schemeClr val="tx2">
                  <a:lumMod val="75000"/>
                </a:schemeClr>
              </a:solidFill>
              <a:latin typeface="+mj-lt"/>
              <a:ea typeface="+mn-ea"/>
              <a:cs typeface="+mn-cs"/>
            </a:endParaRPr>
          </a:p>
        </p:txBody>
      </p:sp>
      <p:sp>
        <p:nvSpPr>
          <p:cNvPr id="117762" name="Rectangle 4"/>
          <p:cNvSpPr>
            <a:spLocks noGrp="1" noChangeArrowheads="1"/>
          </p:cNvSpPr>
          <p:nvPr>
            <p:ph type="title" idx="4294967295"/>
          </p:nvPr>
        </p:nvSpPr>
        <p:spPr>
          <a:xfrm>
            <a:off x="0" y="457200"/>
            <a:ext cx="9144001" cy="1173163"/>
          </a:xfrm>
        </p:spPr>
        <p:txBody>
          <a:bodyPr/>
          <a:lstStyle/>
          <a:p>
            <a:pPr eaLnBrk="1" hangingPunct="1"/>
            <a:r>
              <a:rPr lang="en-US" sz="2800" b="1" dirty="0">
                <a:solidFill>
                  <a:srgbClr val="000000"/>
                </a:solidFill>
                <a:latin typeface="Calibri" charset="0"/>
              </a:rPr>
              <a:t>Things To Do Before Performing The Termite Treatment</a:t>
            </a:r>
          </a:p>
        </p:txBody>
      </p:sp>
    </p:spTree>
    <p:extLst>
      <p:ext uri="{BB962C8B-B14F-4D97-AF65-F5344CB8AC3E}">
        <p14:creationId xmlns:p14="http://schemas.microsoft.com/office/powerpoint/2010/main" val="30488238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410">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410">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410">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410">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410">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410">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410">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body" idx="4294967295"/>
          </p:nvPr>
        </p:nvSpPr>
        <p:spPr>
          <a:xfrm>
            <a:off x="534571" y="1752600"/>
            <a:ext cx="8610600" cy="4068763"/>
          </a:xfrm>
        </p:spPr>
        <p:txBody>
          <a:bodyPr rtlCol="0">
            <a:normAutofit/>
          </a:bodyPr>
          <a:lstStyle/>
          <a:p>
            <a:pPr eaLnBrk="1" fontAlgn="auto" hangingPunct="1">
              <a:lnSpc>
                <a:spcPct val="80000"/>
              </a:lnSpc>
              <a:spcAft>
                <a:spcPts val="0"/>
              </a:spcAft>
              <a:buFontTx/>
              <a:buNone/>
              <a:defRPr/>
            </a:pPr>
            <a:endParaRPr lang="en-US" sz="1600" b="1" dirty="0" smtClean="0">
              <a:ea typeface="+mn-ea"/>
              <a:cs typeface="+mn-cs"/>
            </a:endParaRPr>
          </a:p>
          <a:p>
            <a:pPr eaLnBrk="1" fontAlgn="auto" hangingPunct="1">
              <a:lnSpc>
                <a:spcPct val="80000"/>
              </a:lnSpc>
              <a:spcAft>
                <a:spcPts val="0"/>
              </a:spcAft>
              <a:buFont typeface="Wingdings 2" pitchFamily="18" charset="2"/>
              <a:buChar char=""/>
              <a:defRPr/>
            </a:pPr>
            <a:r>
              <a:rPr lang="en-US" sz="2000" dirty="0" smtClean="0">
                <a:latin typeface="+mj-lt"/>
                <a:ea typeface="+mn-ea"/>
                <a:cs typeface="+mn-cs"/>
              </a:rPr>
              <a:t> Ask the customer if there have </a:t>
            </a:r>
          </a:p>
          <a:p>
            <a:pPr eaLnBrk="1" fontAlgn="auto" hangingPunct="1">
              <a:lnSpc>
                <a:spcPct val="80000"/>
              </a:lnSpc>
              <a:spcAft>
                <a:spcPts val="0"/>
              </a:spcAft>
              <a:buFont typeface="Wingdings 2" pitchFamily="18" charset="2"/>
              <a:buNone/>
              <a:defRPr/>
            </a:pPr>
            <a:r>
              <a:rPr lang="en-US" sz="2000" dirty="0" smtClean="0">
                <a:latin typeface="+mj-lt"/>
                <a:ea typeface="+mn-ea"/>
                <a:cs typeface="+mn-cs"/>
              </a:rPr>
              <a:t>      </a:t>
            </a:r>
            <a:r>
              <a:rPr lang="en-US" sz="2000" dirty="0">
                <a:latin typeface="+mj-lt"/>
              </a:rPr>
              <a:t> </a:t>
            </a:r>
            <a:r>
              <a:rPr lang="en-US" sz="2000" dirty="0" smtClean="0">
                <a:latin typeface="+mj-lt"/>
              </a:rPr>
              <a:t>been </a:t>
            </a:r>
            <a:r>
              <a:rPr lang="en-US" sz="2000" dirty="0" smtClean="0">
                <a:latin typeface="+mj-lt"/>
                <a:ea typeface="+mn-ea"/>
                <a:cs typeface="+mn-cs"/>
              </a:rPr>
              <a:t>any water leaks in their </a:t>
            </a:r>
          </a:p>
          <a:p>
            <a:pPr eaLnBrk="1" fontAlgn="auto" hangingPunct="1">
              <a:lnSpc>
                <a:spcPct val="80000"/>
              </a:lnSpc>
              <a:spcAft>
                <a:spcPts val="0"/>
              </a:spcAft>
              <a:buFont typeface="Wingdings 2" pitchFamily="18" charset="2"/>
              <a:buNone/>
              <a:defRPr/>
            </a:pPr>
            <a:r>
              <a:rPr lang="en-US" sz="2000" dirty="0" smtClean="0">
                <a:latin typeface="+mj-lt"/>
                <a:ea typeface="+mn-ea"/>
                <a:cs typeface="+mn-cs"/>
              </a:rPr>
              <a:t>      </a:t>
            </a:r>
            <a:r>
              <a:rPr lang="en-US" sz="2000" dirty="0">
                <a:latin typeface="+mj-lt"/>
              </a:rPr>
              <a:t> </a:t>
            </a:r>
            <a:r>
              <a:rPr lang="en-US" sz="2000" dirty="0" smtClean="0">
                <a:latin typeface="+mj-lt"/>
                <a:ea typeface="+mn-ea"/>
                <a:cs typeface="+mn-cs"/>
              </a:rPr>
              <a:t>basement…and then inspect to</a:t>
            </a:r>
          </a:p>
          <a:p>
            <a:pPr eaLnBrk="1" fontAlgn="auto" hangingPunct="1">
              <a:lnSpc>
                <a:spcPct val="80000"/>
              </a:lnSpc>
              <a:spcAft>
                <a:spcPts val="0"/>
              </a:spcAft>
              <a:buFont typeface="Wingdings 2" pitchFamily="18" charset="2"/>
              <a:buNone/>
              <a:defRPr/>
            </a:pPr>
            <a:r>
              <a:rPr lang="en-US" sz="2000" dirty="0">
                <a:latin typeface="+mj-lt"/>
              </a:rPr>
              <a:t> </a:t>
            </a:r>
            <a:r>
              <a:rPr lang="en-US" sz="2000" dirty="0" smtClean="0">
                <a:latin typeface="+mj-lt"/>
              </a:rPr>
              <a:t>      see if there is any evidence of</a:t>
            </a:r>
          </a:p>
          <a:p>
            <a:pPr eaLnBrk="1" fontAlgn="auto" hangingPunct="1">
              <a:lnSpc>
                <a:spcPct val="80000"/>
              </a:lnSpc>
              <a:spcAft>
                <a:spcPts val="0"/>
              </a:spcAft>
              <a:buFont typeface="Wingdings 2" pitchFamily="18" charset="2"/>
              <a:buNone/>
              <a:defRPr/>
            </a:pPr>
            <a:r>
              <a:rPr lang="en-US" sz="2000" dirty="0">
                <a:latin typeface="+mj-lt"/>
                <a:ea typeface="+mn-ea"/>
                <a:cs typeface="+mn-cs"/>
              </a:rPr>
              <a:t> </a:t>
            </a:r>
            <a:r>
              <a:rPr lang="en-US" sz="2000" dirty="0" smtClean="0">
                <a:latin typeface="+mj-lt"/>
                <a:ea typeface="+mn-ea"/>
                <a:cs typeface="+mn-cs"/>
              </a:rPr>
              <a:t>      current or previous leaks.</a:t>
            </a:r>
          </a:p>
          <a:p>
            <a:pPr eaLnBrk="1" fontAlgn="auto" hangingPunct="1">
              <a:lnSpc>
                <a:spcPct val="80000"/>
              </a:lnSpc>
              <a:spcAft>
                <a:spcPts val="0"/>
              </a:spcAft>
              <a:buFont typeface="Wingdings 2" pitchFamily="18" charset="2"/>
              <a:buNone/>
              <a:defRPr/>
            </a:pPr>
            <a:endParaRPr lang="en-US" sz="2000" dirty="0" smtClean="0">
              <a:latin typeface="+mj-lt"/>
              <a:ea typeface="+mn-ea"/>
              <a:cs typeface="+mn-cs"/>
            </a:endParaRPr>
          </a:p>
          <a:p>
            <a:pPr eaLnBrk="1" fontAlgn="auto" hangingPunct="1">
              <a:lnSpc>
                <a:spcPct val="80000"/>
              </a:lnSpc>
              <a:spcAft>
                <a:spcPts val="0"/>
              </a:spcAft>
              <a:buFont typeface="Wingdings 2" pitchFamily="18" charset="2"/>
              <a:buChar char=""/>
              <a:defRPr/>
            </a:pPr>
            <a:r>
              <a:rPr lang="en-US" sz="2000" dirty="0" smtClean="0">
                <a:latin typeface="+mj-lt"/>
                <a:ea typeface="+mn-ea"/>
                <a:cs typeface="+mn-cs"/>
              </a:rPr>
              <a:t>If there have been any leaks, </a:t>
            </a:r>
          </a:p>
          <a:p>
            <a:pPr eaLnBrk="1" fontAlgn="auto" hangingPunct="1">
              <a:lnSpc>
                <a:spcPct val="80000"/>
              </a:lnSpc>
              <a:spcAft>
                <a:spcPts val="0"/>
              </a:spcAft>
              <a:buFont typeface="Wingdings 2" pitchFamily="18" charset="2"/>
              <a:buNone/>
              <a:defRPr/>
            </a:pPr>
            <a:r>
              <a:rPr lang="en-US" sz="2000" dirty="0" smtClean="0">
                <a:latin typeface="+mj-lt"/>
                <a:ea typeface="+mn-ea"/>
                <a:cs typeface="+mn-cs"/>
              </a:rPr>
              <a:t>     </a:t>
            </a:r>
            <a:r>
              <a:rPr lang="en-US" sz="2000" dirty="0">
                <a:latin typeface="+mj-lt"/>
              </a:rPr>
              <a:t> </a:t>
            </a:r>
            <a:r>
              <a:rPr lang="en-US" sz="2000" dirty="0" smtClean="0">
                <a:latin typeface="+mj-lt"/>
                <a:ea typeface="+mn-ea"/>
                <a:cs typeface="+mn-cs"/>
              </a:rPr>
              <a:t>they must be corrected and </a:t>
            </a:r>
          </a:p>
          <a:p>
            <a:pPr eaLnBrk="1" fontAlgn="auto" hangingPunct="1">
              <a:lnSpc>
                <a:spcPct val="80000"/>
              </a:lnSpc>
              <a:spcAft>
                <a:spcPts val="0"/>
              </a:spcAft>
              <a:buFont typeface="Wingdings 2" pitchFamily="18" charset="2"/>
              <a:buNone/>
              <a:defRPr/>
            </a:pPr>
            <a:r>
              <a:rPr lang="en-US" sz="2000" dirty="0" smtClean="0">
                <a:latin typeface="+mj-lt"/>
                <a:ea typeface="+mn-ea"/>
                <a:cs typeface="+mn-cs"/>
              </a:rPr>
              <a:t>      sealed before treatment is </a:t>
            </a:r>
          </a:p>
          <a:p>
            <a:pPr eaLnBrk="1" fontAlgn="auto" hangingPunct="1">
              <a:lnSpc>
                <a:spcPct val="80000"/>
              </a:lnSpc>
              <a:spcAft>
                <a:spcPts val="0"/>
              </a:spcAft>
              <a:buFont typeface="Wingdings 2" pitchFamily="18" charset="2"/>
              <a:buNone/>
              <a:defRPr/>
            </a:pPr>
            <a:r>
              <a:rPr lang="en-US" sz="2000" dirty="0" smtClean="0">
                <a:latin typeface="+mj-lt"/>
                <a:ea typeface="+mn-ea"/>
                <a:cs typeface="+mn-cs"/>
              </a:rPr>
              <a:t>      begun.  Maybe a bait system </a:t>
            </a:r>
          </a:p>
          <a:p>
            <a:pPr eaLnBrk="1" fontAlgn="auto" hangingPunct="1">
              <a:lnSpc>
                <a:spcPct val="80000"/>
              </a:lnSpc>
              <a:spcAft>
                <a:spcPts val="0"/>
              </a:spcAft>
              <a:buFont typeface="Wingdings 2" pitchFamily="18" charset="2"/>
              <a:buNone/>
              <a:defRPr/>
            </a:pPr>
            <a:r>
              <a:rPr lang="en-US" sz="2000" dirty="0" smtClean="0">
                <a:latin typeface="+mj-lt"/>
                <a:ea typeface="+mn-ea"/>
                <a:cs typeface="+mn-cs"/>
              </a:rPr>
              <a:t>      treatment would be a good</a:t>
            </a:r>
          </a:p>
          <a:p>
            <a:pPr eaLnBrk="1" fontAlgn="auto" hangingPunct="1">
              <a:lnSpc>
                <a:spcPct val="80000"/>
              </a:lnSpc>
              <a:spcAft>
                <a:spcPts val="0"/>
              </a:spcAft>
              <a:buFont typeface="Wingdings 2" pitchFamily="18" charset="2"/>
              <a:buNone/>
              <a:defRPr/>
            </a:pPr>
            <a:r>
              <a:rPr lang="en-US" sz="2000" dirty="0" smtClean="0">
                <a:latin typeface="+mj-lt"/>
                <a:ea typeface="+mn-ea"/>
                <a:cs typeface="+mn-cs"/>
              </a:rPr>
              <a:t>      alternative to a soil treatment.</a:t>
            </a:r>
          </a:p>
          <a:p>
            <a:pPr eaLnBrk="1" fontAlgn="auto" hangingPunct="1">
              <a:lnSpc>
                <a:spcPct val="80000"/>
              </a:lnSpc>
              <a:spcAft>
                <a:spcPts val="0"/>
              </a:spcAft>
              <a:buFontTx/>
              <a:buNone/>
              <a:defRPr/>
            </a:pPr>
            <a:endParaRPr lang="en-US" sz="2400" dirty="0" smtClean="0">
              <a:ea typeface="+mn-ea"/>
              <a:cs typeface="+mn-cs"/>
            </a:endParaRPr>
          </a:p>
        </p:txBody>
      </p:sp>
      <p:sp>
        <p:nvSpPr>
          <p:cNvPr id="17411" name="Rectangle 4"/>
          <p:cNvSpPr>
            <a:spLocks noGrp="1" noChangeArrowheads="1"/>
          </p:cNvSpPr>
          <p:nvPr>
            <p:ph type="title" idx="4294967295"/>
          </p:nvPr>
        </p:nvSpPr>
        <p:spPr>
          <a:xfrm>
            <a:off x="0" y="685800"/>
            <a:ext cx="9144000" cy="838200"/>
          </a:xfrm>
        </p:spPr>
        <p:txBody>
          <a:bodyPr rtlCol="0">
            <a:normAutofit/>
          </a:bodyPr>
          <a:lstStyle/>
          <a:p>
            <a:pPr eaLnBrk="1" fontAlgn="auto" hangingPunct="1">
              <a:spcAft>
                <a:spcPts val="0"/>
              </a:spcAft>
              <a:defRPr/>
            </a:pPr>
            <a:r>
              <a:rPr lang="en-US" sz="2800" b="1" dirty="0" smtClean="0">
                <a:solidFill>
                  <a:schemeClr val="tx2">
                    <a:lumMod val="75000"/>
                  </a:schemeClr>
                </a:solidFill>
                <a:ea typeface="+mj-ea"/>
                <a:cs typeface="+mj-cs"/>
              </a:rPr>
              <a:t>Things To Do Before Performing The Termite Treatment</a:t>
            </a:r>
          </a:p>
        </p:txBody>
      </p:sp>
      <p:pic>
        <p:nvPicPr>
          <p:cNvPr id="118787" name="Picture 2" descr="http://www.centurywaterproofing.com/core/images/waterproofing/where-basements-leak/wall-floor-joint-basement-wa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2286000"/>
            <a:ext cx="3656013" cy="276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82916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10">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410">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410">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410">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410">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7410">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410">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410">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410">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410">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410">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62000" y="1676400"/>
            <a:ext cx="7848600" cy="4154983"/>
          </a:xfrm>
          <a:prstGeom prst="rect">
            <a:avLst/>
          </a:prstGeom>
          <a:noFill/>
        </p:spPr>
        <p:txBody>
          <a:bodyPr>
            <a:spAutoFit/>
          </a:bodyPr>
          <a:lstStyle/>
          <a:p>
            <a:pPr>
              <a:buFont typeface="Arial" pitchFamily="34" charset="0"/>
              <a:buChar char="•"/>
              <a:defRPr/>
            </a:pPr>
            <a:r>
              <a:rPr lang="en-US" sz="2400" dirty="0">
                <a:latin typeface="+mj-lt"/>
                <a:ea typeface="+mn-ea"/>
                <a:cs typeface="+mn-cs"/>
              </a:rPr>
              <a:t>  </a:t>
            </a:r>
            <a:r>
              <a:rPr lang="en-US" sz="2000" b="0" dirty="0" smtClean="0">
                <a:latin typeface="+mj-lt"/>
                <a:ea typeface="+mn-ea"/>
                <a:cs typeface="+mn-cs"/>
              </a:rPr>
              <a:t>When treating adjacent to an existing structure, the applicator must </a:t>
            </a:r>
          </a:p>
          <a:p>
            <a:pPr>
              <a:defRPr/>
            </a:pPr>
            <a:r>
              <a:rPr lang="en-US" sz="2000" dirty="0" smtClean="0">
                <a:latin typeface="+mj-lt"/>
              </a:rPr>
              <a:t>    </a:t>
            </a:r>
            <a:r>
              <a:rPr lang="en-US" sz="2000" b="0" dirty="0" smtClean="0">
                <a:latin typeface="+mj-lt"/>
                <a:ea typeface="+mn-ea"/>
                <a:cs typeface="+mn-cs"/>
              </a:rPr>
              <a:t>check the area to be treated and the immediate adjacent areas to the   </a:t>
            </a:r>
          </a:p>
          <a:p>
            <a:pPr>
              <a:defRPr/>
            </a:pPr>
            <a:r>
              <a:rPr lang="en-US" sz="2000" dirty="0" smtClean="0">
                <a:latin typeface="+mj-lt"/>
              </a:rPr>
              <a:t>    </a:t>
            </a:r>
            <a:r>
              <a:rPr lang="en-US" sz="2000" b="0" dirty="0" smtClean="0">
                <a:latin typeface="+mj-lt"/>
                <a:ea typeface="+mn-ea"/>
                <a:cs typeface="+mn-cs"/>
              </a:rPr>
              <a:t>structure, for visible and accessible cracks and holes to prevent any </a:t>
            </a:r>
          </a:p>
          <a:p>
            <a:pPr>
              <a:defRPr/>
            </a:pPr>
            <a:r>
              <a:rPr lang="en-US" sz="2000" dirty="0" smtClean="0">
                <a:latin typeface="+mj-lt"/>
              </a:rPr>
              <a:t>    </a:t>
            </a:r>
            <a:r>
              <a:rPr lang="en-US" sz="2000" b="0" dirty="0" smtClean="0">
                <a:latin typeface="+mj-lt"/>
                <a:ea typeface="+mn-ea"/>
                <a:cs typeface="+mn-cs"/>
              </a:rPr>
              <a:t>leaks or significant exposures to persons occupying the structure. </a:t>
            </a:r>
          </a:p>
          <a:p>
            <a:pPr>
              <a:defRPr/>
            </a:pPr>
            <a:endParaRPr lang="en-US" sz="2000" b="0" dirty="0" smtClean="0">
              <a:latin typeface="+mj-lt"/>
              <a:ea typeface="+mn-ea"/>
              <a:cs typeface="+mn-cs"/>
            </a:endParaRPr>
          </a:p>
          <a:p>
            <a:pPr>
              <a:buFont typeface="Arial" pitchFamily="34" charset="0"/>
              <a:buChar char="•"/>
              <a:defRPr/>
            </a:pPr>
            <a:r>
              <a:rPr lang="en-US" sz="2000" b="0" dirty="0" smtClean="0">
                <a:latin typeface="+mj-lt"/>
                <a:ea typeface="+mn-ea"/>
                <a:cs typeface="+mn-cs"/>
              </a:rPr>
              <a:t>  People present or residing in the structure during application must be </a:t>
            </a:r>
          </a:p>
          <a:p>
            <a:pPr>
              <a:defRPr/>
            </a:pPr>
            <a:r>
              <a:rPr lang="en-US" sz="2000" dirty="0" smtClean="0">
                <a:latin typeface="+mj-lt"/>
              </a:rPr>
              <a:t>   </a:t>
            </a:r>
            <a:r>
              <a:rPr lang="en-US" sz="2000" b="0" dirty="0" smtClean="0">
                <a:latin typeface="+mj-lt"/>
                <a:ea typeface="+mn-ea"/>
                <a:cs typeface="+mn-cs"/>
              </a:rPr>
              <a:t>advised to remove their pets and themselves from the structure if they </a:t>
            </a:r>
          </a:p>
          <a:p>
            <a:pPr>
              <a:defRPr/>
            </a:pPr>
            <a:r>
              <a:rPr lang="en-US" sz="2000" dirty="0">
                <a:latin typeface="+mj-lt"/>
              </a:rPr>
              <a:t> </a:t>
            </a:r>
            <a:r>
              <a:rPr lang="en-US" sz="2000" dirty="0" smtClean="0">
                <a:latin typeface="+mj-lt"/>
              </a:rPr>
              <a:t>  </a:t>
            </a:r>
            <a:r>
              <a:rPr lang="en-US" sz="2000" b="0" dirty="0" smtClean="0">
                <a:latin typeface="+mj-lt"/>
                <a:ea typeface="+mn-ea"/>
                <a:cs typeface="+mn-cs"/>
              </a:rPr>
              <a:t>see any signs of leakage of </a:t>
            </a:r>
            <a:r>
              <a:rPr lang="en-US" sz="2000" b="0" dirty="0" err="1" smtClean="0">
                <a:latin typeface="+mj-lt"/>
                <a:ea typeface="+mn-ea"/>
                <a:cs typeface="+mn-cs"/>
              </a:rPr>
              <a:t>termiticide</a:t>
            </a:r>
            <a:r>
              <a:rPr lang="en-US" sz="2000" b="0" dirty="0" smtClean="0">
                <a:latin typeface="+mj-lt"/>
                <a:ea typeface="+mn-ea"/>
                <a:cs typeface="+mn-cs"/>
              </a:rPr>
              <a:t>.  </a:t>
            </a:r>
          </a:p>
          <a:p>
            <a:pPr>
              <a:defRPr/>
            </a:pPr>
            <a:endParaRPr lang="en-US" sz="2000" b="0" dirty="0" smtClean="0">
              <a:latin typeface="+mj-lt"/>
              <a:ea typeface="+mn-ea"/>
              <a:cs typeface="+mn-cs"/>
            </a:endParaRPr>
          </a:p>
          <a:p>
            <a:pPr>
              <a:buFont typeface="Arial" pitchFamily="34" charset="0"/>
              <a:buChar char="•"/>
              <a:defRPr/>
            </a:pPr>
            <a:r>
              <a:rPr lang="en-US" sz="2000" b="0" dirty="0" smtClean="0">
                <a:latin typeface="+mj-lt"/>
                <a:ea typeface="+mn-ea"/>
                <a:cs typeface="+mn-cs"/>
              </a:rPr>
              <a:t>  After application, the applicator is required to check for leaks.  All leaks </a:t>
            </a:r>
          </a:p>
          <a:p>
            <a:pPr>
              <a:defRPr/>
            </a:pPr>
            <a:r>
              <a:rPr lang="en-US" sz="2000" dirty="0">
                <a:latin typeface="+mj-lt"/>
              </a:rPr>
              <a:t> </a:t>
            </a:r>
            <a:r>
              <a:rPr lang="en-US" sz="2000" dirty="0" smtClean="0">
                <a:latin typeface="+mj-lt"/>
              </a:rPr>
              <a:t>   </a:t>
            </a:r>
            <a:r>
              <a:rPr lang="en-US" sz="2000" b="0" dirty="0" smtClean="0">
                <a:latin typeface="+mj-lt"/>
                <a:ea typeface="+mn-ea"/>
                <a:cs typeface="+mn-cs"/>
              </a:rPr>
              <a:t>resulting in the deposition of </a:t>
            </a:r>
            <a:r>
              <a:rPr lang="en-US" sz="2000" b="0" dirty="0" err="1" smtClean="0">
                <a:latin typeface="+mj-lt"/>
                <a:ea typeface="+mn-ea"/>
                <a:cs typeface="+mn-cs"/>
              </a:rPr>
              <a:t>termiticide</a:t>
            </a:r>
            <a:r>
              <a:rPr lang="en-US" sz="2000" b="0" dirty="0" smtClean="0">
                <a:latin typeface="+mj-lt"/>
                <a:ea typeface="+mn-ea"/>
                <a:cs typeface="+mn-cs"/>
              </a:rPr>
              <a:t> in locations other than those </a:t>
            </a:r>
          </a:p>
          <a:p>
            <a:pPr>
              <a:defRPr/>
            </a:pPr>
            <a:r>
              <a:rPr lang="en-US" sz="2000" dirty="0">
                <a:latin typeface="+mj-lt"/>
              </a:rPr>
              <a:t> </a:t>
            </a:r>
            <a:r>
              <a:rPr lang="en-US" sz="2000" dirty="0" smtClean="0">
                <a:latin typeface="+mj-lt"/>
              </a:rPr>
              <a:t>   </a:t>
            </a:r>
            <a:r>
              <a:rPr lang="en-US" sz="2000" b="0" dirty="0" smtClean="0">
                <a:latin typeface="+mj-lt"/>
                <a:ea typeface="+mn-ea"/>
                <a:cs typeface="+mn-cs"/>
              </a:rPr>
              <a:t>prescribed on this label must be cleaned up prior to leaving the </a:t>
            </a:r>
          </a:p>
          <a:p>
            <a:pPr>
              <a:defRPr/>
            </a:pPr>
            <a:r>
              <a:rPr lang="en-US" sz="2000" dirty="0">
                <a:latin typeface="+mj-lt"/>
              </a:rPr>
              <a:t> </a:t>
            </a:r>
            <a:r>
              <a:rPr lang="en-US" sz="2000" dirty="0" smtClean="0">
                <a:latin typeface="+mj-lt"/>
              </a:rPr>
              <a:t>   </a:t>
            </a:r>
            <a:r>
              <a:rPr lang="en-US" sz="2000" b="0" dirty="0" smtClean="0">
                <a:latin typeface="+mj-lt"/>
                <a:ea typeface="+mn-ea"/>
                <a:cs typeface="+mn-cs"/>
              </a:rPr>
              <a:t>application site. </a:t>
            </a:r>
            <a:endParaRPr lang="en-US" sz="2000" b="0" dirty="0">
              <a:latin typeface="+mj-lt"/>
              <a:ea typeface="+mn-ea"/>
              <a:cs typeface="+mn-cs"/>
            </a:endParaRPr>
          </a:p>
        </p:txBody>
      </p:sp>
      <p:sp>
        <p:nvSpPr>
          <p:cNvPr id="3" name="TextBox 2"/>
          <p:cNvSpPr txBox="1"/>
          <p:nvPr/>
        </p:nvSpPr>
        <p:spPr>
          <a:xfrm>
            <a:off x="0" y="838200"/>
            <a:ext cx="9144000" cy="523220"/>
          </a:xfrm>
          <a:prstGeom prst="rect">
            <a:avLst/>
          </a:prstGeom>
          <a:noFill/>
        </p:spPr>
        <p:txBody>
          <a:bodyPr>
            <a:spAutoFit/>
          </a:bodyPr>
          <a:lstStyle/>
          <a:p>
            <a:pPr algn="ctr">
              <a:defRPr/>
            </a:pPr>
            <a:r>
              <a:rPr lang="en-US" sz="2800" b="1" dirty="0">
                <a:solidFill>
                  <a:srgbClr val="000000"/>
                </a:solidFill>
                <a:latin typeface="+mj-lt"/>
                <a:ea typeface="+mn-ea"/>
                <a:cs typeface="+mn-cs"/>
              </a:rPr>
              <a:t>Inspect the basement for any water leaks</a:t>
            </a:r>
          </a:p>
        </p:txBody>
      </p:sp>
      <p:sp>
        <p:nvSpPr>
          <p:cNvPr id="4" name="TextBox 3"/>
          <p:cNvSpPr txBox="1"/>
          <p:nvPr/>
        </p:nvSpPr>
        <p:spPr>
          <a:xfrm>
            <a:off x="8458200" y="6633346"/>
            <a:ext cx="838200" cy="215444"/>
          </a:xfrm>
          <a:prstGeom prst="rect">
            <a:avLst/>
          </a:prstGeom>
          <a:noFill/>
        </p:spPr>
        <p:txBody>
          <a:bodyPr wrap="square" rtlCol="0">
            <a:spAutoFit/>
          </a:bodyPr>
          <a:lstStyle/>
          <a:p>
            <a:r>
              <a:rPr lang="en-US" sz="800" b="1" dirty="0" smtClean="0"/>
              <a:t>Slide 70/86</a:t>
            </a:r>
            <a:endParaRPr lang="en-US" sz="800" b="1" dirty="0"/>
          </a:p>
        </p:txBody>
      </p:sp>
    </p:spTree>
    <p:extLst>
      <p:ext uri="{BB962C8B-B14F-4D97-AF65-F5344CB8AC3E}">
        <p14:creationId xmlns:p14="http://schemas.microsoft.com/office/powerpoint/2010/main" val="13633847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4"/>
          <p:cNvSpPr>
            <a:spLocks noGrp="1" noChangeArrowheads="1"/>
          </p:cNvSpPr>
          <p:nvPr>
            <p:ph type="title" idx="4294967295"/>
          </p:nvPr>
        </p:nvSpPr>
        <p:spPr>
          <a:xfrm>
            <a:off x="-19050" y="0"/>
            <a:ext cx="9144000" cy="1173163"/>
          </a:xfrm>
        </p:spPr>
        <p:txBody>
          <a:bodyPr/>
          <a:lstStyle/>
          <a:p>
            <a:pPr eaLnBrk="1" hangingPunct="1"/>
            <a:r>
              <a:rPr lang="en-US" sz="2800" b="1">
                <a:solidFill>
                  <a:srgbClr val="000000"/>
                </a:solidFill>
                <a:latin typeface="Calibri" charset="0"/>
              </a:rPr>
              <a:t>Things To Do Before Performing The Termite Treatment</a:t>
            </a:r>
          </a:p>
        </p:txBody>
      </p:sp>
      <p:pic>
        <p:nvPicPr>
          <p:cNvPr id="121858" name="Picture 4" descr="http://fourbrotherscarpentry.com/wp-content/uploads/2012/08/Entry_17_-_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219200"/>
            <a:ext cx="6375400" cy="493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295400" y="4572000"/>
            <a:ext cx="7010400" cy="2057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7220" name="Rectangle 6"/>
          <p:cNvSpPr>
            <a:spLocks noChangeArrowheads="1"/>
          </p:cNvSpPr>
          <p:nvPr/>
        </p:nvSpPr>
        <p:spPr bwMode="auto">
          <a:xfrm>
            <a:off x="990600" y="4724400"/>
            <a:ext cx="84582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charset="0"/>
              <a:buChar char="•"/>
            </a:pPr>
            <a:r>
              <a:rPr lang="en-US" sz="2400" dirty="0">
                <a:latin typeface="Calibri" charset="0"/>
              </a:rPr>
              <a:t>  </a:t>
            </a:r>
            <a:r>
              <a:rPr lang="en-US" sz="2000" b="0" dirty="0" smtClean="0">
                <a:latin typeface="Calibri" charset="0"/>
              </a:rPr>
              <a:t>Don</a:t>
            </a:r>
            <a:r>
              <a:rPr lang="en-US" sz="2000" dirty="0" smtClean="0">
                <a:latin typeface="Calibri" charset="0"/>
              </a:rPr>
              <a:t>’</a:t>
            </a:r>
            <a:r>
              <a:rPr lang="en-US" altLang="ja-JP" sz="2000" b="0" dirty="0" smtClean="0">
                <a:latin typeface="Calibri" charset="0"/>
              </a:rPr>
              <a:t>t </a:t>
            </a:r>
            <a:r>
              <a:rPr lang="en-US" altLang="ja-JP" sz="2000" b="0" dirty="0">
                <a:latin typeface="Calibri" charset="0"/>
              </a:rPr>
              <a:t>forget to inform the customer that they must turn off </a:t>
            </a:r>
          </a:p>
          <a:p>
            <a:r>
              <a:rPr lang="en-US" sz="2000" b="0" dirty="0">
                <a:latin typeface="Calibri" charset="0"/>
              </a:rPr>
              <a:t>    the air circulation system (H/AC unit) before treatment if it </a:t>
            </a:r>
          </a:p>
          <a:p>
            <a:r>
              <a:rPr lang="en-US" sz="2000" b="0" dirty="0">
                <a:latin typeface="Calibri" charset="0"/>
              </a:rPr>
              <a:t>    uses the air in the crawlspace and leave it off until the</a:t>
            </a:r>
          </a:p>
          <a:p>
            <a:r>
              <a:rPr lang="en-US" sz="2000" b="0" dirty="0">
                <a:latin typeface="Calibri" charset="0"/>
              </a:rPr>
              <a:t>    application has been completed and all </a:t>
            </a:r>
            <a:r>
              <a:rPr lang="en-US" sz="2000" b="0" dirty="0" err="1">
                <a:latin typeface="Calibri" charset="0"/>
              </a:rPr>
              <a:t>termiticide</a:t>
            </a:r>
            <a:r>
              <a:rPr lang="en-US" sz="2000" b="0" dirty="0">
                <a:latin typeface="Calibri" charset="0"/>
              </a:rPr>
              <a:t> has been  </a:t>
            </a:r>
          </a:p>
          <a:p>
            <a:r>
              <a:rPr lang="en-US" sz="2000" b="0" dirty="0">
                <a:latin typeface="Calibri" charset="0"/>
              </a:rPr>
              <a:t>    adsorbed by the soil</a:t>
            </a:r>
            <a:r>
              <a:rPr lang="en-US" sz="2000" b="0" dirty="0" smtClean="0">
                <a:latin typeface="Calibri" charset="0"/>
              </a:rPr>
              <a:t>.  It is a label requirement!</a:t>
            </a:r>
            <a:endParaRPr lang="en-US" sz="2000" b="0" dirty="0">
              <a:latin typeface="Calibri" charset="0"/>
            </a:endParaRPr>
          </a:p>
          <a:p>
            <a:endParaRPr lang="en-US" sz="2400" b="0" dirty="0">
              <a:latin typeface="Calibri" charset="0"/>
            </a:endParaRPr>
          </a:p>
        </p:txBody>
      </p:sp>
      <p:sp>
        <p:nvSpPr>
          <p:cNvPr id="8" name="Rectangle 7"/>
          <p:cNvSpPr/>
          <p:nvPr/>
        </p:nvSpPr>
        <p:spPr>
          <a:xfrm>
            <a:off x="1066800" y="6629400"/>
            <a:ext cx="67056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23978510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722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722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7220">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7220">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722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09600"/>
          </a:xfrm>
        </p:spPr>
        <p:txBody>
          <a:bodyPr>
            <a:normAutofit/>
          </a:bodyPr>
          <a:lstStyle/>
          <a:p>
            <a:pPr algn="ctr"/>
            <a:r>
              <a:rPr lang="en-US" sz="2800" b="1" dirty="0" smtClean="0"/>
              <a:t>Preventing back siphoning</a:t>
            </a:r>
            <a:endParaRPr lang="en-US" sz="2800" b="1" dirty="0"/>
          </a:p>
        </p:txBody>
      </p:sp>
      <p:sp>
        <p:nvSpPr>
          <p:cNvPr id="3" name="Content Placeholder 2"/>
          <p:cNvSpPr>
            <a:spLocks noGrp="1"/>
          </p:cNvSpPr>
          <p:nvPr>
            <p:ph idx="1"/>
          </p:nvPr>
        </p:nvSpPr>
        <p:spPr>
          <a:xfrm>
            <a:off x="457200" y="1066800"/>
            <a:ext cx="8229600" cy="5486400"/>
          </a:xfrm>
        </p:spPr>
        <p:txBody>
          <a:bodyPr>
            <a:normAutofit fontScale="70000" lnSpcReduction="20000"/>
          </a:bodyPr>
          <a:lstStyle/>
          <a:p>
            <a:pPr marL="0" indent="0">
              <a:buNone/>
            </a:pPr>
            <a:r>
              <a:rPr lang="en-US" sz="2900" b="1" dirty="0" smtClean="0">
                <a:latin typeface="+mj-lt"/>
              </a:rPr>
              <a:t>5. (iv)  </a:t>
            </a:r>
            <a:r>
              <a:rPr lang="en-US" sz="2900" dirty="0" smtClean="0">
                <a:latin typeface="+mj-lt"/>
              </a:rPr>
              <a:t>Measures must be taken to prevent the back siphoning and the </a:t>
            </a:r>
          </a:p>
          <a:p>
            <a:pPr>
              <a:buNone/>
            </a:pPr>
            <a:r>
              <a:rPr lang="en-US" sz="2900" dirty="0" smtClean="0">
                <a:latin typeface="+mj-lt"/>
              </a:rPr>
              <a:t>    </a:t>
            </a:r>
            <a:r>
              <a:rPr lang="en-US" sz="2900" dirty="0">
                <a:latin typeface="+mj-lt"/>
              </a:rPr>
              <a:t> </a:t>
            </a:r>
            <a:r>
              <a:rPr lang="en-US" sz="2900" dirty="0" smtClean="0">
                <a:latin typeface="+mj-lt"/>
              </a:rPr>
              <a:t>       contamination of public water supplies during dilution and filling </a:t>
            </a:r>
          </a:p>
          <a:p>
            <a:pPr>
              <a:buNone/>
            </a:pPr>
            <a:r>
              <a:rPr lang="en-US" sz="2900" dirty="0">
                <a:latin typeface="+mj-lt"/>
              </a:rPr>
              <a:t> </a:t>
            </a:r>
            <a:r>
              <a:rPr lang="en-US" sz="2900" dirty="0" smtClean="0">
                <a:latin typeface="+mj-lt"/>
              </a:rPr>
              <a:t>           operations</a:t>
            </a:r>
            <a:r>
              <a:rPr lang="en-US" dirty="0" smtClean="0">
                <a:latin typeface="+mj-lt"/>
              </a:rPr>
              <a:t>.  </a:t>
            </a:r>
          </a:p>
          <a:p>
            <a:endParaRPr lang="en-US" dirty="0" smtClean="0">
              <a:latin typeface="+mj-lt"/>
            </a:endParaRPr>
          </a:p>
          <a:p>
            <a:endParaRPr lang="en-US" sz="2400" dirty="0" smtClean="0">
              <a:latin typeface="+mj-lt"/>
            </a:endParaRPr>
          </a:p>
          <a:p>
            <a:pPr>
              <a:buNone/>
            </a:pPr>
            <a:endParaRPr lang="en-US" sz="1500" dirty="0" smtClean="0">
              <a:latin typeface="+mj-lt"/>
            </a:endParaRPr>
          </a:p>
          <a:p>
            <a:pPr>
              <a:buNone/>
            </a:pPr>
            <a:endParaRPr lang="en-US" sz="2400" dirty="0" smtClean="0">
              <a:latin typeface="+mj-lt"/>
            </a:endParaRPr>
          </a:p>
          <a:p>
            <a:pPr>
              <a:buNone/>
            </a:pPr>
            <a:endParaRPr lang="en-US" sz="2400" dirty="0">
              <a:latin typeface="+mj-lt"/>
            </a:endParaRPr>
          </a:p>
          <a:p>
            <a:pPr>
              <a:buNone/>
            </a:pPr>
            <a:endParaRPr lang="en-US" sz="2400" dirty="0" smtClean="0">
              <a:latin typeface="+mj-lt"/>
            </a:endParaRPr>
          </a:p>
          <a:p>
            <a:endParaRPr lang="en-US" sz="800" dirty="0" smtClean="0">
              <a:latin typeface="+mj-lt"/>
            </a:endParaRPr>
          </a:p>
          <a:p>
            <a:r>
              <a:rPr lang="en-US" sz="2900" dirty="0" smtClean="0">
                <a:latin typeface="+mj-lt"/>
              </a:rPr>
              <a:t>If not using an Air-Gap</a:t>
            </a:r>
          </a:p>
          <a:p>
            <a:pPr>
              <a:buNone/>
            </a:pPr>
            <a:r>
              <a:rPr lang="en-US" sz="2900" dirty="0" smtClean="0">
                <a:latin typeface="+mj-lt"/>
              </a:rPr>
              <a:t>      method, attach backflow </a:t>
            </a:r>
          </a:p>
          <a:p>
            <a:pPr>
              <a:buNone/>
            </a:pPr>
            <a:r>
              <a:rPr lang="en-US" sz="2900" dirty="0" smtClean="0">
                <a:latin typeface="+mj-lt"/>
              </a:rPr>
              <a:t>      preventer to the faucet </a:t>
            </a:r>
          </a:p>
          <a:p>
            <a:pPr>
              <a:buNone/>
            </a:pPr>
            <a:r>
              <a:rPr lang="en-US" sz="2900" dirty="0" smtClean="0">
                <a:latin typeface="+mj-lt"/>
              </a:rPr>
              <a:t>      and screw the fill hose </a:t>
            </a:r>
          </a:p>
          <a:p>
            <a:pPr>
              <a:buNone/>
            </a:pPr>
            <a:r>
              <a:rPr lang="en-US" sz="2900" dirty="0" smtClean="0">
                <a:latin typeface="+mj-lt"/>
              </a:rPr>
              <a:t>      into a backflow preventer</a:t>
            </a:r>
          </a:p>
          <a:p>
            <a:pPr>
              <a:buNone/>
            </a:pPr>
            <a:r>
              <a:rPr lang="en-US" sz="2900" dirty="0" smtClean="0">
                <a:latin typeface="+mj-lt"/>
              </a:rPr>
              <a:t>      before placing the fill </a:t>
            </a:r>
          </a:p>
          <a:p>
            <a:pPr>
              <a:buNone/>
            </a:pPr>
            <a:r>
              <a:rPr lang="en-US" sz="2900" dirty="0" smtClean="0">
                <a:latin typeface="+mj-lt"/>
              </a:rPr>
              <a:t>      hose in the termite tank.</a:t>
            </a:r>
          </a:p>
          <a:p>
            <a:endParaRPr lang="en-US" sz="2900" dirty="0" smtClean="0">
              <a:latin typeface="+mj-lt"/>
            </a:endParaRPr>
          </a:p>
        </p:txBody>
      </p:sp>
      <p:pic>
        <p:nvPicPr>
          <p:cNvPr id="4" name="Picture 2" descr="http://ecx.images-amazon.com/images/I/51Rnt8jvGLL._SL500_SS100_.jpg"/>
          <p:cNvPicPr>
            <a:picLocks noChangeAspect="1" noChangeArrowheads="1"/>
          </p:cNvPicPr>
          <p:nvPr/>
        </p:nvPicPr>
        <p:blipFill>
          <a:blip r:embed="rId2" cstate="print"/>
          <a:srcRect/>
          <a:stretch>
            <a:fillRect/>
          </a:stretch>
        </p:blipFill>
        <p:spPr bwMode="auto">
          <a:xfrm>
            <a:off x="1524000" y="2362200"/>
            <a:ext cx="1219200" cy="1219200"/>
          </a:xfrm>
          <a:prstGeom prst="rect">
            <a:avLst/>
          </a:prstGeom>
          <a:noFill/>
        </p:spPr>
      </p:pic>
      <p:pic>
        <p:nvPicPr>
          <p:cNvPr id="5" name="Picture 4"/>
          <p:cNvPicPr>
            <a:picLocks noChangeAspect="1" noChangeArrowheads="1"/>
          </p:cNvPicPr>
          <p:nvPr/>
        </p:nvPicPr>
        <p:blipFill>
          <a:blip r:embed="rId3" cstate="print"/>
          <a:srcRect/>
          <a:stretch>
            <a:fillRect/>
          </a:stretch>
        </p:blipFill>
        <p:spPr bwMode="auto">
          <a:xfrm>
            <a:off x="4419600" y="2057400"/>
            <a:ext cx="4140200" cy="3105150"/>
          </a:xfrm>
          <a:prstGeom prst="rect">
            <a:avLst/>
          </a:prstGeom>
          <a:noFill/>
          <a:ln w="9525">
            <a:noFill/>
            <a:miter lim="800000"/>
            <a:headEnd/>
            <a:tailEnd/>
          </a:ln>
          <a:effectLst/>
        </p:spPr>
      </p:pic>
      <p:sp>
        <p:nvSpPr>
          <p:cNvPr id="6" name="TextBox 5"/>
          <p:cNvSpPr txBox="1"/>
          <p:nvPr/>
        </p:nvSpPr>
        <p:spPr>
          <a:xfrm>
            <a:off x="4343400" y="5334000"/>
            <a:ext cx="4419600" cy="1323439"/>
          </a:xfrm>
          <a:prstGeom prst="rect">
            <a:avLst/>
          </a:prstGeom>
          <a:noFill/>
        </p:spPr>
        <p:txBody>
          <a:bodyPr wrap="square" rtlCol="0">
            <a:spAutoFit/>
          </a:bodyPr>
          <a:lstStyle/>
          <a:p>
            <a:r>
              <a:rPr lang="en-US" sz="2000" dirty="0" smtClean="0">
                <a:latin typeface="+mj-lt"/>
              </a:rPr>
              <a:t>Your termite tank should use the Air-Gap method of backflow prevention.  It is the</a:t>
            </a:r>
          </a:p>
          <a:p>
            <a:r>
              <a:rPr lang="en-US" sz="2000" dirty="0" smtClean="0">
                <a:latin typeface="+mj-lt"/>
              </a:rPr>
              <a:t>best method to prevent backflow and a spill when filling a tank. </a:t>
            </a:r>
            <a:endParaRPr lang="en-US" sz="2000" dirty="0">
              <a:latin typeface="+mj-l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5" end="1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228600"/>
            <a:ext cx="6172200" cy="591312"/>
          </a:xfrm>
        </p:spPr>
        <p:txBody>
          <a:bodyPr>
            <a:normAutofit fontScale="90000"/>
          </a:bodyPr>
          <a:lstStyle/>
          <a:p>
            <a:pPr algn="ctr"/>
            <a:r>
              <a:rPr lang="en-US" sz="2800" b="1" dirty="0" smtClean="0"/>
              <a:t>“Singing in the rain” is O.K., </a:t>
            </a:r>
            <a:br>
              <a:rPr lang="en-US" sz="2800" b="1" dirty="0" smtClean="0"/>
            </a:br>
            <a:r>
              <a:rPr lang="en-US" sz="2800" b="1" dirty="0" smtClean="0"/>
              <a:t>   but </a:t>
            </a:r>
            <a:r>
              <a:rPr lang="en-US" sz="2800" b="1" u="sng" dirty="0" smtClean="0"/>
              <a:t>not</a:t>
            </a:r>
            <a:r>
              <a:rPr lang="en-US" sz="2800" b="1" dirty="0" smtClean="0"/>
              <a:t> treating in the rain!</a:t>
            </a:r>
            <a:endParaRPr lang="en-US" sz="2800" b="1" dirty="0"/>
          </a:p>
        </p:txBody>
      </p:sp>
      <p:sp>
        <p:nvSpPr>
          <p:cNvPr id="3" name="Content Placeholder 2"/>
          <p:cNvSpPr>
            <a:spLocks noGrp="1"/>
          </p:cNvSpPr>
          <p:nvPr>
            <p:ph idx="1"/>
          </p:nvPr>
        </p:nvSpPr>
        <p:spPr>
          <a:xfrm>
            <a:off x="2438400" y="1143000"/>
            <a:ext cx="7924800" cy="4724400"/>
          </a:xfrm>
        </p:spPr>
        <p:txBody>
          <a:bodyPr>
            <a:normAutofit/>
          </a:bodyPr>
          <a:lstStyle/>
          <a:p>
            <a:pPr marL="457200" indent="-457200">
              <a:buAutoNum type="arabicPeriod" startAt="5"/>
            </a:pPr>
            <a:r>
              <a:rPr lang="en-US" sz="2000" b="1" dirty="0" smtClean="0">
                <a:latin typeface="+mj-lt"/>
              </a:rPr>
              <a:t>(iv) continued. </a:t>
            </a:r>
            <a:r>
              <a:rPr lang="en-US" sz="2000" dirty="0" smtClean="0">
                <a:latin typeface="+mj-lt"/>
              </a:rPr>
              <a:t> </a:t>
            </a:r>
          </a:p>
          <a:p>
            <a:pPr marL="0" indent="0">
              <a:buNone/>
            </a:pPr>
            <a:r>
              <a:rPr lang="en-US" sz="2000" dirty="0">
                <a:latin typeface="+mj-lt"/>
              </a:rPr>
              <a:t> </a:t>
            </a:r>
            <a:r>
              <a:rPr lang="en-US" sz="2000" dirty="0" smtClean="0">
                <a:latin typeface="+mj-lt"/>
              </a:rPr>
              <a:t>      Do not apply pesticide while precipitation is occurring  </a:t>
            </a:r>
            <a:endParaRPr lang="en-US" sz="2000" dirty="0">
              <a:latin typeface="+mj-lt"/>
            </a:endParaRPr>
          </a:p>
          <a:p>
            <a:pPr marL="0" indent="0">
              <a:buNone/>
            </a:pPr>
            <a:r>
              <a:rPr lang="en-US" sz="2000" dirty="0">
                <a:latin typeface="+mj-lt"/>
              </a:rPr>
              <a:t> </a:t>
            </a:r>
            <a:r>
              <a:rPr lang="en-US" sz="2000" dirty="0" smtClean="0">
                <a:latin typeface="+mj-lt"/>
              </a:rPr>
              <a:t>      in any area where the application would be impacted </a:t>
            </a:r>
          </a:p>
          <a:p>
            <a:pPr marL="0" indent="0">
              <a:buNone/>
            </a:pPr>
            <a:r>
              <a:rPr lang="en-US" sz="2000" dirty="0">
                <a:latin typeface="+mj-lt"/>
              </a:rPr>
              <a:t> </a:t>
            </a:r>
            <a:r>
              <a:rPr lang="en-US" sz="2000" dirty="0" smtClean="0">
                <a:latin typeface="+mj-lt"/>
              </a:rPr>
              <a:t>      by the precipitation.</a:t>
            </a:r>
          </a:p>
          <a:p>
            <a:endParaRPr lang="en-US" sz="2000" dirty="0">
              <a:latin typeface="+mj-lt"/>
            </a:endParaRPr>
          </a:p>
        </p:txBody>
      </p:sp>
      <p:pic>
        <p:nvPicPr>
          <p:cNvPr id="4" name="Picture 2" descr="http://static.nationalgeographic.nl/pictures/genjUserPhotoPicture/mediaBig/16/65/29/rainy-day-4-296516.jpg"/>
          <p:cNvPicPr>
            <a:picLocks noChangeAspect="1" noChangeArrowheads="1"/>
          </p:cNvPicPr>
          <p:nvPr/>
        </p:nvPicPr>
        <p:blipFill>
          <a:blip r:embed="rId2" cstate="print"/>
          <a:srcRect/>
          <a:stretch>
            <a:fillRect/>
          </a:stretch>
        </p:blipFill>
        <p:spPr bwMode="auto">
          <a:xfrm>
            <a:off x="3429000" y="2895600"/>
            <a:ext cx="5114925" cy="3400425"/>
          </a:xfrm>
          <a:prstGeom prst="rect">
            <a:avLst/>
          </a:prstGeom>
          <a:noFill/>
        </p:spPr>
      </p:pic>
      <p:sp>
        <p:nvSpPr>
          <p:cNvPr id="5" name="TextBox 4"/>
          <p:cNvSpPr txBox="1"/>
          <p:nvPr/>
        </p:nvSpPr>
        <p:spPr>
          <a:xfrm>
            <a:off x="533400" y="2895600"/>
            <a:ext cx="2362200" cy="3293209"/>
          </a:xfrm>
          <a:prstGeom prst="rect">
            <a:avLst/>
          </a:prstGeom>
          <a:noFill/>
          <a:ln>
            <a:solidFill>
              <a:srgbClr val="000000"/>
            </a:solidFill>
          </a:ln>
        </p:spPr>
        <p:txBody>
          <a:bodyPr wrap="square" rtlCol="0">
            <a:spAutoFit/>
          </a:bodyPr>
          <a:lstStyle/>
          <a:p>
            <a:endParaRPr lang="en-US" sz="800" dirty="0" smtClean="0"/>
          </a:p>
          <a:p>
            <a:r>
              <a:rPr lang="en-US" sz="2000" dirty="0" smtClean="0"/>
              <a:t> Areas that might  </a:t>
            </a:r>
          </a:p>
          <a:p>
            <a:r>
              <a:rPr lang="en-US" sz="2000" dirty="0" smtClean="0"/>
              <a:t> not be impacted by </a:t>
            </a:r>
          </a:p>
          <a:p>
            <a:r>
              <a:rPr lang="en-US" sz="2000" dirty="0" smtClean="0"/>
              <a:t> precipitation are:</a:t>
            </a:r>
          </a:p>
          <a:p>
            <a:endParaRPr lang="en-US" sz="800" dirty="0"/>
          </a:p>
          <a:p>
            <a:pPr marL="342900" indent="-342900">
              <a:buFont typeface="Arial"/>
              <a:buChar char="•"/>
            </a:pPr>
            <a:r>
              <a:rPr lang="en-US" sz="2000" dirty="0"/>
              <a:t>i</a:t>
            </a:r>
            <a:r>
              <a:rPr lang="en-US" sz="2000" dirty="0" smtClean="0"/>
              <a:t>nside the house</a:t>
            </a:r>
          </a:p>
          <a:p>
            <a:pPr marL="342900" indent="-342900">
              <a:buFont typeface="Arial"/>
              <a:buChar char="•"/>
            </a:pPr>
            <a:endParaRPr lang="en-US" sz="800" dirty="0"/>
          </a:p>
          <a:p>
            <a:pPr marL="342900" indent="-342900">
              <a:buFont typeface="Arial"/>
              <a:buChar char="•"/>
            </a:pPr>
            <a:r>
              <a:rPr lang="en-US" sz="2000" dirty="0"/>
              <a:t>i</a:t>
            </a:r>
            <a:r>
              <a:rPr lang="en-US" sz="2000" dirty="0" smtClean="0"/>
              <a:t>n the basement</a:t>
            </a:r>
          </a:p>
          <a:p>
            <a:pPr marL="342900" indent="-342900">
              <a:buFont typeface="Arial"/>
              <a:buChar char="•"/>
            </a:pPr>
            <a:endParaRPr lang="en-US" sz="800" dirty="0"/>
          </a:p>
          <a:p>
            <a:pPr marL="342900" indent="-342900">
              <a:buFont typeface="Arial"/>
              <a:buChar char="•"/>
            </a:pPr>
            <a:r>
              <a:rPr lang="en-US" sz="2000" dirty="0"/>
              <a:t>i</a:t>
            </a:r>
            <a:r>
              <a:rPr lang="en-US" sz="2000" dirty="0" smtClean="0"/>
              <a:t>n the crawlspace</a:t>
            </a:r>
          </a:p>
          <a:p>
            <a:pPr marL="342900" indent="-342900">
              <a:buFont typeface="Arial"/>
              <a:buChar char="•"/>
            </a:pPr>
            <a:endParaRPr lang="en-US" sz="800" dirty="0"/>
          </a:p>
          <a:p>
            <a:pPr marL="342900" indent="-342900">
              <a:buFont typeface="Arial"/>
              <a:buChar char="•"/>
            </a:pPr>
            <a:r>
              <a:rPr lang="en-US" sz="2000" dirty="0"/>
              <a:t>i</a:t>
            </a:r>
            <a:r>
              <a:rPr lang="en-US" sz="2000" dirty="0" smtClean="0"/>
              <a:t>n the garage</a:t>
            </a:r>
          </a:p>
          <a:p>
            <a:pPr marL="342900" indent="-342900">
              <a:buFont typeface="Arial"/>
              <a:buChar char="•"/>
            </a:pPr>
            <a:endParaRPr lang="en-US" sz="800" dirty="0"/>
          </a:p>
          <a:p>
            <a:pPr marL="342900" indent="-342900">
              <a:buFont typeface="Arial"/>
              <a:buChar char="•"/>
            </a:pPr>
            <a:r>
              <a:rPr lang="en-US" sz="2000" dirty="0" smtClean="0"/>
              <a:t>in the attic</a:t>
            </a:r>
            <a:endParaRPr lang="en-US" sz="2000" dirty="0"/>
          </a:p>
        </p:txBody>
      </p:sp>
      <p:pic>
        <p:nvPicPr>
          <p:cNvPr id="6" name="Picture 5"/>
          <p:cNvPicPr>
            <a:picLocks noChangeAspect="1"/>
          </p:cNvPicPr>
          <p:nvPr/>
        </p:nvPicPr>
        <p:blipFill>
          <a:blip r:embed="rId3"/>
          <a:stretch>
            <a:fillRect/>
          </a:stretch>
        </p:blipFill>
        <p:spPr>
          <a:xfrm>
            <a:off x="533400" y="381000"/>
            <a:ext cx="1511300" cy="2229402"/>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09600"/>
          </a:xfrm>
        </p:spPr>
        <p:txBody>
          <a:bodyPr>
            <a:normAutofit/>
          </a:bodyPr>
          <a:lstStyle/>
          <a:p>
            <a:pPr algn="ctr"/>
            <a:r>
              <a:rPr lang="en-US" sz="2800" b="1" i="1" dirty="0" smtClean="0">
                <a:solidFill>
                  <a:schemeClr val="tx1"/>
                </a:solidFill>
                <a:effectLst>
                  <a:outerShdw blurRad="38100" dist="38100" dir="2700000" algn="tl">
                    <a:srgbClr val="000000">
                      <a:alpha val="43137"/>
                    </a:srgbClr>
                  </a:outerShdw>
                </a:effectLst>
              </a:rPr>
              <a:t>Post construction Defined soil treatment</a:t>
            </a:r>
            <a:endParaRPr lang="en-US" sz="2800" dirty="0"/>
          </a:p>
        </p:txBody>
      </p:sp>
      <p:sp>
        <p:nvSpPr>
          <p:cNvPr id="3" name="Content Placeholder 2"/>
          <p:cNvSpPr>
            <a:spLocks noGrp="1"/>
          </p:cNvSpPr>
          <p:nvPr>
            <p:ph idx="1"/>
          </p:nvPr>
        </p:nvSpPr>
        <p:spPr>
          <a:xfrm>
            <a:off x="457200" y="1219200"/>
            <a:ext cx="8458200" cy="4800600"/>
          </a:xfrm>
        </p:spPr>
        <p:txBody>
          <a:bodyPr>
            <a:normAutofit/>
          </a:bodyPr>
          <a:lstStyle/>
          <a:p>
            <a:pPr marL="0" indent="0">
              <a:buNone/>
            </a:pPr>
            <a:r>
              <a:rPr lang="en-US" sz="2000" b="1" dirty="0" smtClean="0">
                <a:latin typeface="+mj-lt"/>
              </a:rPr>
              <a:t>5. (v.)  </a:t>
            </a:r>
            <a:r>
              <a:rPr lang="en-US" sz="2000" dirty="0" smtClean="0">
                <a:latin typeface="+mj-lt"/>
              </a:rPr>
              <a:t>Precautions must be taken to prevent to contamination of wells or </a:t>
            </a:r>
          </a:p>
          <a:p>
            <a:pPr marL="0" indent="0">
              <a:buNone/>
            </a:pPr>
            <a:r>
              <a:rPr lang="en-US" sz="2000" dirty="0">
                <a:latin typeface="+mj-lt"/>
              </a:rPr>
              <a:t> </a:t>
            </a:r>
            <a:r>
              <a:rPr lang="en-US" sz="2000" dirty="0" smtClean="0">
                <a:latin typeface="+mj-lt"/>
              </a:rPr>
              <a:t>            cisterns, in or close to the structure treated.</a:t>
            </a:r>
            <a:endParaRPr lang="en-US" sz="2000" dirty="0">
              <a:latin typeface="+mj-lt"/>
            </a:endParaRPr>
          </a:p>
        </p:txBody>
      </p:sp>
      <p:pic>
        <p:nvPicPr>
          <p:cNvPr id="4" name="Picture 5" descr="DSCN3662"/>
          <p:cNvPicPr>
            <a:picLocks noChangeAspect="1" noChangeArrowheads="1"/>
          </p:cNvPicPr>
          <p:nvPr/>
        </p:nvPicPr>
        <p:blipFill>
          <a:blip r:embed="rId2" cstate="print"/>
          <a:srcRect/>
          <a:stretch>
            <a:fillRect/>
          </a:stretch>
        </p:blipFill>
        <p:spPr bwMode="auto">
          <a:xfrm>
            <a:off x="762000" y="2514600"/>
            <a:ext cx="2514600" cy="1882021"/>
          </a:xfrm>
          <a:prstGeom prst="rect">
            <a:avLst/>
          </a:prstGeom>
          <a:noFill/>
        </p:spPr>
      </p:pic>
      <p:pic>
        <p:nvPicPr>
          <p:cNvPr id="5" name="Picture 2" descr="http://www.sawyerwelldrilling.com/buttons3/com-2.gif"/>
          <p:cNvPicPr>
            <a:picLocks noChangeAspect="1" noChangeArrowheads="1"/>
          </p:cNvPicPr>
          <p:nvPr/>
        </p:nvPicPr>
        <p:blipFill>
          <a:blip r:embed="rId3" cstate="print"/>
          <a:srcRect/>
          <a:stretch>
            <a:fillRect/>
          </a:stretch>
        </p:blipFill>
        <p:spPr bwMode="auto">
          <a:xfrm>
            <a:off x="4038600" y="2514600"/>
            <a:ext cx="4581525" cy="3400425"/>
          </a:xfrm>
          <a:prstGeom prst="rect">
            <a:avLst/>
          </a:prstGeom>
          <a:noFill/>
        </p:spPr>
      </p:pic>
      <p:sp>
        <p:nvSpPr>
          <p:cNvPr id="6" name="TextBox 5"/>
          <p:cNvSpPr txBox="1"/>
          <p:nvPr/>
        </p:nvSpPr>
        <p:spPr>
          <a:xfrm>
            <a:off x="533400" y="4648200"/>
            <a:ext cx="3048000" cy="1938992"/>
          </a:xfrm>
          <a:prstGeom prst="rect">
            <a:avLst/>
          </a:prstGeom>
          <a:noFill/>
        </p:spPr>
        <p:txBody>
          <a:bodyPr wrap="square" rtlCol="0">
            <a:spAutoFit/>
          </a:bodyPr>
          <a:lstStyle/>
          <a:p>
            <a:r>
              <a:rPr lang="en-US" sz="2000" dirty="0" smtClean="0">
                <a:latin typeface="+mj-lt"/>
              </a:rPr>
              <a:t>You need to ask the homeowners if they have a well or cistern at the home and be able to recognize a well house that has already been built.</a:t>
            </a:r>
            <a:endParaRPr lang="en-US" sz="2000" dirty="0">
              <a:latin typeface="+mj-l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19912"/>
          </a:xfrm>
        </p:spPr>
        <p:txBody>
          <a:bodyPr>
            <a:normAutofit/>
          </a:bodyPr>
          <a:lstStyle/>
          <a:p>
            <a:pPr algn="ctr"/>
            <a:r>
              <a:rPr lang="en-US" sz="2800" b="1" i="1" dirty="0" smtClean="0">
                <a:effectLst>
                  <a:outerShdw blurRad="38100" dist="38100" dir="2700000" algn="tl">
                    <a:srgbClr val="000000">
                      <a:alpha val="43137"/>
                    </a:srgbClr>
                  </a:outerShdw>
                </a:effectLst>
              </a:rPr>
              <a:t>Can you recognize a cistern?</a:t>
            </a:r>
            <a:endParaRPr lang="en-US" sz="2800" b="1" i="1" dirty="0">
              <a:effectLst>
                <a:outerShdw blurRad="38100" dist="38100" dir="2700000" algn="tl">
                  <a:srgbClr val="000000">
                    <a:alpha val="43137"/>
                  </a:srgbClr>
                </a:outerShdw>
              </a:effectLst>
            </a:endParaRPr>
          </a:p>
        </p:txBody>
      </p:sp>
      <p:pic>
        <p:nvPicPr>
          <p:cNvPr id="4" name="Picture 6" descr="cistern%20water"/>
          <p:cNvPicPr>
            <a:picLocks noGrp="1" noChangeAspect="1" noChangeArrowheads="1"/>
          </p:cNvPicPr>
          <p:nvPr>
            <p:ph idx="1"/>
          </p:nvPr>
        </p:nvPicPr>
        <p:blipFill>
          <a:blip r:embed="rId2" cstate="print"/>
          <a:srcRect/>
          <a:stretch>
            <a:fillRect/>
          </a:stretch>
        </p:blipFill>
        <p:spPr bwMode="auto">
          <a:xfrm>
            <a:off x="609600" y="1981200"/>
            <a:ext cx="4244115" cy="2638425"/>
          </a:xfrm>
          <a:prstGeom prst="rect">
            <a:avLst/>
          </a:prstGeom>
          <a:noFill/>
        </p:spPr>
      </p:pic>
      <p:pic>
        <p:nvPicPr>
          <p:cNvPr id="5" name="Picture 6" descr="http://www.tfssolar.com/wp-content/uploads/2010/06/abovegroundconcretecisternwithundergroundflow.jpg"/>
          <p:cNvPicPr>
            <a:picLocks noChangeAspect="1" noChangeArrowheads="1"/>
          </p:cNvPicPr>
          <p:nvPr/>
        </p:nvPicPr>
        <p:blipFill>
          <a:blip r:embed="rId3" cstate="print"/>
          <a:srcRect/>
          <a:stretch>
            <a:fillRect/>
          </a:stretch>
        </p:blipFill>
        <p:spPr bwMode="auto">
          <a:xfrm>
            <a:off x="4419600" y="1524000"/>
            <a:ext cx="4400550" cy="3400425"/>
          </a:xfrm>
          <a:prstGeom prst="rect">
            <a:avLst/>
          </a:prstGeom>
          <a:noFill/>
        </p:spPr>
      </p:pic>
      <p:sp>
        <p:nvSpPr>
          <p:cNvPr id="6" name="Rectangle 5"/>
          <p:cNvSpPr/>
          <p:nvPr/>
        </p:nvSpPr>
        <p:spPr>
          <a:xfrm>
            <a:off x="5334000" y="1600200"/>
            <a:ext cx="2971800"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arallelogram 6"/>
          <p:cNvSpPr/>
          <p:nvPr/>
        </p:nvSpPr>
        <p:spPr>
          <a:xfrm rot="16431525">
            <a:off x="4918210" y="2161466"/>
            <a:ext cx="1216152" cy="914400"/>
          </a:xfrm>
          <a:prstGeom prst="parallelogram">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Hexagon 7"/>
          <p:cNvSpPr/>
          <p:nvPr/>
        </p:nvSpPr>
        <p:spPr>
          <a:xfrm rot="18834547">
            <a:off x="4443016" y="1312593"/>
            <a:ext cx="1324767" cy="1263188"/>
          </a:xfrm>
          <a:prstGeom prst="hexag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Triangle 8"/>
          <p:cNvSpPr/>
          <p:nvPr/>
        </p:nvSpPr>
        <p:spPr>
          <a:xfrm rot="18894269">
            <a:off x="4387038" y="1818450"/>
            <a:ext cx="995927" cy="914400"/>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447800" y="5105400"/>
            <a:ext cx="2590800" cy="400110"/>
          </a:xfrm>
          <a:prstGeom prst="rect">
            <a:avLst/>
          </a:prstGeom>
          <a:noFill/>
        </p:spPr>
        <p:txBody>
          <a:bodyPr wrap="square" rtlCol="0">
            <a:spAutoFit/>
          </a:bodyPr>
          <a:lstStyle/>
          <a:p>
            <a:r>
              <a:rPr lang="en-US" sz="2000" dirty="0" smtClean="0"/>
              <a:t>Below ground cistern</a:t>
            </a:r>
            <a:endParaRPr lang="en-US" sz="2000" dirty="0"/>
          </a:p>
        </p:txBody>
      </p:sp>
      <p:sp>
        <p:nvSpPr>
          <p:cNvPr id="10" name="TextBox 9"/>
          <p:cNvSpPr txBox="1"/>
          <p:nvPr/>
        </p:nvSpPr>
        <p:spPr>
          <a:xfrm>
            <a:off x="5029200" y="5105400"/>
            <a:ext cx="3352800" cy="400110"/>
          </a:xfrm>
          <a:prstGeom prst="rect">
            <a:avLst/>
          </a:prstGeom>
          <a:noFill/>
        </p:spPr>
        <p:txBody>
          <a:bodyPr wrap="square" rtlCol="0">
            <a:spAutoFit/>
          </a:bodyPr>
          <a:lstStyle/>
          <a:p>
            <a:r>
              <a:rPr lang="en-US" sz="2000" dirty="0" smtClean="0"/>
              <a:t>    Above ground cistern      </a:t>
            </a:r>
            <a:endParaRPr lang="en-US" sz="2000" dirty="0"/>
          </a:p>
        </p:txBody>
      </p:sp>
      <p:sp>
        <p:nvSpPr>
          <p:cNvPr id="11" name="TextBox 10"/>
          <p:cNvSpPr txBox="1"/>
          <p:nvPr/>
        </p:nvSpPr>
        <p:spPr>
          <a:xfrm>
            <a:off x="8458200" y="6633346"/>
            <a:ext cx="838200" cy="215444"/>
          </a:xfrm>
          <a:prstGeom prst="rect">
            <a:avLst/>
          </a:prstGeom>
          <a:noFill/>
        </p:spPr>
        <p:txBody>
          <a:bodyPr wrap="square" rtlCol="0">
            <a:spAutoFit/>
          </a:bodyPr>
          <a:lstStyle/>
          <a:p>
            <a:r>
              <a:rPr lang="en-US" sz="800" b="1" dirty="0" smtClean="0"/>
              <a:t>Slide </a:t>
            </a:r>
            <a:r>
              <a:rPr lang="en-US" sz="800" b="1" dirty="0"/>
              <a:t>7</a:t>
            </a:r>
            <a:r>
              <a:rPr lang="en-US" sz="800" b="1" dirty="0" smtClean="0"/>
              <a:t>5/86</a:t>
            </a:r>
            <a:endParaRPr lang="en-US" sz="800" b="1" dirty="0"/>
          </a:p>
        </p:txBody>
      </p:sp>
    </p:spTree>
    <p:extLst>
      <p:ext uri="{BB962C8B-B14F-4D97-AF65-F5344CB8AC3E}">
        <p14:creationId xmlns:p14="http://schemas.microsoft.com/office/powerpoint/2010/main" val="1871215821"/>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4" name="Rectangle 4"/>
          <p:cNvSpPr>
            <a:spLocks noChangeArrowheads="1"/>
          </p:cNvSpPr>
          <p:nvPr/>
        </p:nvSpPr>
        <p:spPr bwMode="auto">
          <a:xfrm>
            <a:off x="1219200" y="2743200"/>
            <a:ext cx="8001000" cy="2677656"/>
          </a:xfrm>
          <a:prstGeom prst="rect">
            <a:avLst/>
          </a:prstGeom>
          <a:noFill/>
          <a:ln w="9525">
            <a:noFill/>
            <a:miter lim="800000"/>
            <a:headEnd/>
            <a:tailEnd/>
          </a:ln>
        </p:spPr>
        <p:txBody>
          <a:bodyPr wrap="square">
            <a:spAutoFit/>
          </a:bodyPr>
          <a:lstStyle/>
          <a:p>
            <a:pPr marL="371475" indent="-371475" algn="ctr"/>
            <a:r>
              <a:rPr lang="en-US" sz="2800" b="1" dirty="0" smtClean="0">
                <a:latin typeface="Tahoma" pitchFamily="34" charset="0"/>
              </a:rPr>
              <a:t> </a:t>
            </a:r>
          </a:p>
          <a:p>
            <a:pPr marL="371475" indent="-371475"/>
            <a:r>
              <a:rPr lang="en-US" sz="2000" dirty="0" smtClean="0">
                <a:latin typeface="+mj-lt"/>
              </a:rPr>
              <a:t>If arrive at the property and you determine that a well or a </a:t>
            </a:r>
          </a:p>
          <a:p>
            <a:pPr marL="371475" indent="-371475"/>
            <a:r>
              <a:rPr lang="en-US" sz="2000" dirty="0" smtClean="0">
                <a:latin typeface="+mj-lt"/>
              </a:rPr>
              <a:t>cistern is present on the property, call your service manager </a:t>
            </a:r>
          </a:p>
          <a:p>
            <a:pPr marL="371475" indent="-371475"/>
            <a:r>
              <a:rPr lang="en-US" sz="2000" dirty="0">
                <a:latin typeface="+mj-lt"/>
              </a:rPr>
              <a:t>o</a:t>
            </a:r>
            <a:r>
              <a:rPr lang="en-US" sz="2000" dirty="0" smtClean="0">
                <a:latin typeface="+mj-lt"/>
              </a:rPr>
              <a:t>r branch manager</a:t>
            </a:r>
            <a:r>
              <a:rPr lang="en-US" sz="2000" dirty="0">
                <a:latin typeface="+mj-lt"/>
              </a:rPr>
              <a:t> </a:t>
            </a:r>
            <a:r>
              <a:rPr lang="en-US" sz="2000" dirty="0" smtClean="0">
                <a:latin typeface="+mj-lt"/>
              </a:rPr>
              <a:t>before proceeding with the treatment.</a:t>
            </a:r>
          </a:p>
          <a:p>
            <a:pPr marL="371475" indent="-371475"/>
            <a:endParaRPr lang="en-US" sz="2000" dirty="0" smtClean="0">
              <a:latin typeface="+mj-lt"/>
            </a:endParaRPr>
          </a:p>
          <a:p>
            <a:pPr marL="371475" indent="-371475"/>
            <a:r>
              <a:rPr lang="en-US" sz="2000" dirty="0" smtClean="0">
                <a:latin typeface="+mj-lt"/>
              </a:rPr>
              <a:t>If treatment is allowed to be performed, consult the label of </a:t>
            </a:r>
          </a:p>
          <a:p>
            <a:pPr marL="371475" indent="-371475"/>
            <a:r>
              <a:rPr lang="en-US" sz="2000" dirty="0" smtClean="0">
                <a:latin typeface="+mj-lt"/>
              </a:rPr>
              <a:t>the </a:t>
            </a:r>
            <a:r>
              <a:rPr lang="en-US" sz="2000" dirty="0" err="1" smtClean="0">
                <a:latin typeface="+mj-lt"/>
              </a:rPr>
              <a:t>termiticide</a:t>
            </a:r>
            <a:r>
              <a:rPr lang="en-US" sz="2000" dirty="0" smtClean="0">
                <a:latin typeface="+mj-lt"/>
              </a:rPr>
              <a:t> that you plan to use and follow its detailed </a:t>
            </a:r>
          </a:p>
          <a:p>
            <a:pPr marL="371475" indent="-371475"/>
            <a:r>
              <a:rPr lang="en-US" sz="2000" dirty="0" smtClean="0">
                <a:latin typeface="+mj-lt"/>
              </a:rPr>
              <a:t>instructions regarding treatment near a well or cistern.</a:t>
            </a:r>
          </a:p>
        </p:txBody>
      </p:sp>
      <p:sp>
        <p:nvSpPr>
          <p:cNvPr id="168965" name="Rectangle 5"/>
          <p:cNvSpPr>
            <a:spLocks noGrp="1" noChangeArrowheads="1"/>
          </p:cNvSpPr>
          <p:nvPr>
            <p:ph type="title"/>
          </p:nvPr>
        </p:nvSpPr>
        <p:spPr>
          <a:xfrm>
            <a:off x="381000" y="838200"/>
            <a:ext cx="8229600" cy="1524000"/>
          </a:xfrm>
        </p:spPr>
        <p:txBody>
          <a:bodyPr>
            <a:noAutofit/>
          </a:bodyPr>
          <a:lstStyle/>
          <a:p>
            <a:pPr algn="ctr" eaLnBrk="1" hangingPunct="1">
              <a:defRPr/>
            </a:pPr>
            <a:r>
              <a:rPr lang="en-US" sz="2800" b="1" dirty="0" smtClean="0">
                <a:solidFill>
                  <a:schemeClr val="tx1"/>
                </a:solidFill>
              </a:rPr>
              <a:t>What </a:t>
            </a:r>
            <a:r>
              <a:rPr lang="en-US" sz="2800" b="1" dirty="0" smtClean="0"/>
              <a:t>should you </a:t>
            </a:r>
            <a:r>
              <a:rPr lang="en-US" sz="2800" b="1" dirty="0" smtClean="0">
                <a:solidFill>
                  <a:schemeClr val="tx1"/>
                </a:solidFill>
              </a:rPr>
              <a:t>do if you find there is a well or cistern on the property before treatment and</a:t>
            </a:r>
            <a:br>
              <a:rPr lang="en-US" sz="2800" b="1" dirty="0" smtClean="0">
                <a:solidFill>
                  <a:schemeClr val="tx1"/>
                </a:solidFill>
              </a:rPr>
            </a:br>
            <a:r>
              <a:rPr lang="en-US" sz="2800" b="1" dirty="0" smtClean="0"/>
              <a:t>your paperwork doesn’t reflect that the property </a:t>
            </a:r>
            <a:br>
              <a:rPr lang="en-US" sz="2800" b="1" dirty="0" smtClean="0"/>
            </a:br>
            <a:r>
              <a:rPr lang="en-US" sz="2800" b="1" dirty="0" smtClean="0"/>
              <a:t>has a well on it?</a:t>
            </a:r>
            <a:endParaRPr lang="en-US" sz="2800" b="1" dirty="0" smtClean="0">
              <a:solidFill>
                <a:schemeClr val="tx1"/>
              </a:solidFill>
            </a:endParaRPr>
          </a:p>
        </p:txBody>
      </p:sp>
      <p:sp>
        <p:nvSpPr>
          <p:cNvPr id="5" name="Rectangle 4"/>
          <p:cNvSpPr/>
          <p:nvPr/>
        </p:nvSpPr>
        <p:spPr>
          <a:xfrm>
            <a:off x="1143000" y="5791200"/>
            <a:ext cx="4953000" cy="1066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896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896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896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8964">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8964">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896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457200" y="457200"/>
            <a:ext cx="8229600" cy="743712"/>
          </a:xfrm>
          <a:noFill/>
          <a:ln>
            <a:noFill/>
          </a:ln>
        </p:spPr>
        <p:txBody>
          <a:bodyPr>
            <a:normAutofit fontScale="90000"/>
          </a:bodyPr>
          <a:lstStyle/>
          <a:p>
            <a:pPr algn="ctr"/>
            <a:r>
              <a:rPr lang="en-US" sz="2800" b="1" dirty="0" smtClean="0">
                <a:solidFill>
                  <a:schemeClr val="tx1"/>
                </a:solidFill>
              </a:rPr>
              <a:t>Let’s look at the instructions on a </a:t>
            </a:r>
            <a:r>
              <a:rPr lang="en-US" sz="2800" b="1" dirty="0" err="1" smtClean="0">
                <a:solidFill>
                  <a:schemeClr val="tx1"/>
                </a:solidFill>
              </a:rPr>
              <a:t>Termidor</a:t>
            </a:r>
            <a:r>
              <a:rPr lang="en-US" sz="2800" b="1" dirty="0" smtClean="0">
                <a:solidFill>
                  <a:schemeClr val="tx1"/>
                </a:solidFill>
              </a:rPr>
              <a:t> SC label</a:t>
            </a:r>
            <a:br>
              <a:rPr lang="en-US" sz="2800" b="1" dirty="0" smtClean="0">
                <a:solidFill>
                  <a:schemeClr val="tx1"/>
                </a:solidFill>
              </a:rPr>
            </a:br>
            <a:r>
              <a:rPr lang="en-US" sz="2800" b="1" dirty="0" smtClean="0"/>
              <a:t>for treating a well</a:t>
            </a:r>
            <a:endParaRPr lang="en-US" sz="2800" b="1" dirty="0">
              <a:solidFill>
                <a:schemeClr val="tx1"/>
              </a:solidFill>
            </a:endParaRPr>
          </a:p>
        </p:txBody>
      </p:sp>
      <p:sp>
        <p:nvSpPr>
          <p:cNvPr id="115716" name="Rectangle 4"/>
          <p:cNvSpPr>
            <a:spLocks noChangeArrowheads="1"/>
          </p:cNvSpPr>
          <p:nvPr/>
        </p:nvSpPr>
        <p:spPr bwMode="auto">
          <a:xfrm>
            <a:off x="5867400" y="3352800"/>
            <a:ext cx="2514600" cy="2438400"/>
          </a:xfrm>
          <a:prstGeom prst="rect">
            <a:avLst/>
          </a:prstGeom>
          <a:solidFill>
            <a:srgbClr val="FFCC66"/>
          </a:solidFill>
          <a:ln w="9525">
            <a:solidFill>
              <a:schemeClr val="tx1"/>
            </a:solidFill>
            <a:miter lim="800000"/>
            <a:headEnd/>
            <a:tailEnd/>
          </a:ln>
          <a:effectLst/>
        </p:spPr>
        <p:txBody>
          <a:bodyPr wrap="none" anchor="ctr"/>
          <a:lstStyle/>
          <a:p>
            <a:endParaRPr lang="en-US" dirty="0"/>
          </a:p>
        </p:txBody>
      </p:sp>
      <p:sp>
        <p:nvSpPr>
          <p:cNvPr id="115717" name="AutoShape 5"/>
          <p:cNvSpPr>
            <a:spLocks noChangeArrowheads="1"/>
          </p:cNvSpPr>
          <p:nvPr/>
        </p:nvSpPr>
        <p:spPr bwMode="auto">
          <a:xfrm>
            <a:off x="5867400" y="2438400"/>
            <a:ext cx="2514600" cy="914400"/>
          </a:xfrm>
          <a:prstGeom prst="triangle">
            <a:avLst>
              <a:gd name="adj" fmla="val 50000"/>
            </a:avLst>
          </a:prstGeom>
          <a:solidFill>
            <a:schemeClr val="bg1">
              <a:lumMod val="50000"/>
            </a:schemeClr>
          </a:solidFill>
          <a:ln w="9525">
            <a:solidFill>
              <a:schemeClr val="tx1"/>
            </a:solidFill>
            <a:miter lim="800000"/>
            <a:headEnd/>
            <a:tailEnd/>
          </a:ln>
          <a:effectLst/>
        </p:spPr>
        <p:txBody>
          <a:bodyPr wrap="none" anchor="ctr"/>
          <a:lstStyle/>
          <a:p>
            <a:endParaRPr lang="en-US"/>
          </a:p>
        </p:txBody>
      </p:sp>
      <p:sp>
        <p:nvSpPr>
          <p:cNvPr id="115718" name="Rectangle 6"/>
          <p:cNvSpPr>
            <a:spLocks noChangeArrowheads="1"/>
          </p:cNvSpPr>
          <p:nvPr/>
        </p:nvSpPr>
        <p:spPr bwMode="auto">
          <a:xfrm>
            <a:off x="0" y="6324600"/>
            <a:ext cx="9144000" cy="533400"/>
          </a:xfrm>
          <a:prstGeom prst="rect">
            <a:avLst/>
          </a:prstGeom>
          <a:solidFill>
            <a:srgbClr val="CC6600"/>
          </a:solidFill>
          <a:ln w="9525">
            <a:solidFill>
              <a:schemeClr val="tx1"/>
            </a:solidFill>
            <a:miter lim="800000"/>
            <a:headEnd/>
            <a:tailEnd/>
          </a:ln>
          <a:effectLst/>
        </p:spPr>
        <p:txBody>
          <a:bodyPr wrap="none" anchor="ctr"/>
          <a:lstStyle/>
          <a:p>
            <a:endParaRPr lang="en-US" dirty="0"/>
          </a:p>
        </p:txBody>
      </p:sp>
      <p:sp>
        <p:nvSpPr>
          <p:cNvPr id="115719" name="Rectangle 7"/>
          <p:cNvSpPr>
            <a:spLocks noChangeArrowheads="1"/>
          </p:cNvSpPr>
          <p:nvPr/>
        </p:nvSpPr>
        <p:spPr bwMode="auto">
          <a:xfrm>
            <a:off x="5867400" y="5791200"/>
            <a:ext cx="2514600" cy="914400"/>
          </a:xfrm>
          <a:prstGeom prst="rect">
            <a:avLst/>
          </a:prstGeom>
          <a:solidFill>
            <a:schemeClr val="bg1">
              <a:lumMod val="65000"/>
            </a:schemeClr>
          </a:solidFill>
          <a:ln w="9525">
            <a:solidFill>
              <a:schemeClr val="tx1"/>
            </a:solidFill>
            <a:miter lim="800000"/>
            <a:headEnd/>
            <a:tailEnd/>
          </a:ln>
          <a:effectLst/>
        </p:spPr>
        <p:txBody>
          <a:bodyPr wrap="none" anchor="ctr"/>
          <a:lstStyle/>
          <a:p>
            <a:endParaRPr lang="en-US"/>
          </a:p>
        </p:txBody>
      </p:sp>
      <p:sp>
        <p:nvSpPr>
          <p:cNvPr id="115720" name="Rectangle 8"/>
          <p:cNvSpPr>
            <a:spLocks noChangeArrowheads="1"/>
          </p:cNvSpPr>
          <p:nvPr/>
        </p:nvSpPr>
        <p:spPr bwMode="auto">
          <a:xfrm>
            <a:off x="5867400" y="6324600"/>
            <a:ext cx="2514600" cy="381000"/>
          </a:xfrm>
          <a:prstGeom prst="rect">
            <a:avLst/>
          </a:prstGeom>
          <a:solidFill>
            <a:srgbClr val="CC6600"/>
          </a:solidFill>
          <a:ln w="9525">
            <a:solidFill>
              <a:schemeClr val="tx1"/>
            </a:solidFill>
            <a:miter lim="800000"/>
            <a:headEnd/>
            <a:tailEnd/>
          </a:ln>
          <a:effectLst/>
        </p:spPr>
        <p:txBody>
          <a:bodyPr wrap="none" anchor="ctr"/>
          <a:lstStyle/>
          <a:p>
            <a:endParaRPr lang="en-US"/>
          </a:p>
        </p:txBody>
      </p:sp>
      <p:sp>
        <p:nvSpPr>
          <p:cNvPr id="115721" name="Rectangle 9"/>
          <p:cNvSpPr>
            <a:spLocks noChangeArrowheads="1"/>
          </p:cNvSpPr>
          <p:nvPr/>
        </p:nvSpPr>
        <p:spPr bwMode="auto">
          <a:xfrm flipV="1">
            <a:off x="3657600" y="6248400"/>
            <a:ext cx="838200" cy="76200"/>
          </a:xfrm>
          <a:prstGeom prst="rect">
            <a:avLst/>
          </a:prstGeom>
          <a:solidFill>
            <a:schemeClr val="bg1">
              <a:lumMod val="75000"/>
            </a:schemeClr>
          </a:solidFill>
          <a:ln w="9525">
            <a:solidFill>
              <a:schemeClr val="tx1"/>
            </a:solidFill>
            <a:miter lim="800000"/>
            <a:headEnd/>
            <a:tailEnd/>
          </a:ln>
          <a:effectLst/>
        </p:spPr>
        <p:txBody>
          <a:bodyPr wrap="none" anchor="ctr"/>
          <a:lstStyle/>
          <a:p>
            <a:endParaRPr lang="en-US"/>
          </a:p>
        </p:txBody>
      </p:sp>
      <p:sp>
        <p:nvSpPr>
          <p:cNvPr id="115723" name="Rectangle 11"/>
          <p:cNvSpPr>
            <a:spLocks noChangeArrowheads="1"/>
          </p:cNvSpPr>
          <p:nvPr/>
        </p:nvSpPr>
        <p:spPr bwMode="auto">
          <a:xfrm rot="-5400000">
            <a:off x="5676900" y="6134100"/>
            <a:ext cx="762000" cy="76200"/>
          </a:xfrm>
          <a:prstGeom prst="rect">
            <a:avLst/>
          </a:prstGeom>
          <a:solidFill>
            <a:schemeClr val="bg2"/>
          </a:solidFill>
          <a:ln w="9525">
            <a:solidFill>
              <a:schemeClr val="tx1"/>
            </a:solidFill>
            <a:miter lim="800000"/>
            <a:headEnd/>
            <a:tailEnd/>
          </a:ln>
          <a:effectLst/>
        </p:spPr>
        <p:txBody>
          <a:bodyPr wrap="none" anchor="ctr"/>
          <a:lstStyle/>
          <a:p>
            <a:endParaRPr lang="en-US"/>
          </a:p>
        </p:txBody>
      </p:sp>
      <p:sp>
        <p:nvSpPr>
          <p:cNvPr id="115724" name="Rectangle 12"/>
          <p:cNvSpPr>
            <a:spLocks noChangeArrowheads="1"/>
          </p:cNvSpPr>
          <p:nvPr/>
        </p:nvSpPr>
        <p:spPr bwMode="auto">
          <a:xfrm>
            <a:off x="5943600" y="5257800"/>
            <a:ext cx="228600" cy="533400"/>
          </a:xfrm>
          <a:prstGeom prst="rect">
            <a:avLst/>
          </a:prstGeom>
          <a:solidFill>
            <a:schemeClr val="bg2"/>
          </a:solidFill>
          <a:ln w="9525">
            <a:solidFill>
              <a:schemeClr val="tx1"/>
            </a:solidFill>
            <a:miter lim="800000"/>
            <a:headEnd/>
            <a:tailEnd/>
          </a:ln>
          <a:effectLst/>
        </p:spPr>
        <p:txBody>
          <a:bodyPr wrap="none" anchor="ctr"/>
          <a:lstStyle/>
          <a:p>
            <a:endParaRPr lang="en-US"/>
          </a:p>
        </p:txBody>
      </p:sp>
      <p:sp>
        <p:nvSpPr>
          <p:cNvPr id="115725" name="Rectangle 13"/>
          <p:cNvSpPr>
            <a:spLocks noChangeArrowheads="1"/>
          </p:cNvSpPr>
          <p:nvPr/>
        </p:nvSpPr>
        <p:spPr bwMode="auto">
          <a:xfrm>
            <a:off x="4038600" y="5978769"/>
            <a:ext cx="76200" cy="914400"/>
          </a:xfrm>
          <a:prstGeom prst="rect">
            <a:avLst/>
          </a:prstGeom>
          <a:solidFill>
            <a:schemeClr val="bg2"/>
          </a:solidFill>
          <a:ln w="9525">
            <a:solidFill>
              <a:schemeClr val="tx1"/>
            </a:solidFill>
            <a:miter lim="800000"/>
            <a:headEnd/>
            <a:tailEnd/>
          </a:ln>
          <a:effectLst/>
        </p:spPr>
        <p:txBody>
          <a:bodyPr wrap="none" anchor="ctr"/>
          <a:lstStyle/>
          <a:p>
            <a:endParaRPr lang="en-US"/>
          </a:p>
        </p:txBody>
      </p:sp>
      <p:sp>
        <p:nvSpPr>
          <p:cNvPr id="115727" name="Rectangle 15"/>
          <p:cNvSpPr>
            <a:spLocks noChangeArrowheads="1"/>
          </p:cNvSpPr>
          <p:nvPr/>
        </p:nvSpPr>
        <p:spPr bwMode="auto">
          <a:xfrm rot="5400000" flipV="1">
            <a:off x="5067300" y="5524500"/>
            <a:ext cx="76200" cy="1981200"/>
          </a:xfrm>
          <a:prstGeom prst="rect">
            <a:avLst/>
          </a:prstGeom>
          <a:solidFill>
            <a:schemeClr val="bg2"/>
          </a:solidFill>
          <a:ln w="9525">
            <a:solidFill>
              <a:schemeClr val="tx1"/>
            </a:solidFill>
            <a:miter lim="800000"/>
            <a:headEnd/>
            <a:tailEnd/>
          </a:ln>
          <a:effectLst/>
        </p:spPr>
        <p:txBody>
          <a:bodyPr wrap="none" anchor="ctr"/>
          <a:lstStyle/>
          <a:p>
            <a:endParaRPr lang="en-US"/>
          </a:p>
        </p:txBody>
      </p:sp>
      <p:sp>
        <p:nvSpPr>
          <p:cNvPr id="115728" name="Line 16"/>
          <p:cNvSpPr>
            <a:spLocks noChangeShapeType="1"/>
          </p:cNvSpPr>
          <p:nvPr/>
        </p:nvSpPr>
        <p:spPr bwMode="auto">
          <a:xfrm>
            <a:off x="5334000" y="6172200"/>
            <a:ext cx="533400" cy="0"/>
          </a:xfrm>
          <a:prstGeom prst="line">
            <a:avLst/>
          </a:prstGeom>
          <a:noFill/>
          <a:ln w="38100">
            <a:solidFill>
              <a:srgbClr val="FF0000"/>
            </a:solidFill>
            <a:round/>
            <a:headEnd/>
            <a:tailEnd type="triangle" w="med" len="med"/>
          </a:ln>
          <a:effectLst/>
        </p:spPr>
        <p:txBody>
          <a:bodyPr/>
          <a:lstStyle/>
          <a:p>
            <a:endParaRPr lang="en-US"/>
          </a:p>
        </p:txBody>
      </p:sp>
      <p:sp>
        <p:nvSpPr>
          <p:cNvPr id="115729" name="Line 17"/>
          <p:cNvSpPr>
            <a:spLocks noChangeShapeType="1"/>
          </p:cNvSpPr>
          <p:nvPr/>
        </p:nvSpPr>
        <p:spPr bwMode="auto">
          <a:xfrm flipH="1">
            <a:off x="4495800" y="6172200"/>
            <a:ext cx="457200" cy="0"/>
          </a:xfrm>
          <a:prstGeom prst="line">
            <a:avLst/>
          </a:prstGeom>
          <a:noFill/>
          <a:ln w="38100">
            <a:solidFill>
              <a:srgbClr val="FF0000"/>
            </a:solidFill>
            <a:round/>
            <a:headEnd/>
            <a:tailEnd type="triangle" w="med" len="med"/>
          </a:ln>
          <a:effectLst/>
        </p:spPr>
        <p:txBody>
          <a:bodyPr/>
          <a:lstStyle/>
          <a:p>
            <a:endParaRPr lang="en-US"/>
          </a:p>
        </p:txBody>
      </p:sp>
      <p:sp>
        <p:nvSpPr>
          <p:cNvPr id="115730" name="Text Box 18"/>
          <p:cNvSpPr txBox="1">
            <a:spLocks noChangeArrowheads="1"/>
          </p:cNvSpPr>
          <p:nvPr/>
        </p:nvSpPr>
        <p:spPr bwMode="auto">
          <a:xfrm>
            <a:off x="4953000" y="5943600"/>
            <a:ext cx="530225" cy="336550"/>
          </a:xfrm>
          <a:prstGeom prst="rect">
            <a:avLst/>
          </a:prstGeom>
          <a:noFill/>
          <a:ln w="9525">
            <a:noFill/>
            <a:miter lim="800000"/>
            <a:headEnd/>
            <a:tailEnd/>
          </a:ln>
          <a:effectLst/>
        </p:spPr>
        <p:txBody>
          <a:bodyPr wrap="none">
            <a:spAutoFit/>
          </a:bodyPr>
          <a:lstStyle/>
          <a:p>
            <a:r>
              <a:rPr lang="en-US" sz="1600" dirty="0"/>
              <a:t>&gt; 5’</a:t>
            </a:r>
          </a:p>
        </p:txBody>
      </p:sp>
      <p:sp>
        <p:nvSpPr>
          <p:cNvPr id="18" name="TextBox 17"/>
          <p:cNvSpPr txBox="1"/>
          <p:nvPr/>
        </p:nvSpPr>
        <p:spPr>
          <a:xfrm>
            <a:off x="2819400" y="2286000"/>
            <a:ext cx="2514600" cy="1631216"/>
          </a:xfrm>
          <a:prstGeom prst="rect">
            <a:avLst/>
          </a:prstGeom>
          <a:noFill/>
        </p:spPr>
        <p:txBody>
          <a:bodyPr wrap="square" rtlCol="0">
            <a:spAutoFit/>
          </a:bodyPr>
          <a:lstStyle/>
          <a:p>
            <a:r>
              <a:rPr lang="en-US" sz="2000" dirty="0" smtClean="0">
                <a:latin typeface="+mj-lt"/>
              </a:rPr>
              <a:t>It states that you </a:t>
            </a:r>
            <a:r>
              <a:rPr lang="en-US" sz="2000" b="1" dirty="0" smtClean="0">
                <a:latin typeface="+mj-lt"/>
              </a:rPr>
              <a:t>cannot</a:t>
            </a:r>
            <a:r>
              <a:rPr lang="en-US" sz="2000" dirty="0" smtClean="0">
                <a:latin typeface="+mj-lt"/>
              </a:rPr>
              <a:t> treat soil within 5’ of a well by any method with </a:t>
            </a:r>
            <a:r>
              <a:rPr lang="en-US" sz="2000" dirty="0" err="1" smtClean="0">
                <a:latin typeface="+mj-lt"/>
              </a:rPr>
              <a:t>Termidor</a:t>
            </a:r>
            <a:r>
              <a:rPr lang="en-US" sz="2000" dirty="0" smtClean="0">
                <a:latin typeface="+mj-lt"/>
              </a:rPr>
              <a:t> SC</a:t>
            </a:r>
            <a:endParaRPr lang="en-US" sz="2000" dirty="0">
              <a:latin typeface="+mj-lt"/>
            </a:endParaRPr>
          </a:p>
        </p:txBody>
      </p:sp>
      <p:pic>
        <p:nvPicPr>
          <p:cNvPr id="19" name="Picture 6"/>
          <p:cNvPicPr>
            <a:picLocks noChangeAspect="1" noChangeArrowheads="1"/>
          </p:cNvPicPr>
          <p:nvPr/>
        </p:nvPicPr>
        <p:blipFill>
          <a:blip r:embed="rId3" cstate="print"/>
          <a:srcRect/>
          <a:stretch>
            <a:fillRect/>
          </a:stretch>
        </p:blipFill>
        <p:spPr>
          <a:xfrm>
            <a:off x="381001" y="1905001"/>
            <a:ext cx="1905000" cy="2454418"/>
          </a:xfrm>
          <a:prstGeom prst="rect">
            <a:avLst/>
          </a:prstGeom>
          <a:noFill/>
          <a:ln>
            <a:solidFill>
              <a:schemeClr val="tx1"/>
            </a:solidFill>
          </a:ln>
        </p:spPr>
      </p:pic>
      <p:cxnSp>
        <p:nvCxnSpPr>
          <p:cNvPr id="21" name="Straight Arrow Connector 20"/>
          <p:cNvCxnSpPr/>
          <p:nvPr/>
        </p:nvCxnSpPr>
        <p:spPr>
          <a:xfrm>
            <a:off x="4343400" y="3810000"/>
            <a:ext cx="1295400" cy="22860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4419600" y="4267200"/>
            <a:ext cx="914400" cy="914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p:cNvCxnSpPr>
            <a:stCxn id="24" idx="3"/>
            <a:endCxn id="24" idx="7"/>
          </p:cNvCxnSpPr>
          <p:nvPr/>
        </p:nvCxnSpPr>
        <p:spPr>
          <a:xfrm flipV="1">
            <a:off x="4553511" y="4401111"/>
            <a:ext cx="646578" cy="64657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6934200" y="2590800"/>
            <a:ext cx="381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705600" y="2743200"/>
            <a:ext cx="838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endCxn id="115717" idx="5"/>
          </p:cNvCxnSpPr>
          <p:nvPr/>
        </p:nvCxnSpPr>
        <p:spPr>
          <a:xfrm>
            <a:off x="6553200" y="2895600"/>
            <a:ext cx="12001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324600" y="3048000"/>
            <a:ext cx="1600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096000" y="3200400"/>
            <a:ext cx="2057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6400801" y="5029200"/>
            <a:ext cx="1447800" cy="461665"/>
          </a:xfrm>
          <a:prstGeom prst="rect">
            <a:avLst/>
          </a:prstGeom>
          <a:solidFill>
            <a:schemeClr val="bg1"/>
          </a:solidFill>
          <a:ln>
            <a:solidFill>
              <a:schemeClr val="tx1"/>
            </a:solidFill>
          </a:ln>
        </p:spPr>
        <p:txBody>
          <a:bodyPr wrap="square" rtlCol="0">
            <a:spAutoFit/>
          </a:bodyPr>
          <a:lstStyle/>
          <a:p>
            <a:r>
              <a:rPr lang="en-US" sz="1200" b="1" dirty="0" smtClean="0">
                <a:latin typeface="+mj-lt"/>
              </a:rPr>
              <a:t>Water storage tank</a:t>
            </a:r>
          </a:p>
          <a:p>
            <a:r>
              <a:rPr lang="en-US" sz="1200" b="1" dirty="0" smtClean="0">
                <a:latin typeface="+mj-lt"/>
              </a:rPr>
              <a:t>      inside home</a:t>
            </a:r>
            <a:endParaRPr lang="en-US" sz="1200" b="1" dirty="0">
              <a:latin typeface="+mj-lt"/>
            </a:endParaRPr>
          </a:p>
        </p:txBody>
      </p:sp>
      <p:cxnSp>
        <p:nvCxnSpPr>
          <p:cNvPr id="43" name="Straight Arrow Connector 42"/>
          <p:cNvCxnSpPr>
            <a:stCxn id="41" idx="1"/>
            <a:endCxn id="115724" idx="3"/>
          </p:cNvCxnSpPr>
          <p:nvPr/>
        </p:nvCxnSpPr>
        <p:spPr>
          <a:xfrm flipH="1">
            <a:off x="6172200" y="5260033"/>
            <a:ext cx="228601" cy="26446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514600" y="2209800"/>
            <a:ext cx="184666" cy="369332"/>
          </a:xfrm>
          <a:prstGeom prst="rect">
            <a:avLst/>
          </a:prstGeom>
          <a:noFill/>
        </p:spPr>
        <p:txBody>
          <a:bodyPr wrap="none" rtlCol="0">
            <a:spAutoFit/>
          </a:bodyPr>
          <a:lstStyle/>
          <a:p>
            <a:endParaRPr lang="en-US" dirty="0"/>
          </a:p>
        </p:txBody>
      </p:sp>
      <p:sp>
        <p:nvSpPr>
          <p:cNvPr id="6" name="TextBox 5"/>
          <p:cNvSpPr txBox="1"/>
          <p:nvPr/>
        </p:nvSpPr>
        <p:spPr>
          <a:xfrm>
            <a:off x="2438400" y="2057400"/>
            <a:ext cx="3048000" cy="1938992"/>
          </a:xfrm>
          <a:prstGeom prst="rect">
            <a:avLst/>
          </a:prstGeom>
          <a:solidFill>
            <a:srgbClr val="FFFFFF"/>
          </a:solidFill>
        </p:spPr>
        <p:txBody>
          <a:bodyPr wrap="square" rtlCol="0">
            <a:spAutoFit/>
          </a:bodyPr>
          <a:lstStyle/>
          <a:p>
            <a:r>
              <a:rPr lang="en-US" sz="2400" dirty="0" smtClean="0"/>
              <a:t> </a:t>
            </a:r>
            <a:r>
              <a:rPr lang="en-US" sz="2400" b="1" dirty="0" smtClean="0"/>
              <a:t>       </a:t>
            </a:r>
          </a:p>
          <a:p>
            <a:r>
              <a:rPr lang="en-US" sz="2400" b="1" dirty="0"/>
              <a:t> </a:t>
            </a:r>
            <a:r>
              <a:rPr lang="en-US" sz="2400" b="1" dirty="0" smtClean="0"/>
              <a:t>      Not even by the</a:t>
            </a:r>
          </a:p>
          <a:p>
            <a:r>
              <a:rPr lang="en-US" sz="2400" b="1" dirty="0"/>
              <a:t> </a:t>
            </a:r>
            <a:r>
              <a:rPr lang="en-US" sz="2400" b="1" dirty="0" smtClean="0"/>
              <a:t>    Excavation/Backfill</a:t>
            </a:r>
          </a:p>
          <a:p>
            <a:r>
              <a:rPr lang="en-US" sz="2400" b="1" dirty="0"/>
              <a:t> </a:t>
            </a:r>
            <a:r>
              <a:rPr lang="en-US" sz="2400" b="1" dirty="0" smtClean="0"/>
              <a:t>             Method</a:t>
            </a:r>
          </a:p>
          <a:p>
            <a:endParaRPr lang="en-US" sz="2400" b="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6"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57200" y="228600"/>
            <a:ext cx="8229600" cy="1143000"/>
          </a:xfrm>
          <a:noFill/>
          <a:ln>
            <a:noFill/>
          </a:ln>
        </p:spPr>
        <p:txBody>
          <a:bodyPr>
            <a:normAutofit/>
          </a:bodyPr>
          <a:lstStyle/>
          <a:p>
            <a:pPr algn="ctr"/>
            <a:r>
              <a:rPr lang="en-US" sz="2800" b="1" dirty="0" smtClean="0">
                <a:solidFill>
                  <a:schemeClr val="tx1"/>
                </a:solidFill>
              </a:rPr>
              <a:t>You </a:t>
            </a:r>
            <a:r>
              <a:rPr lang="en-US" sz="2800" b="1" u="sng" dirty="0" smtClean="0"/>
              <a:t>must</a:t>
            </a:r>
            <a:r>
              <a:rPr lang="en-US" sz="2800" b="1" dirty="0" smtClean="0">
                <a:solidFill>
                  <a:schemeClr val="tx1"/>
                </a:solidFill>
              </a:rPr>
              <a:t> </a:t>
            </a:r>
            <a:r>
              <a:rPr lang="en-US" sz="2800" b="1" dirty="0">
                <a:solidFill>
                  <a:schemeClr val="tx1"/>
                </a:solidFill>
              </a:rPr>
              <a:t>treat </a:t>
            </a:r>
            <a:r>
              <a:rPr lang="en-US" sz="2800" b="1" dirty="0" smtClean="0">
                <a:solidFill>
                  <a:schemeClr val="tx1"/>
                </a:solidFill>
              </a:rPr>
              <a:t>soil </a:t>
            </a:r>
            <a:r>
              <a:rPr lang="en-US" sz="2800" b="1" dirty="0" smtClean="0"/>
              <a:t>between</a:t>
            </a:r>
            <a:r>
              <a:rPr lang="en-US" sz="2800" b="1" dirty="0" smtClean="0">
                <a:solidFill>
                  <a:schemeClr val="tx1"/>
                </a:solidFill>
              </a:rPr>
              <a:t> </a:t>
            </a:r>
            <a:r>
              <a:rPr lang="en-US" sz="2800" b="1" dirty="0">
                <a:solidFill>
                  <a:schemeClr val="tx1"/>
                </a:solidFill>
              </a:rPr>
              <a:t>5’ </a:t>
            </a:r>
            <a:r>
              <a:rPr lang="en-US" sz="2800" b="1" dirty="0" smtClean="0">
                <a:solidFill>
                  <a:schemeClr val="tx1"/>
                </a:solidFill>
              </a:rPr>
              <a:t>and 10’ of </a:t>
            </a:r>
            <a:r>
              <a:rPr lang="en-US" sz="2800" b="1" dirty="0">
                <a:solidFill>
                  <a:schemeClr val="tx1"/>
                </a:solidFill>
              </a:rPr>
              <a:t>a well </a:t>
            </a:r>
            <a:r>
              <a:rPr lang="en-US" sz="2800" b="1" dirty="0" smtClean="0">
                <a:solidFill>
                  <a:schemeClr val="tx1"/>
                </a:solidFill>
              </a:rPr>
              <a:t/>
            </a:r>
            <a:br>
              <a:rPr lang="en-US" sz="2800" b="1" dirty="0" smtClean="0">
                <a:solidFill>
                  <a:schemeClr val="tx1"/>
                </a:solidFill>
              </a:rPr>
            </a:br>
            <a:r>
              <a:rPr lang="en-US" sz="2800" b="1" dirty="0" smtClean="0">
                <a:solidFill>
                  <a:schemeClr val="tx1"/>
                </a:solidFill>
              </a:rPr>
              <a:t>by </a:t>
            </a:r>
            <a:r>
              <a:rPr lang="en-US" sz="2800" b="1" dirty="0" smtClean="0"/>
              <a:t>the Excavation/backfill </a:t>
            </a:r>
            <a:r>
              <a:rPr lang="en-US" sz="2800" b="1" dirty="0" smtClean="0">
                <a:solidFill>
                  <a:schemeClr val="tx1"/>
                </a:solidFill>
              </a:rPr>
              <a:t>method with </a:t>
            </a:r>
            <a:r>
              <a:rPr lang="en-US" sz="2800" b="1" dirty="0" err="1">
                <a:solidFill>
                  <a:schemeClr val="tx1"/>
                </a:solidFill>
              </a:rPr>
              <a:t>Termidor</a:t>
            </a:r>
            <a:r>
              <a:rPr lang="en-US" sz="2800" b="1" dirty="0">
                <a:solidFill>
                  <a:schemeClr val="tx1"/>
                </a:solidFill>
              </a:rPr>
              <a:t> SC</a:t>
            </a:r>
          </a:p>
        </p:txBody>
      </p:sp>
      <p:sp>
        <p:nvSpPr>
          <p:cNvPr id="116739" name="Rectangle 3"/>
          <p:cNvSpPr>
            <a:spLocks noGrp="1" noChangeArrowheads="1"/>
          </p:cNvSpPr>
          <p:nvPr>
            <p:ph idx="1"/>
          </p:nvPr>
        </p:nvSpPr>
        <p:spPr/>
        <p:txBody>
          <a:bodyPr/>
          <a:lstStyle/>
          <a:p>
            <a:endParaRPr lang="en-US"/>
          </a:p>
        </p:txBody>
      </p:sp>
      <p:sp>
        <p:nvSpPr>
          <p:cNvPr id="116740" name="Rectangle 4"/>
          <p:cNvSpPr>
            <a:spLocks noChangeArrowheads="1"/>
          </p:cNvSpPr>
          <p:nvPr/>
        </p:nvSpPr>
        <p:spPr bwMode="auto">
          <a:xfrm>
            <a:off x="5867400" y="3352800"/>
            <a:ext cx="2514600" cy="24384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116741" name="AutoShape 5"/>
          <p:cNvSpPr>
            <a:spLocks noChangeArrowheads="1"/>
          </p:cNvSpPr>
          <p:nvPr/>
        </p:nvSpPr>
        <p:spPr bwMode="auto">
          <a:xfrm>
            <a:off x="5867400" y="2438400"/>
            <a:ext cx="2514600" cy="914400"/>
          </a:xfrm>
          <a:prstGeom prst="triangle">
            <a:avLst>
              <a:gd name="adj" fmla="val 50000"/>
            </a:avLst>
          </a:prstGeom>
          <a:solidFill>
            <a:schemeClr val="accent1"/>
          </a:solidFill>
          <a:ln w="9525">
            <a:solidFill>
              <a:schemeClr val="tx1"/>
            </a:solidFill>
            <a:miter lim="800000"/>
            <a:headEnd/>
            <a:tailEnd/>
          </a:ln>
          <a:effectLst/>
        </p:spPr>
        <p:txBody>
          <a:bodyPr wrap="none" anchor="ctr"/>
          <a:lstStyle/>
          <a:p>
            <a:endParaRPr lang="en-US"/>
          </a:p>
        </p:txBody>
      </p:sp>
      <p:sp>
        <p:nvSpPr>
          <p:cNvPr id="116742" name="Rectangle 6"/>
          <p:cNvSpPr>
            <a:spLocks noChangeArrowheads="1"/>
          </p:cNvSpPr>
          <p:nvPr/>
        </p:nvSpPr>
        <p:spPr bwMode="auto">
          <a:xfrm>
            <a:off x="0" y="1524000"/>
            <a:ext cx="9144000" cy="5334000"/>
          </a:xfrm>
          <a:prstGeom prst="rect">
            <a:avLst/>
          </a:prstGeom>
          <a:solidFill>
            <a:srgbClr val="996600"/>
          </a:solidFill>
          <a:ln w="9525">
            <a:solidFill>
              <a:schemeClr val="tx1"/>
            </a:solidFill>
            <a:miter lim="800000"/>
            <a:headEnd/>
            <a:tailEnd/>
          </a:ln>
          <a:effectLst/>
        </p:spPr>
        <p:txBody>
          <a:bodyPr wrap="none" anchor="ctr"/>
          <a:lstStyle/>
          <a:p>
            <a:pPr algn="ctr"/>
            <a:endParaRPr lang="en-US" dirty="0"/>
          </a:p>
        </p:txBody>
      </p:sp>
      <p:sp>
        <p:nvSpPr>
          <p:cNvPr id="116743" name="Rectangle 7"/>
          <p:cNvSpPr>
            <a:spLocks noChangeArrowheads="1"/>
          </p:cNvSpPr>
          <p:nvPr/>
        </p:nvSpPr>
        <p:spPr bwMode="auto">
          <a:xfrm>
            <a:off x="5791200" y="1752600"/>
            <a:ext cx="2514600" cy="4800600"/>
          </a:xfrm>
          <a:prstGeom prst="rect">
            <a:avLst/>
          </a:prstGeom>
          <a:solidFill>
            <a:schemeClr val="bg1">
              <a:lumMod val="65000"/>
            </a:schemeClr>
          </a:solidFill>
          <a:ln w="9525">
            <a:solidFill>
              <a:schemeClr val="tx1"/>
            </a:solidFill>
            <a:miter lim="800000"/>
            <a:headEnd/>
            <a:tailEnd/>
          </a:ln>
          <a:effectLst/>
        </p:spPr>
        <p:txBody>
          <a:bodyPr wrap="none" anchor="ctr"/>
          <a:lstStyle/>
          <a:p>
            <a:endParaRPr lang="en-US"/>
          </a:p>
        </p:txBody>
      </p:sp>
      <p:sp>
        <p:nvSpPr>
          <p:cNvPr id="116745" name="Rectangle 9"/>
          <p:cNvSpPr>
            <a:spLocks noChangeArrowheads="1"/>
          </p:cNvSpPr>
          <p:nvPr/>
        </p:nvSpPr>
        <p:spPr bwMode="auto">
          <a:xfrm flipV="1">
            <a:off x="4343400" y="4191000"/>
            <a:ext cx="304800" cy="3048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116752" name="Line 16"/>
          <p:cNvSpPr>
            <a:spLocks noChangeShapeType="1"/>
          </p:cNvSpPr>
          <p:nvPr/>
        </p:nvSpPr>
        <p:spPr bwMode="auto">
          <a:xfrm flipH="1">
            <a:off x="4648200" y="4343400"/>
            <a:ext cx="457200" cy="0"/>
          </a:xfrm>
          <a:prstGeom prst="line">
            <a:avLst/>
          </a:prstGeom>
          <a:noFill/>
          <a:ln w="38100">
            <a:solidFill>
              <a:srgbClr val="F5FB11"/>
            </a:solidFill>
            <a:round/>
            <a:headEnd/>
            <a:tailEnd type="triangle" w="med" len="med"/>
          </a:ln>
          <a:effectLst/>
        </p:spPr>
        <p:txBody>
          <a:bodyPr/>
          <a:lstStyle/>
          <a:p>
            <a:endParaRPr lang="en-US"/>
          </a:p>
        </p:txBody>
      </p:sp>
      <p:sp>
        <p:nvSpPr>
          <p:cNvPr id="116753" name="Text Box 17"/>
          <p:cNvSpPr txBox="1">
            <a:spLocks noChangeArrowheads="1"/>
          </p:cNvSpPr>
          <p:nvPr/>
        </p:nvSpPr>
        <p:spPr bwMode="auto">
          <a:xfrm>
            <a:off x="5029200" y="4191000"/>
            <a:ext cx="533400" cy="336550"/>
          </a:xfrm>
          <a:prstGeom prst="rect">
            <a:avLst/>
          </a:prstGeom>
          <a:noFill/>
          <a:ln w="9525">
            <a:noFill/>
            <a:miter lim="800000"/>
            <a:headEnd/>
            <a:tailEnd/>
          </a:ln>
          <a:effectLst/>
        </p:spPr>
        <p:txBody>
          <a:bodyPr wrap="square">
            <a:spAutoFit/>
          </a:bodyPr>
          <a:lstStyle/>
          <a:p>
            <a:r>
              <a:rPr lang="en-US" sz="1600" dirty="0" smtClean="0"/>
              <a:t> 8</a:t>
            </a:r>
            <a:r>
              <a:rPr lang="en-US" sz="1600" dirty="0"/>
              <a:t>’</a:t>
            </a:r>
          </a:p>
        </p:txBody>
      </p:sp>
      <p:sp>
        <p:nvSpPr>
          <p:cNvPr id="116754" name="Rectangle 18"/>
          <p:cNvSpPr>
            <a:spLocks noChangeArrowheads="1"/>
          </p:cNvSpPr>
          <p:nvPr/>
        </p:nvSpPr>
        <p:spPr bwMode="auto">
          <a:xfrm>
            <a:off x="5867400" y="1828800"/>
            <a:ext cx="2362200" cy="4648200"/>
          </a:xfrm>
          <a:prstGeom prst="rect">
            <a:avLst/>
          </a:prstGeom>
          <a:solidFill>
            <a:schemeClr val="bg1">
              <a:lumMod val="85000"/>
            </a:schemeClr>
          </a:solidFill>
          <a:ln w="9525">
            <a:solidFill>
              <a:schemeClr val="tx1"/>
            </a:solidFill>
            <a:miter lim="800000"/>
            <a:headEnd/>
            <a:tailEnd/>
          </a:ln>
          <a:effectLst/>
        </p:spPr>
        <p:txBody>
          <a:bodyPr wrap="none" anchor="ctr"/>
          <a:lstStyle/>
          <a:p>
            <a:endParaRPr lang="en-US"/>
          </a:p>
        </p:txBody>
      </p:sp>
      <p:sp>
        <p:nvSpPr>
          <p:cNvPr id="116755" name="Oval 19"/>
          <p:cNvSpPr>
            <a:spLocks noChangeArrowheads="1"/>
          </p:cNvSpPr>
          <p:nvPr/>
        </p:nvSpPr>
        <p:spPr bwMode="auto">
          <a:xfrm>
            <a:off x="4419600" y="4267200"/>
            <a:ext cx="152400" cy="152400"/>
          </a:xfrm>
          <a:prstGeom prst="ellipse">
            <a:avLst/>
          </a:prstGeom>
          <a:solidFill>
            <a:schemeClr val="bg2"/>
          </a:solidFill>
          <a:ln w="9525">
            <a:solidFill>
              <a:schemeClr val="tx1"/>
            </a:solidFill>
            <a:round/>
            <a:headEnd/>
            <a:tailEnd/>
          </a:ln>
          <a:effectLst/>
        </p:spPr>
        <p:txBody>
          <a:bodyPr wrap="none" anchor="ctr"/>
          <a:lstStyle/>
          <a:p>
            <a:endParaRPr lang="en-US"/>
          </a:p>
        </p:txBody>
      </p:sp>
      <p:sp>
        <p:nvSpPr>
          <p:cNvPr id="116759" name="Line 23"/>
          <p:cNvSpPr>
            <a:spLocks noChangeShapeType="1"/>
          </p:cNvSpPr>
          <p:nvPr/>
        </p:nvSpPr>
        <p:spPr bwMode="auto">
          <a:xfrm>
            <a:off x="5334000" y="4343400"/>
            <a:ext cx="457200" cy="0"/>
          </a:xfrm>
          <a:prstGeom prst="line">
            <a:avLst/>
          </a:prstGeom>
          <a:noFill/>
          <a:ln w="38100">
            <a:solidFill>
              <a:srgbClr val="F5FB11"/>
            </a:solidFill>
            <a:round/>
            <a:headEnd/>
            <a:tailEnd type="triangle" w="med" len="med"/>
          </a:ln>
          <a:effectLst/>
        </p:spPr>
        <p:txBody>
          <a:bodyPr/>
          <a:lstStyle/>
          <a:p>
            <a:endParaRPr lang="en-US"/>
          </a:p>
        </p:txBody>
      </p:sp>
      <p:sp>
        <p:nvSpPr>
          <p:cNvPr id="116762" name="Text Box 26"/>
          <p:cNvSpPr txBox="1">
            <a:spLocks noChangeArrowheads="1"/>
          </p:cNvSpPr>
          <p:nvPr/>
        </p:nvSpPr>
        <p:spPr bwMode="auto">
          <a:xfrm>
            <a:off x="4876800" y="3733800"/>
            <a:ext cx="1066800" cy="1107996"/>
          </a:xfrm>
          <a:prstGeom prst="rect">
            <a:avLst/>
          </a:prstGeom>
          <a:noFill/>
          <a:ln w="9525">
            <a:noFill/>
            <a:miter lim="800000"/>
            <a:headEnd/>
            <a:tailEnd/>
          </a:ln>
          <a:effectLst/>
        </p:spPr>
        <p:txBody>
          <a:bodyPr wrap="square">
            <a:spAutoFit/>
          </a:bodyPr>
          <a:lstStyle/>
          <a:p>
            <a:r>
              <a:rPr lang="en-US" sz="1600" dirty="0" smtClean="0"/>
              <a:t> 10</a:t>
            </a:r>
            <a:r>
              <a:rPr lang="en-US" sz="1600" dirty="0"/>
              <a:t>’</a:t>
            </a:r>
          </a:p>
          <a:p>
            <a:endParaRPr lang="en-US" sz="1600" dirty="0"/>
          </a:p>
          <a:p>
            <a:r>
              <a:rPr lang="en-US" sz="1800" dirty="0" smtClean="0"/>
              <a:t>    </a:t>
            </a:r>
            <a:endParaRPr lang="en-US" dirty="0"/>
          </a:p>
          <a:p>
            <a:r>
              <a:rPr lang="en-US" sz="1600" dirty="0" smtClean="0"/>
              <a:t>10</a:t>
            </a:r>
            <a:r>
              <a:rPr lang="en-US" sz="1600" dirty="0"/>
              <a:t>’</a:t>
            </a:r>
          </a:p>
        </p:txBody>
      </p:sp>
      <p:sp>
        <p:nvSpPr>
          <p:cNvPr id="116763" name="Text Box 27"/>
          <p:cNvSpPr txBox="1">
            <a:spLocks noChangeArrowheads="1"/>
          </p:cNvSpPr>
          <p:nvPr/>
        </p:nvSpPr>
        <p:spPr bwMode="auto">
          <a:xfrm>
            <a:off x="838200" y="1905000"/>
            <a:ext cx="2819399" cy="4462760"/>
          </a:xfrm>
          <a:prstGeom prst="rect">
            <a:avLst/>
          </a:prstGeom>
          <a:solidFill>
            <a:schemeClr val="bg1"/>
          </a:solidFill>
          <a:ln w="9525">
            <a:solidFill>
              <a:schemeClr val="tx1"/>
            </a:solidFill>
            <a:miter lim="800000"/>
            <a:headEnd/>
            <a:tailEnd/>
          </a:ln>
          <a:effectLst/>
        </p:spPr>
        <p:txBody>
          <a:bodyPr wrap="square">
            <a:spAutoFit/>
          </a:bodyPr>
          <a:lstStyle/>
          <a:p>
            <a:pPr>
              <a:buFontTx/>
              <a:buChar char="•"/>
            </a:pPr>
            <a:r>
              <a:rPr lang="en-US" sz="2400" dirty="0"/>
              <a:t>  </a:t>
            </a:r>
            <a:r>
              <a:rPr lang="en-US" sz="2000" dirty="0" smtClean="0">
                <a:latin typeface="+mj-lt"/>
              </a:rPr>
              <a:t>If you treat </a:t>
            </a:r>
            <a:r>
              <a:rPr lang="en-US" sz="2000" dirty="0">
                <a:latin typeface="+mj-lt"/>
              </a:rPr>
              <a:t>the soil </a:t>
            </a:r>
          </a:p>
          <a:p>
            <a:r>
              <a:rPr lang="en-US" sz="2000" dirty="0">
                <a:latin typeface="+mj-lt"/>
              </a:rPr>
              <a:t>   </a:t>
            </a:r>
            <a:r>
              <a:rPr lang="en-US" sz="2000" dirty="0" smtClean="0">
                <a:latin typeface="+mj-lt"/>
              </a:rPr>
              <a:t>  between </a:t>
            </a:r>
            <a:r>
              <a:rPr lang="en-US" sz="2000" dirty="0">
                <a:latin typeface="+mj-lt"/>
              </a:rPr>
              <a:t>5’ and 10</a:t>
            </a:r>
            <a:r>
              <a:rPr lang="en-US" sz="2000" dirty="0" smtClean="0">
                <a:latin typeface="+mj-lt"/>
              </a:rPr>
              <a:t>’ </a:t>
            </a:r>
          </a:p>
          <a:p>
            <a:r>
              <a:rPr lang="en-US" sz="2000" dirty="0" smtClean="0">
                <a:latin typeface="+mj-lt"/>
              </a:rPr>
              <a:t>     from the well, you</a:t>
            </a:r>
          </a:p>
          <a:p>
            <a:r>
              <a:rPr lang="en-US" sz="2000" dirty="0" smtClean="0">
                <a:latin typeface="+mj-lt"/>
              </a:rPr>
              <a:t>     must use </a:t>
            </a:r>
            <a:r>
              <a:rPr lang="en-US" sz="2000" dirty="0">
                <a:latin typeface="+mj-lt"/>
              </a:rPr>
              <a:t>the </a:t>
            </a:r>
            <a:endParaRPr lang="en-US" sz="2000" dirty="0" smtClean="0">
              <a:latin typeface="+mj-lt"/>
            </a:endParaRPr>
          </a:p>
          <a:p>
            <a:r>
              <a:rPr lang="en-US" sz="2000" dirty="0" smtClean="0">
                <a:latin typeface="+mj-lt"/>
              </a:rPr>
              <a:t>     Excavation/Backfill </a:t>
            </a:r>
          </a:p>
          <a:p>
            <a:r>
              <a:rPr lang="en-US" sz="2000" dirty="0" smtClean="0">
                <a:latin typeface="+mj-lt"/>
              </a:rPr>
              <a:t>     method</a:t>
            </a:r>
            <a:r>
              <a:rPr lang="en-US" sz="2000" dirty="0">
                <a:latin typeface="+mj-lt"/>
              </a:rPr>
              <a:t>.</a:t>
            </a:r>
          </a:p>
          <a:p>
            <a:endParaRPr lang="en-US" sz="1200" dirty="0"/>
          </a:p>
          <a:p>
            <a:pPr>
              <a:buFontTx/>
              <a:buChar char="•"/>
            </a:pPr>
            <a:r>
              <a:rPr lang="en-US" sz="2000" dirty="0">
                <a:latin typeface="+mj-lt"/>
              </a:rPr>
              <a:t>  </a:t>
            </a:r>
            <a:r>
              <a:rPr lang="en-US" sz="2000" dirty="0" smtClean="0">
                <a:latin typeface="+mj-lt"/>
              </a:rPr>
              <a:t> You should </a:t>
            </a:r>
            <a:r>
              <a:rPr lang="en-US" sz="2000" dirty="0">
                <a:latin typeface="+mj-lt"/>
              </a:rPr>
              <a:t>probably </a:t>
            </a:r>
          </a:p>
          <a:p>
            <a:r>
              <a:rPr lang="en-US" sz="2000" dirty="0">
                <a:latin typeface="+mj-lt"/>
              </a:rPr>
              <a:t>   </a:t>
            </a:r>
            <a:r>
              <a:rPr lang="en-US" sz="2000" dirty="0" smtClean="0">
                <a:latin typeface="+mj-lt"/>
              </a:rPr>
              <a:t>  use </a:t>
            </a:r>
            <a:r>
              <a:rPr lang="en-US" sz="2000" dirty="0">
                <a:latin typeface="+mj-lt"/>
              </a:rPr>
              <a:t>the Excavation/</a:t>
            </a:r>
          </a:p>
          <a:p>
            <a:r>
              <a:rPr lang="en-US" sz="2000" dirty="0">
                <a:latin typeface="+mj-lt"/>
              </a:rPr>
              <a:t>   </a:t>
            </a:r>
            <a:r>
              <a:rPr lang="en-US" sz="2000" dirty="0" smtClean="0">
                <a:latin typeface="+mj-lt"/>
              </a:rPr>
              <a:t>  Backfill </a:t>
            </a:r>
            <a:r>
              <a:rPr lang="en-US" sz="2000" dirty="0">
                <a:latin typeface="+mj-lt"/>
              </a:rPr>
              <a:t>method for</a:t>
            </a:r>
          </a:p>
          <a:p>
            <a:r>
              <a:rPr lang="en-US" sz="2000" dirty="0">
                <a:latin typeface="+mj-lt"/>
              </a:rPr>
              <a:t>   </a:t>
            </a:r>
            <a:r>
              <a:rPr lang="en-US" sz="2000" dirty="0" smtClean="0">
                <a:latin typeface="+mj-lt"/>
              </a:rPr>
              <a:t>  at </a:t>
            </a:r>
            <a:r>
              <a:rPr lang="en-US" sz="2000" dirty="0">
                <a:latin typeface="+mj-lt"/>
              </a:rPr>
              <a:t>least </a:t>
            </a:r>
            <a:r>
              <a:rPr lang="en-US" sz="2000" dirty="0" smtClean="0">
                <a:latin typeface="+mj-lt"/>
              </a:rPr>
              <a:t>10</a:t>
            </a:r>
            <a:r>
              <a:rPr lang="en-US" sz="2000" dirty="0">
                <a:latin typeface="+mj-lt"/>
              </a:rPr>
              <a:t>’ </a:t>
            </a:r>
            <a:r>
              <a:rPr lang="en-US" sz="2000" dirty="0" smtClean="0">
                <a:latin typeface="+mj-lt"/>
              </a:rPr>
              <a:t>to 20’ </a:t>
            </a:r>
          </a:p>
          <a:p>
            <a:r>
              <a:rPr lang="en-US" sz="2000" dirty="0" smtClean="0">
                <a:latin typeface="+mj-lt"/>
              </a:rPr>
              <a:t>     more feet in either </a:t>
            </a:r>
          </a:p>
          <a:p>
            <a:r>
              <a:rPr lang="en-US" sz="2000" dirty="0" smtClean="0">
                <a:latin typeface="+mj-lt"/>
              </a:rPr>
              <a:t>     direction from the </a:t>
            </a:r>
          </a:p>
          <a:p>
            <a:r>
              <a:rPr lang="en-US" sz="2000" dirty="0" smtClean="0">
                <a:latin typeface="+mj-lt"/>
              </a:rPr>
              <a:t>     well.</a:t>
            </a:r>
            <a:endParaRPr lang="en-US" sz="2000" dirty="0">
              <a:latin typeface="+mj-lt"/>
            </a:endParaRPr>
          </a:p>
        </p:txBody>
      </p:sp>
      <p:sp>
        <p:nvSpPr>
          <p:cNvPr id="116765" name="Text Box 29"/>
          <p:cNvSpPr txBox="1">
            <a:spLocks noChangeArrowheads="1"/>
          </p:cNvSpPr>
          <p:nvPr/>
        </p:nvSpPr>
        <p:spPr bwMode="auto">
          <a:xfrm>
            <a:off x="6553200" y="3962400"/>
            <a:ext cx="2660650" cy="366713"/>
          </a:xfrm>
          <a:prstGeom prst="rect">
            <a:avLst/>
          </a:prstGeom>
          <a:noFill/>
          <a:ln w="9525">
            <a:noFill/>
            <a:miter lim="800000"/>
            <a:headEnd/>
            <a:tailEnd/>
          </a:ln>
          <a:effectLst/>
        </p:spPr>
        <p:txBody>
          <a:bodyPr>
            <a:spAutoFit/>
          </a:bodyPr>
          <a:lstStyle/>
          <a:p>
            <a:r>
              <a:rPr lang="en-US" sz="1800"/>
              <a:t> Home</a:t>
            </a:r>
          </a:p>
        </p:txBody>
      </p:sp>
      <p:sp>
        <p:nvSpPr>
          <p:cNvPr id="116766" name="Text Box 30"/>
          <p:cNvSpPr txBox="1">
            <a:spLocks noChangeArrowheads="1"/>
          </p:cNvSpPr>
          <p:nvPr/>
        </p:nvSpPr>
        <p:spPr bwMode="auto">
          <a:xfrm>
            <a:off x="4038600" y="3733800"/>
            <a:ext cx="762000" cy="366713"/>
          </a:xfrm>
          <a:prstGeom prst="rect">
            <a:avLst/>
          </a:prstGeom>
          <a:noFill/>
          <a:ln w="9525">
            <a:noFill/>
            <a:miter lim="800000"/>
            <a:headEnd/>
            <a:tailEnd/>
          </a:ln>
          <a:effectLst/>
        </p:spPr>
        <p:txBody>
          <a:bodyPr>
            <a:spAutoFit/>
          </a:bodyPr>
          <a:lstStyle/>
          <a:p>
            <a:r>
              <a:rPr lang="en-US" sz="1800" dirty="0"/>
              <a:t> Well</a:t>
            </a:r>
          </a:p>
        </p:txBody>
      </p:sp>
      <p:sp>
        <p:nvSpPr>
          <p:cNvPr id="116767" name="Line 31"/>
          <p:cNvSpPr>
            <a:spLocks noChangeShapeType="1"/>
          </p:cNvSpPr>
          <p:nvPr/>
        </p:nvSpPr>
        <p:spPr bwMode="auto">
          <a:xfrm flipH="1">
            <a:off x="4648200" y="3962400"/>
            <a:ext cx="381000" cy="228600"/>
          </a:xfrm>
          <a:prstGeom prst="line">
            <a:avLst/>
          </a:prstGeom>
          <a:noFill/>
          <a:ln w="38100">
            <a:solidFill>
              <a:srgbClr val="F5FB11"/>
            </a:solidFill>
            <a:round/>
            <a:headEnd/>
            <a:tailEnd type="triangle" w="med" len="med"/>
          </a:ln>
          <a:effectLst/>
        </p:spPr>
        <p:txBody>
          <a:bodyPr/>
          <a:lstStyle/>
          <a:p>
            <a:endParaRPr lang="en-US"/>
          </a:p>
        </p:txBody>
      </p:sp>
      <p:sp>
        <p:nvSpPr>
          <p:cNvPr id="116768" name="Line 32"/>
          <p:cNvSpPr>
            <a:spLocks noChangeShapeType="1"/>
          </p:cNvSpPr>
          <p:nvPr/>
        </p:nvSpPr>
        <p:spPr bwMode="auto">
          <a:xfrm flipH="1" flipV="1">
            <a:off x="4648200" y="4495800"/>
            <a:ext cx="304800" cy="152400"/>
          </a:xfrm>
          <a:prstGeom prst="line">
            <a:avLst/>
          </a:prstGeom>
          <a:noFill/>
          <a:ln w="38100">
            <a:solidFill>
              <a:srgbClr val="F5FB11"/>
            </a:solidFill>
            <a:round/>
            <a:headEnd/>
            <a:tailEnd type="triangle" w="med" len="med"/>
          </a:ln>
          <a:effectLst/>
        </p:spPr>
        <p:txBody>
          <a:bodyPr/>
          <a:lstStyle/>
          <a:p>
            <a:endParaRPr lang="en-US"/>
          </a:p>
        </p:txBody>
      </p:sp>
      <p:sp>
        <p:nvSpPr>
          <p:cNvPr id="116769" name="Rectangle 33"/>
          <p:cNvSpPr>
            <a:spLocks noChangeArrowheads="1"/>
          </p:cNvSpPr>
          <p:nvPr/>
        </p:nvSpPr>
        <p:spPr bwMode="auto">
          <a:xfrm>
            <a:off x="5715000" y="1752600"/>
            <a:ext cx="76200" cy="1752600"/>
          </a:xfrm>
          <a:prstGeom prst="rect">
            <a:avLst/>
          </a:prstGeom>
          <a:solidFill>
            <a:srgbClr val="FD7267"/>
          </a:solidFill>
          <a:ln w="9525">
            <a:solidFill>
              <a:schemeClr val="tx1"/>
            </a:solidFill>
            <a:miter lim="800000"/>
            <a:headEnd/>
            <a:tailEnd/>
          </a:ln>
          <a:effectLst/>
        </p:spPr>
        <p:txBody>
          <a:bodyPr wrap="none" anchor="ctr"/>
          <a:lstStyle/>
          <a:p>
            <a:endParaRPr lang="en-US"/>
          </a:p>
        </p:txBody>
      </p:sp>
      <p:sp>
        <p:nvSpPr>
          <p:cNvPr id="116770" name="Rectangle 34"/>
          <p:cNvSpPr>
            <a:spLocks noChangeArrowheads="1"/>
          </p:cNvSpPr>
          <p:nvPr/>
        </p:nvSpPr>
        <p:spPr bwMode="auto">
          <a:xfrm>
            <a:off x="5715000" y="5029200"/>
            <a:ext cx="76200" cy="1524000"/>
          </a:xfrm>
          <a:prstGeom prst="rect">
            <a:avLst/>
          </a:prstGeom>
          <a:solidFill>
            <a:srgbClr val="FD7267"/>
          </a:solidFill>
          <a:ln w="9525">
            <a:solidFill>
              <a:schemeClr val="tx1"/>
            </a:solidFill>
            <a:miter lim="800000"/>
            <a:headEnd/>
            <a:tailEnd/>
          </a:ln>
          <a:effectLst/>
        </p:spPr>
        <p:txBody>
          <a:bodyPr wrap="none" anchor="ctr"/>
          <a:lstStyle/>
          <a:p>
            <a:endParaRPr lang="en-US"/>
          </a:p>
        </p:txBody>
      </p:sp>
      <p:sp>
        <p:nvSpPr>
          <p:cNvPr id="116771" name="Rectangle 35"/>
          <p:cNvSpPr>
            <a:spLocks noChangeArrowheads="1"/>
          </p:cNvSpPr>
          <p:nvPr/>
        </p:nvSpPr>
        <p:spPr bwMode="auto">
          <a:xfrm>
            <a:off x="1828800" y="6019800"/>
            <a:ext cx="1524000" cy="76200"/>
          </a:xfrm>
          <a:prstGeom prst="rect">
            <a:avLst/>
          </a:prstGeom>
          <a:solidFill>
            <a:srgbClr val="FD7267"/>
          </a:solidFill>
          <a:ln w="9525">
            <a:solidFill>
              <a:schemeClr val="tx1"/>
            </a:solidFill>
            <a:miter lim="800000"/>
            <a:headEnd/>
            <a:tailEnd/>
          </a:ln>
          <a:effectLst/>
        </p:spPr>
        <p:txBody>
          <a:bodyPr wrap="none" anchor="ctr"/>
          <a:lstStyle/>
          <a:p>
            <a:endParaRPr lang="en-US"/>
          </a:p>
        </p:txBody>
      </p:sp>
      <p:sp>
        <p:nvSpPr>
          <p:cNvPr id="116772" name="Rectangle 36"/>
          <p:cNvSpPr>
            <a:spLocks noChangeArrowheads="1"/>
          </p:cNvSpPr>
          <p:nvPr/>
        </p:nvSpPr>
        <p:spPr bwMode="auto">
          <a:xfrm>
            <a:off x="2209800" y="3657600"/>
            <a:ext cx="990600" cy="76200"/>
          </a:xfrm>
          <a:prstGeom prst="rect">
            <a:avLst/>
          </a:prstGeom>
          <a:solidFill>
            <a:srgbClr val="FF0000"/>
          </a:solidFill>
          <a:ln w="9525">
            <a:solidFill>
              <a:schemeClr val="tx1"/>
            </a:solidFill>
            <a:miter lim="800000"/>
            <a:headEnd/>
            <a:tailEnd/>
          </a:ln>
          <a:effectLst/>
        </p:spPr>
        <p:txBody>
          <a:bodyPr wrap="none" anchor="ctr"/>
          <a:lstStyle/>
          <a:p>
            <a:endParaRPr lang="en-US"/>
          </a:p>
        </p:txBody>
      </p:sp>
      <p:sp>
        <p:nvSpPr>
          <p:cNvPr id="116773" name="Text Box 37"/>
          <p:cNvSpPr txBox="1">
            <a:spLocks noChangeArrowheads="1"/>
          </p:cNvSpPr>
          <p:nvPr/>
        </p:nvSpPr>
        <p:spPr bwMode="auto">
          <a:xfrm>
            <a:off x="5029200" y="1447800"/>
            <a:ext cx="3886200" cy="5693867"/>
          </a:xfrm>
          <a:prstGeom prst="rect">
            <a:avLst/>
          </a:prstGeom>
          <a:noFill/>
          <a:ln w="9525">
            <a:noFill/>
            <a:miter lim="800000"/>
            <a:headEnd/>
            <a:tailEnd/>
          </a:ln>
          <a:effectLst/>
        </p:spPr>
        <p:txBody>
          <a:bodyPr wrap="square">
            <a:spAutoFit/>
          </a:bodyPr>
          <a:lstStyle/>
          <a:p>
            <a:r>
              <a:rPr lang="en-US" sz="1800" dirty="0"/>
              <a:t>   </a:t>
            </a:r>
            <a:r>
              <a:rPr lang="en-US" sz="1800" dirty="0" smtClean="0"/>
              <a:t>  </a:t>
            </a:r>
            <a:r>
              <a:rPr lang="en-US" sz="1600" dirty="0" smtClean="0"/>
              <a:t>117          117           </a:t>
            </a:r>
            <a:r>
              <a:rPr lang="en-US" sz="1600" dirty="0"/>
              <a:t>117            117</a:t>
            </a:r>
          </a:p>
          <a:p>
            <a:endParaRPr lang="en-US" sz="1600" dirty="0"/>
          </a:p>
          <a:p>
            <a:r>
              <a:rPr lang="en-US" sz="1600" dirty="0"/>
              <a:t>    </a:t>
            </a:r>
            <a:r>
              <a:rPr lang="en-US" sz="1600" dirty="0" smtClean="0"/>
              <a:t>117                                                           117</a:t>
            </a:r>
            <a:endParaRPr lang="en-US" sz="1600" dirty="0"/>
          </a:p>
          <a:p>
            <a:r>
              <a:rPr lang="en-US" sz="1600" dirty="0"/>
              <a:t>              </a:t>
            </a:r>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r>
              <a:rPr lang="en-US" sz="1600" dirty="0" smtClean="0"/>
              <a:t> </a:t>
            </a:r>
            <a:endParaRPr lang="en-US" sz="1600" dirty="0"/>
          </a:p>
          <a:p>
            <a:endParaRPr lang="en-US" sz="1600" dirty="0"/>
          </a:p>
          <a:p>
            <a:endParaRPr lang="en-US" sz="1600" dirty="0"/>
          </a:p>
          <a:p>
            <a:endParaRPr lang="en-US" sz="1600" dirty="0"/>
          </a:p>
          <a:p>
            <a:endParaRPr lang="en-US" sz="1600" dirty="0"/>
          </a:p>
          <a:p>
            <a:endParaRPr lang="en-US" sz="1600" dirty="0"/>
          </a:p>
          <a:p>
            <a:endParaRPr lang="en-US" sz="2000" dirty="0" smtClean="0"/>
          </a:p>
          <a:p>
            <a:endParaRPr lang="en-US" sz="1200" dirty="0"/>
          </a:p>
          <a:p>
            <a:r>
              <a:rPr lang="en-US" sz="1600" dirty="0"/>
              <a:t>   </a:t>
            </a:r>
            <a:r>
              <a:rPr lang="en-US" sz="1600" dirty="0" smtClean="0"/>
              <a:t>  </a:t>
            </a:r>
            <a:r>
              <a:rPr lang="en-US" sz="1600" dirty="0"/>
              <a:t>117                                               </a:t>
            </a:r>
            <a:r>
              <a:rPr lang="en-US" sz="1600" dirty="0" smtClean="0"/>
              <a:t>            117</a:t>
            </a:r>
            <a:endParaRPr lang="en-US" sz="1600" dirty="0"/>
          </a:p>
          <a:p>
            <a:endParaRPr lang="en-US" sz="800" dirty="0"/>
          </a:p>
          <a:p>
            <a:r>
              <a:rPr lang="en-US" sz="1600" dirty="0"/>
              <a:t>   </a:t>
            </a:r>
            <a:r>
              <a:rPr lang="en-US" sz="1600" dirty="0" smtClean="0"/>
              <a:t>        </a:t>
            </a:r>
            <a:r>
              <a:rPr lang="en-US" sz="1600" dirty="0"/>
              <a:t>117           117           117             117</a:t>
            </a:r>
          </a:p>
          <a:p>
            <a:endParaRPr lang="en-US" sz="1800" dirty="0"/>
          </a:p>
        </p:txBody>
      </p:sp>
      <p:sp>
        <p:nvSpPr>
          <p:cNvPr id="116774" name="Text Box 38"/>
          <p:cNvSpPr txBox="1">
            <a:spLocks noChangeArrowheads="1"/>
          </p:cNvSpPr>
          <p:nvPr/>
        </p:nvSpPr>
        <p:spPr bwMode="auto">
          <a:xfrm>
            <a:off x="8305800" y="2667000"/>
            <a:ext cx="963613" cy="3270250"/>
          </a:xfrm>
          <a:prstGeom prst="rect">
            <a:avLst/>
          </a:prstGeom>
          <a:noFill/>
          <a:ln w="9525">
            <a:noFill/>
            <a:miter lim="800000"/>
            <a:headEnd/>
            <a:tailEnd/>
          </a:ln>
          <a:effectLst/>
        </p:spPr>
        <p:txBody>
          <a:bodyPr wrap="square">
            <a:spAutoFit/>
          </a:bodyPr>
          <a:lstStyle/>
          <a:p>
            <a:r>
              <a:rPr lang="en-US" sz="1600" dirty="0"/>
              <a:t>117</a:t>
            </a:r>
          </a:p>
          <a:p>
            <a:endParaRPr lang="en-US" sz="1600" dirty="0"/>
          </a:p>
          <a:p>
            <a:endParaRPr lang="en-US" sz="1600" dirty="0"/>
          </a:p>
          <a:p>
            <a:r>
              <a:rPr lang="en-US" sz="1600" dirty="0"/>
              <a:t>117</a:t>
            </a:r>
          </a:p>
          <a:p>
            <a:endParaRPr lang="en-US" sz="1600" dirty="0"/>
          </a:p>
          <a:p>
            <a:endParaRPr lang="en-US" sz="1600" dirty="0"/>
          </a:p>
          <a:p>
            <a:r>
              <a:rPr lang="en-US" sz="1600" dirty="0"/>
              <a:t>117</a:t>
            </a:r>
          </a:p>
          <a:p>
            <a:endParaRPr lang="en-US" sz="1600" dirty="0"/>
          </a:p>
          <a:p>
            <a:endParaRPr lang="en-US" sz="1600" dirty="0"/>
          </a:p>
          <a:p>
            <a:r>
              <a:rPr lang="en-US" sz="1600" dirty="0"/>
              <a:t>117</a:t>
            </a:r>
          </a:p>
          <a:p>
            <a:endParaRPr lang="en-US" sz="1600" dirty="0"/>
          </a:p>
          <a:p>
            <a:endParaRPr lang="en-US" sz="1600" dirty="0"/>
          </a:p>
          <a:p>
            <a:r>
              <a:rPr lang="en-US" sz="1600" dirty="0"/>
              <a:t>117</a:t>
            </a:r>
          </a:p>
        </p:txBody>
      </p:sp>
      <p:sp>
        <p:nvSpPr>
          <p:cNvPr id="29" name="Rectangle 20"/>
          <p:cNvSpPr>
            <a:spLocks noChangeArrowheads="1"/>
          </p:cNvSpPr>
          <p:nvPr/>
        </p:nvSpPr>
        <p:spPr bwMode="auto">
          <a:xfrm>
            <a:off x="5715000" y="3505200"/>
            <a:ext cx="76200" cy="1524000"/>
          </a:xfrm>
          <a:prstGeom prst="rect">
            <a:avLst/>
          </a:prstGeom>
          <a:solidFill>
            <a:srgbClr val="FF0000"/>
          </a:solidFill>
          <a:ln w="9525">
            <a:solidFill>
              <a:schemeClr val="tx1"/>
            </a:solidFill>
            <a:miter lim="800000"/>
            <a:headEnd/>
            <a:tailEnd/>
          </a:ln>
          <a:effectLst/>
        </p:spPr>
        <p:txBody>
          <a:bodyPr wrap="none" anchor="ctr"/>
          <a:lstStyle/>
          <a:p>
            <a:endParaRPr lang="en-US"/>
          </a:p>
        </p:txBody>
      </p:sp>
      <p:sp>
        <p:nvSpPr>
          <p:cNvPr id="30" name="Line 21"/>
          <p:cNvSpPr>
            <a:spLocks noChangeShapeType="1"/>
          </p:cNvSpPr>
          <p:nvPr/>
        </p:nvSpPr>
        <p:spPr bwMode="auto">
          <a:xfrm flipV="1">
            <a:off x="5257800" y="3505200"/>
            <a:ext cx="533400" cy="304800"/>
          </a:xfrm>
          <a:prstGeom prst="line">
            <a:avLst/>
          </a:prstGeom>
          <a:noFill/>
          <a:ln w="38100">
            <a:solidFill>
              <a:srgbClr val="F5FB11"/>
            </a:solidFill>
            <a:round/>
            <a:headEnd/>
            <a:tailEnd type="triangle" w="med" len="med"/>
          </a:ln>
          <a:effectLst/>
        </p:spPr>
        <p:txBody>
          <a:bodyPr/>
          <a:lstStyle/>
          <a:p>
            <a:endParaRPr lang="en-US"/>
          </a:p>
        </p:txBody>
      </p:sp>
      <p:sp>
        <p:nvSpPr>
          <p:cNvPr id="31" name="Line 22"/>
          <p:cNvSpPr>
            <a:spLocks noChangeShapeType="1"/>
          </p:cNvSpPr>
          <p:nvPr/>
        </p:nvSpPr>
        <p:spPr bwMode="auto">
          <a:xfrm>
            <a:off x="5181600" y="4724400"/>
            <a:ext cx="609600" cy="304800"/>
          </a:xfrm>
          <a:prstGeom prst="line">
            <a:avLst/>
          </a:prstGeom>
          <a:noFill/>
          <a:ln w="38100">
            <a:solidFill>
              <a:srgbClr val="F5FB11"/>
            </a:solidFill>
            <a:round/>
            <a:headEnd/>
            <a:tailEnd type="triangle" w="med" len="med"/>
          </a:ln>
          <a:effectLst/>
        </p:spPr>
        <p:txBody>
          <a:bodyPr/>
          <a:lstStyle/>
          <a:p>
            <a:endParaRPr lang="en-US"/>
          </a:p>
        </p:txBody>
      </p:sp>
      <p:sp>
        <p:nvSpPr>
          <p:cNvPr id="2" name="TextBox 1"/>
          <p:cNvSpPr txBox="1"/>
          <p:nvPr/>
        </p:nvSpPr>
        <p:spPr>
          <a:xfrm>
            <a:off x="-152400" y="6553200"/>
            <a:ext cx="1371600" cy="215444"/>
          </a:xfrm>
          <a:prstGeom prst="rect">
            <a:avLst/>
          </a:prstGeom>
          <a:noFill/>
        </p:spPr>
        <p:txBody>
          <a:bodyPr wrap="square" rtlCol="0">
            <a:spAutoFit/>
          </a:bodyPr>
          <a:lstStyle/>
          <a:p>
            <a:r>
              <a:rPr lang="en-US" sz="800" b="1" dirty="0" smtClean="0"/>
              <a:t>      </a:t>
            </a:r>
            <a:r>
              <a:rPr lang="en-US" sz="800" b="1" dirty="0" smtClean="0">
                <a:solidFill>
                  <a:schemeClr val="bg1"/>
                </a:solidFill>
              </a:rPr>
              <a:t>Slide 60/69</a:t>
            </a:r>
            <a:endParaRPr lang="en-US" sz="800" b="1" dirty="0">
              <a:solidFill>
                <a:schemeClr val="bg1"/>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676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676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676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676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676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676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677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676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676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6763">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6763">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6763">
                                            <p:txEl>
                                              <p:pRg st="11" end="1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6763">
                                            <p:txEl>
                                              <p:pRg st="12" end="12"/>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16763">
                                            <p:txEl>
                                              <p:pRg st="13" end="1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1677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1677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167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69" grpId="0" animBg="1"/>
      <p:bldP spid="116770" grpId="0" animBg="1"/>
      <p:bldP spid="116771" grpId="0" animBg="1"/>
      <p:bldP spid="116772" grpId="0" animBg="1"/>
      <p:bldP spid="29"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066800"/>
            <a:ext cx="5867400" cy="5478423"/>
          </a:xfrm>
          <a:prstGeom prst="rect">
            <a:avLst/>
          </a:prstGeom>
          <a:noFill/>
        </p:spPr>
        <p:txBody>
          <a:bodyPr wrap="square" rtlCol="0">
            <a:spAutoFit/>
          </a:bodyPr>
          <a:lstStyle/>
          <a:p>
            <a:pPr marL="609600" indent="-609600">
              <a:buFontTx/>
              <a:buNone/>
            </a:pPr>
            <a:r>
              <a:rPr lang="en-US" sz="2000" b="1" dirty="0" smtClean="0">
                <a:latin typeface="+mj-lt"/>
              </a:rPr>
              <a:t>                            </a:t>
            </a:r>
            <a:r>
              <a:rPr lang="en-US" sz="2000" b="1" u="sng" dirty="0" smtClean="0">
                <a:latin typeface="+mj-lt"/>
              </a:rPr>
              <a:t>Excavation/Backfill Method</a:t>
            </a:r>
          </a:p>
          <a:p>
            <a:pPr marL="609600" indent="-609600">
              <a:buFontTx/>
              <a:buNone/>
            </a:pPr>
            <a:endParaRPr lang="en-US" sz="2000" u="sng" dirty="0">
              <a:latin typeface="+mj-lt"/>
            </a:endParaRPr>
          </a:p>
          <a:p>
            <a:pPr marL="342900" indent="-342900">
              <a:buFont typeface="Arial"/>
              <a:buChar char="•"/>
            </a:pPr>
            <a:r>
              <a:rPr lang="en-US" sz="2000" dirty="0" smtClean="0">
                <a:latin typeface="+mj-lt"/>
              </a:rPr>
              <a:t>Trench and remove soil to be </a:t>
            </a:r>
          </a:p>
          <a:p>
            <a:pPr marL="609600" indent="-609600">
              <a:buFontTx/>
              <a:buNone/>
            </a:pPr>
            <a:r>
              <a:rPr lang="en-US" sz="2000" dirty="0" smtClean="0">
                <a:latin typeface="+mj-lt"/>
              </a:rPr>
              <a:t>      treated onto heavy plastic </a:t>
            </a:r>
          </a:p>
          <a:p>
            <a:pPr marL="609600" indent="-609600">
              <a:buFontTx/>
              <a:buNone/>
            </a:pPr>
            <a:r>
              <a:rPr lang="en-US" sz="2000" dirty="0" smtClean="0">
                <a:latin typeface="+mj-lt"/>
              </a:rPr>
              <a:t>      sheeting or similar material or </a:t>
            </a:r>
          </a:p>
          <a:p>
            <a:pPr marL="609600" indent="-609600">
              <a:buFontTx/>
              <a:buNone/>
            </a:pPr>
            <a:r>
              <a:rPr lang="en-US" sz="2000" dirty="0" smtClean="0">
                <a:latin typeface="+mj-lt"/>
              </a:rPr>
              <a:t>      onto a wheelbarrow.</a:t>
            </a:r>
          </a:p>
          <a:p>
            <a:pPr marL="609600" indent="-609600">
              <a:buFontTx/>
              <a:buNone/>
            </a:pPr>
            <a:endParaRPr lang="en-US" sz="2000" dirty="0" smtClean="0">
              <a:latin typeface="+mj-lt"/>
            </a:endParaRPr>
          </a:p>
          <a:p>
            <a:pPr marL="342900" indent="-342900">
              <a:lnSpc>
                <a:spcPct val="90000"/>
              </a:lnSpc>
              <a:buFont typeface="Arial"/>
              <a:buChar char="•"/>
            </a:pPr>
            <a:r>
              <a:rPr lang="en-US" sz="2000" dirty="0" smtClean="0">
                <a:latin typeface="+mj-lt"/>
              </a:rPr>
              <a:t>Treat soil at the rate of 4 gallons of 0.06%, 0.09% or </a:t>
            </a:r>
          </a:p>
          <a:p>
            <a:pPr>
              <a:lnSpc>
                <a:spcPct val="90000"/>
              </a:lnSpc>
            </a:pPr>
            <a:r>
              <a:rPr lang="en-US" sz="2000" dirty="0">
                <a:latin typeface="+mj-lt"/>
              </a:rPr>
              <a:t> </a:t>
            </a:r>
            <a:r>
              <a:rPr lang="en-US" sz="2000" dirty="0" smtClean="0">
                <a:latin typeface="+mj-lt"/>
              </a:rPr>
              <a:t>     0.125% </a:t>
            </a:r>
            <a:r>
              <a:rPr lang="en-US" sz="2000" dirty="0" err="1" smtClean="0">
                <a:latin typeface="+mj-lt"/>
              </a:rPr>
              <a:t>Termidor</a:t>
            </a:r>
            <a:r>
              <a:rPr lang="en-US" sz="2000" dirty="0" smtClean="0">
                <a:latin typeface="+mj-lt"/>
              </a:rPr>
              <a:t> SC per 10 linear feet per foot </a:t>
            </a:r>
          </a:p>
          <a:p>
            <a:pPr>
              <a:lnSpc>
                <a:spcPct val="90000"/>
              </a:lnSpc>
            </a:pPr>
            <a:r>
              <a:rPr lang="en-US" sz="2000" dirty="0">
                <a:latin typeface="+mj-lt"/>
              </a:rPr>
              <a:t> </a:t>
            </a:r>
            <a:r>
              <a:rPr lang="en-US" sz="2000" dirty="0" smtClean="0">
                <a:latin typeface="+mj-lt"/>
              </a:rPr>
              <a:t>     of depth of the trench, or </a:t>
            </a:r>
            <a:r>
              <a:rPr lang="en-US" sz="2000" b="1" dirty="0" smtClean="0">
                <a:latin typeface="+mj-lt"/>
              </a:rPr>
              <a:t>1 gallon of 0.06%, 0.09% </a:t>
            </a:r>
          </a:p>
          <a:p>
            <a:pPr>
              <a:lnSpc>
                <a:spcPct val="90000"/>
              </a:lnSpc>
            </a:pPr>
            <a:r>
              <a:rPr lang="en-US" sz="2000" b="1" dirty="0" smtClean="0">
                <a:latin typeface="+mj-lt"/>
              </a:rPr>
              <a:t>      or 0.125% </a:t>
            </a:r>
            <a:r>
              <a:rPr lang="en-US" sz="2000" b="1" dirty="0" err="1" smtClean="0">
                <a:latin typeface="+mj-lt"/>
              </a:rPr>
              <a:t>Termidor</a:t>
            </a:r>
            <a:r>
              <a:rPr lang="en-US" sz="2000" b="1" dirty="0" smtClean="0">
                <a:latin typeface="+mj-lt"/>
              </a:rPr>
              <a:t> SC per 1.0 cubic foot of soil</a:t>
            </a:r>
            <a:r>
              <a:rPr lang="en-US" sz="2000" dirty="0" smtClean="0">
                <a:latin typeface="+mj-lt"/>
              </a:rPr>
              <a:t>.  </a:t>
            </a:r>
          </a:p>
          <a:p>
            <a:pPr>
              <a:lnSpc>
                <a:spcPct val="90000"/>
              </a:lnSpc>
            </a:pPr>
            <a:r>
              <a:rPr lang="en-US" sz="2000" dirty="0" smtClean="0">
                <a:latin typeface="+mj-lt"/>
              </a:rPr>
              <a:t>      Mix thoroughly into the soil taking care to contain </a:t>
            </a:r>
          </a:p>
          <a:p>
            <a:pPr>
              <a:lnSpc>
                <a:spcPct val="90000"/>
              </a:lnSpc>
            </a:pPr>
            <a:r>
              <a:rPr lang="en-US" sz="2000" dirty="0" smtClean="0">
                <a:latin typeface="+mj-lt"/>
              </a:rPr>
              <a:t>      the liquid and prevent runoff or spillage.</a:t>
            </a:r>
          </a:p>
          <a:p>
            <a:pPr marL="609600" indent="-609600">
              <a:lnSpc>
                <a:spcPct val="90000"/>
              </a:lnSpc>
              <a:buFontTx/>
              <a:buNone/>
            </a:pPr>
            <a:endParaRPr lang="en-US" sz="2000" dirty="0">
              <a:latin typeface="+mj-lt"/>
            </a:endParaRPr>
          </a:p>
          <a:p>
            <a:pPr marL="342900" indent="-342900">
              <a:lnSpc>
                <a:spcPct val="90000"/>
              </a:lnSpc>
              <a:buFont typeface="Arial"/>
              <a:buChar char="•"/>
            </a:pPr>
            <a:r>
              <a:rPr lang="en-US" sz="2000" dirty="0" smtClean="0">
                <a:latin typeface="+mj-lt"/>
              </a:rPr>
              <a:t>After the treated soil has absorbed the </a:t>
            </a:r>
            <a:r>
              <a:rPr lang="en-US" sz="2000" dirty="0" err="1" smtClean="0">
                <a:latin typeface="+mj-lt"/>
              </a:rPr>
              <a:t>Termidor</a:t>
            </a:r>
            <a:r>
              <a:rPr lang="en-US" sz="2000" dirty="0" smtClean="0">
                <a:latin typeface="+mj-lt"/>
              </a:rPr>
              <a:t> </a:t>
            </a:r>
          </a:p>
          <a:p>
            <a:pPr marL="609600" indent="-609600">
              <a:lnSpc>
                <a:spcPct val="90000"/>
              </a:lnSpc>
              <a:buFontTx/>
              <a:buNone/>
            </a:pPr>
            <a:r>
              <a:rPr lang="en-US" sz="2000" dirty="0" smtClean="0">
                <a:latin typeface="+mj-lt"/>
              </a:rPr>
              <a:t>      SC finished dilution, return the soil into the trench.</a:t>
            </a:r>
          </a:p>
          <a:p>
            <a:pPr marL="609600" indent="-609600">
              <a:buFontTx/>
              <a:buNone/>
            </a:pPr>
            <a:endParaRPr lang="en-US" sz="2400" dirty="0" smtClean="0">
              <a:latin typeface="+mj-lt"/>
            </a:endParaRPr>
          </a:p>
          <a:p>
            <a:pPr marL="609600" indent="-609600">
              <a:buFontTx/>
              <a:buNone/>
            </a:pPr>
            <a:endParaRPr lang="en-US" sz="2400" dirty="0">
              <a:latin typeface="+mj-lt"/>
            </a:endParaRPr>
          </a:p>
        </p:txBody>
      </p:sp>
      <p:pic>
        <p:nvPicPr>
          <p:cNvPr id="3" name="Picture 7" descr="MPj03143540000[1]"/>
          <p:cNvPicPr>
            <a:picLocks noChangeAspect="1" noChangeArrowheads="1"/>
          </p:cNvPicPr>
          <p:nvPr/>
        </p:nvPicPr>
        <p:blipFill>
          <a:blip r:embed="rId2" cstate="print"/>
          <a:srcRect/>
          <a:stretch>
            <a:fillRect/>
          </a:stretch>
        </p:blipFill>
        <p:spPr bwMode="auto">
          <a:xfrm>
            <a:off x="6019800" y="990600"/>
            <a:ext cx="2362200" cy="2054622"/>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048512"/>
          </a:xfrm>
        </p:spPr>
        <p:txBody>
          <a:bodyPr>
            <a:noAutofit/>
          </a:bodyPr>
          <a:lstStyle/>
          <a:p>
            <a:pPr algn="ctr"/>
            <a:r>
              <a:rPr lang="en-US" sz="2800" b="1" dirty="0" smtClean="0">
                <a:solidFill>
                  <a:schemeClr val="tx1"/>
                </a:solidFill>
                <a:effectLst>
                  <a:outerShdw blurRad="38100" dist="38100" dir="2700000" algn="tl">
                    <a:srgbClr val="000000">
                      <a:alpha val="43137"/>
                    </a:srgbClr>
                  </a:outerShdw>
                </a:effectLst>
              </a:rPr>
              <a:t>Ventilation Standard for subterranean termite control</a:t>
            </a:r>
            <a:r>
              <a:rPr lang="en-US" sz="2800" b="1" i="1" dirty="0" smtClean="0">
                <a:solidFill>
                  <a:schemeClr val="tx1"/>
                </a:solidFill>
                <a:effectLst>
                  <a:outerShdw blurRad="38100" dist="38100" dir="2700000" algn="tl">
                    <a:srgbClr val="000000">
                      <a:alpha val="43137"/>
                    </a:srgbClr>
                  </a:outerShdw>
                </a:effectLst>
              </a:rPr>
              <a:t/>
            </a:r>
            <a:br>
              <a:rPr lang="en-US" sz="2800" b="1" i="1" dirty="0" smtClean="0">
                <a:solidFill>
                  <a:schemeClr val="tx1"/>
                </a:solidFill>
                <a:effectLst>
                  <a:outerShdw blurRad="38100" dist="38100" dir="2700000" algn="tl">
                    <a:srgbClr val="000000">
                      <a:alpha val="43137"/>
                    </a:srgbClr>
                  </a:outerShdw>
                </a:effectLst>
              </a:rPr>
            </a:br>
            <a:endParaRPr lang="en-US" sz="2800" dirty="0">
              <a:solidFill>
                <a:schemeClr val="tx1"/>
              </a:solidFill>
            </a:endParaRPr>
          </a:p>
        </p:txBody>
      </p:sp>
      <p:sp>
        <p:nvSpPr>
          <p:cNvPr id="3" name="Content Placeholder 2"/>
          <p:cNvSpPr>
            <a:spLocks noGrp="1"/>
          </p:cNvSpPr>
          <p:nvPr>
            <p:ph idx="1"/>
          </p:nvPr>
        </p:nvSpPr>
        <p:spPr>
          <a:xfrm>
            <a:off x="457200" y="1676400"/>
            <a:ext cx="8229600" cy="4191000"/>
          </a:xfrm>
        </p:spPr>
        <p:txBody>
          <a:bodyPr>
            <a:noAutofit/>
          </a:bodyPr>
          <a:lstStyle/>
          <a:p>
            <a:r>
              <a:rPr lang="en-US" sz="2000" b="1" dirty="0" smtClean="0">
                <a:latin typeface="Calibri" pitchFamily="34" charset="0"/>
              </a:rPr>
              <a:t>620-6-.04 (1) (b) 6.  </a:t>
            </a:r>
            <a:r>
              <a:rPr lang="en-US" sz="2000" dirty="0" smtClean="0">
                <a:latin typeface="Calibri" pitchFamily="34" charset="0"/>
              </a:rPr>
              <a:t>Providing ventilation in soil exposed crawl space at the rate of one standard ventilator (8”x16”) per fifteen (15) linear feet, or portion thereof, of foundation wall.  Where structural of other conditions dictate, the required ventilators may be placed in only three sides.  When an approved vapor barrier has been applied to a minimum of 70 percent of the ground surface in freestanding private residences, only one standard ventilator shall be required in each side of the structure, and if structural or other conditions dictate, the required number of ventilators may be placed in only three sides.  Provided, when any limited or restricted crawl space extends from the primary crawl space, creating air stagnation, one standard ventilator (8”x16”) shall be installed for each fifteen linear feet, or portion thereof, of foundation wall in such space, not considering the linear feet where such limited or restricted area joins the primary crawl space.</a:t>
            </a:r>
          </a:p>
          <a:p>
            <a:endParaRPr lang="en-US" sz="2000" dirty="0">
              <a:latin typeface="Calibri" pitchFamily="34" charset="0"/>
            </a:endParaRPr>
          </a:p>
        </p:txBody>
      </p:sp>
      <p:sp>
        <p:nvSpPr>
          <p:cNvPr id="4" name="TextBox 3"/>
          <p:cNvSpPr txBox="1"/>
          <p:nvPr/>
        </p:nvSpPr>
        <p:spPr>
          <a:xfrm>
            <a:off x="533400" y="1371600"/>
            <a:ext cx="8077200" cy="4893647"/>
          </a:xfrm>
          <a:prstGeom prst="rect">
            <a:avLst/>
          </a:prstGeom>
          <a:noFill/>
          <a:ln>
            <a:solidFill>
              <a:schemeClr val="tx1"/>
            </a:solidFill>
          </a:ln>
        </p:spPr>
        <p:txBody>
          <a:bodyPr wrap="square" rtlCol="0">
            <a:spAutoFit/>
          </a:bodyPr>
          <a:lstStyle/>
          <a:p>
            <a:pPr algn="ctr"/>
            <a:endParaRPr lang="en-US" sz="3200" b="1" dirty="0" smtClean="0">
              <a:solidFill>
                <a:srgbClr val="FF0000"/>
              </a:solidFill>
              <a:latin typeface="+mj-lt"/>
            </a:endParaRPr>
          </a:p>
          <a:p>
            <a:pPr algn="ctr"/>
            <a:endParaRPr lang="en-US" sz="3200" b="1" dirty="0" smtClean="0">
              <a:solidFill>
                <a:srgbClr val="FF0000"/>
              </a:solidFill>
              <a:latin typeface="+mj-lt"/>
            </a:endParaRPr>
          </a:p>
          <a:p>
            <a:pPr algn="ctr"/>
            <a:r>
              <a:rPr lang="en-US" sz="3600" b="1" dirty="0" smtClean="0">
                <a:solidFill>
                  <a:srgbClr val="000000"/>
                </a:solidFill>
                <a:latin typeface="+mj-lt"/>
              </a:rPr>
              <a:t>There is no more </a:t>
            </a:r>
          </a:p>
          <a:p>
            <a:pPr algn="ctr"/>
            <a:r>
              <a:rPr lang="en-US" sz="3600" b="1" dirty="0" smtClean="0">
                <a:solidFill>
                  <a:srgbClr val="000000"/>
                </a:solidFill>
                <a:latin typeface="+mj-lt"/>
              </a:rPr>
              <a:t>ventilation standard</a:t>
            </a:r>
          </a:p>
          <a:p>
            <a:pPr algn="ctr"/>
            <a:r>
              <a:rPr lang="en-US" sz="3600" b="1" dirty="0" smtClean="0">
                <a:solidFill>
                  <a:srgbClr val="000000"/>
                </a:solidFill>
                <a:latin typeface="+mj-lt"/>
              </a:rPr>
              <a:t>for </a:t>
            </a:r>
          </a:p>
          <a:p>
            <a:pPr algn="ctr"/>
            <a:r>
              <a:rPr lang="en-US" sz="3600" b="1" dirty="0" smtClean="0">
                <a:solidFill>
                  <a:srgbClr val="000000"/>
                </a:solidFill>
                <a:latin typeface="+mj-lt"/>
              </a:rPr>
              <a:t>post construction </a:t>
            </a:r>
          </a:p>
          <a:p>
            <a:pPr algn="ctr"/>
            <a:r>
              <a:rPr lang="en-US" sz="3600" b="1" dirty="0" smtClean="0">
                <a:solidFill>
                  <a:srgbClr val="000000"/>
                </a:solidFill>
                <a:latin typeface="+mj-lt"/>
              </a:rPr>
              <a:t>subterranean termite </a:t>
            </a:r>
          </a:p>
          <a:p>
            <a:pPr algn="ctr"/>
            <a:r>
              <a:rPr lang="en-US" sz="3600" b="1" dirty="0">
                <a:solidFill>
                  <a:srgbClr val="000000"/>
                </a:solidFill>
                <a:latin typeface="+mj-lt"/>
              </a:rPr>
              <a:t>c</a:t>
            </a:r>
            <a:r>
              <a:rPr lang="en-US" sz="3600" b="1" dirty="0" smtClean="0">
                <a:solidFill>
                  <a:srgbClr val="000000"/>
                </a:solidFill>
                <a:latin typeface="+mj-lt"/>
              </a:rPr>
              <a:t>ontrol</a:t>
            </a:r>
          </a:p>
          <a:p>
            <a:pPr algn="ctr"/>
            <a:endParaRPr lang="en-US" sz="3200" b="1" dirty="0">
              <a:solidFill>
                <a:srgbClr val="FF0000"/>
              </a:solidFill>
              <a:latin typeface="+mj-lt"/>
            </a:endParaRPr>
          </a:p>
        </p:txBody>
      </p:sp>
      <p:sp>
        <p:nvSpPr>
          <p:cNvPr id="5" name="Oval 4"/>
          <p:cNvSpPr/>
          <p:nvPr/>
        </p:nvSpPr>
        <p:spPr>
          <a:xfrm>
            <a:off x="914400" y="1905000"/>
            <a:ext cx="7543800" cy="4038600"/>
          </a:xfrm>
          <a:prstGeom prst="ellipse">
            <a:avLst/>
          </a:prstGeom>
          <a:noFill/>
          <a:ln w="76200" cmpd="sng">
            <a:solidFill>
              <a:srgbClr val="FF363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Connector 6"/>
          <p:cNvCxnSpPr>
            <a:stCxn id="5" idx="3"/>
            <a:endCxn id="5" idx="7"/>
          </p:cNvCxnSpPr>
          <p:nvPr/>
        </p:nvCxnSpPr>
        <p:spPr>
          <a:xfrm flipV="1">
            <a:off x="2019164" y="2496439"/>
            <a:ext cx="5334272" cy="2855722"/>
          </a:xfrm>
          <a:prstGeom prst="line">
            <a:avLst/>
          </a:prstGeom>
          <a:ln w="76200" cmpd="sng">
            <a:solidFill>
              <a:srgbClr val="FF3636"/>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8458200" y="6633346"/>
            <a:ext cx="838200" cy="215444"/>
          </a:xfrm>
          <a:prstGeom prst="rect">
            <a:avLst/>
          </a:prstGeom>
          <a:noFill/>
        </p:spPr>
        <p:txBody>
          <a:bodyPr wrap="square" rtlCol="0">
            <a:spAutoFit/>
          </a:bodyPr>
          <a:lstStyle/>
          <a:p>
            <a:r>
              <a:rPr lang="en-US" sz="800" b="1" dirty="0" smtClean="0"/>
              <a:t>Slide 80/86</a:t>
            </a:r>
            <a:endParaRPr lang="en-US" sz="800" b="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219200" y="1371600"/>
            <a:ext cx="6781800" cy="4876800"/>
          </a:xfrm>
        </p:spPr>
        <p:txBody>
          <a:bodyPr>
            <a:normAutofit/>
          </a:bodyPr>
          <a:lstStyle/>
          <a:p>
            <a:pPr marL="0" indent="0">
              <a:buNone/>
            </a:pPr>
            <a:r>
              <a:rPr lang="en-US" sz="2800" b="1" dirty="0" smtClean="0">
                <a:solidFill>
                  <a:srgbClr val="000000"/>
                </a:solidFill>
              </a:rPr>
              <a:t>Does that mean that I should no longer sell </a:t>
            </a:r>
          </a:p>
          <a:p>
            <a:pPr marL="0" indent="0">
              <a:buNone/>
            </a:pPr>
            <a:r>
              <a:rPr lang="en-US" sz="2800" b="1" dirty="0" smtClean="0">
                <a:solidFill>
                  <a:srgbClr val="000000"/>
                </a:solidFill>
              </a:rPr>
              <a:t>proper ventilation of the under floor space </a:t>
            </a:r>
          </a:p>
          <a:p>
            <a:pPr marL="0" indent="0">
              <a:buNone/>
            </a:pPr>
            <a:r>
              <a:rPr lang="en-US" sz="2800" b="1" dirty="0" smtClean="0">
                <a:solidFill>
                  <a:srgbClr val="000000"/>
                </a:solidFill>
              </a:rPr>
              <a:t>between the bottom of the floor joists and </a:t>
            </a:r>
          </a:p>
          <a:p>
            <a:pPr marL="0" indent="0">
              <a:buNone/>
            </a:pPr>
            <a:r>
              <a:rPr lang="en-US" sz="2800" b="1" dirty="0" smtClean="0">
                <a:solidFill>
                  <a:srgbClr val="000000"/>
                </a:solidFill>
              </a:rPr>
              <a:t>the earth that meets the requirements of </a:t>
            </a:r>
          </a:p>
          <a:p>
            <a:pPr marL="0" indent="0">
              <a:buNone/>
            </a:pPr>
            <a:r>
              <a:rPr lang="en-US" sz="2800" b="1" dirty="0" smtClean="0">
                <a:solidFill>
                  <a:srgbClr val="000000"/>
                </a:solidFill>
              </a:rPr>
              <a:t>the International Residential Building Code </a:t>
            </a:r>
          </a:p>
          <a:p>
            <a:pPr marL="0" indent="0">
              <a:buNone/>
            </a:pPr>
            <a:r>
              <a:rPr lang="en-US" sz="2800" b="1" dirty="0" smtClean="0">
                <a:solidFill>
                  <a:srgbClr val="000000"/>
                </a:solidFill>
              </a:rPr>
              <a:t>for one and two family dwellings, the latest </a:t>
            </a:r>
          </a:p>
          <a:p>
            <a:pPr marL="0" indent="0">
              <a:buNone/>
            </a:pPr>
            <a:r>
              <a:rPr lang="en-US" sz="2800" b="1" dirty="0" smtClean="0">
                <a:solidFill>
                  <a:srgbClr val="000000"/>
                </a:solidFill>
              </a:rPr>
              <a:t>edition as adopted and amended by the </a:t>
            </a:r>
          </a:p>
          <a:p>
            <a:pPr marL="0" indent="0">
              <a:buNone/>
            </a:pPr>
            <a:r>
              <a:rPr lang="en-US" sz="2800" b="1" dirty="0" smtClean="0">
                <a:solidFill>
                  <a:srgbClr val="000000"/>
                </a:solidFill>
              </a:rPr>
              <a:t>Georgia Department of Community Affairs? </a:t>
            </a:r>
            <a:endParaRPr lang="en-US" sz="2800" b="1" dirty="0">
              <a:solidFill>
                <a:srgbClr val="000000"/>
              </a:solidFill>
            </a:endParaRPr>
          </a:p>
        </p:txBody>
      </p:sp>
    </p:spTree>
    <p:extLst>
      <p:ext uri="{BB962C8B-B14F-4D97-AF65-F5344CB8AC3E}">
        <p14:creationId xmlns:p14="http://schemas.microsoft.com/office/powerpoint/2010/main" val="492375208"/>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600200"/>
            <a:ext cx="8229600" cy="3763963"/>
          </a:xfrm>
        </p:spPr>
        <p:txBody>
          <a:bodyPr>
            <a:normAutofit lnSpcReduction="10000"/>
          </a:bodyPr>
          <a:lstStyle/>
          <a:p>
            <a:pPr marL="0" indent="0" algn="ctr">
              <a:buNone/>
            </a:pPr>
            <a:r>
              <a:rPr lang="en-US" b="1" dirty="0" smtClean="0">
                <a:solidFill>
                  <a:srgbClr val="FF3636"/>
                </a:solidFill>
              </a:rPr>
              <a:t>NO</a:t>
            </a:r>
            <a:r>
              <a:rPr lang="en-US" b="1" dirty="0" smtClean="0"/>
              <a:t>…just because it is no longer a </a:t>
            </a:r>
          </a:p>
          <a:p>
            <a:pPr marL="0" indent="0" algn="ctr">
              <a:buNone/>
            </a:pPr>
            <a:r>
              <a:rPr lang="en-US" b="1" dirty="0"/>
              <a:t>s</a:t>
            </a:r>
            <a:r>
              <a:rPr lang="en-US" b="1" dirty="0" smtClean="0"/>
              <a:t>ubterranean termite treatment requirement </a:t>
            </a:r>
          </a:p>
          <a:p>
            <a:pPr marL="0" indent="0" algn="ctr">
              <a:buNone/>
            </a:pPr>
            <a:r>
              <a:rPr lang="en-US" b="1" dirty="0" smtClean="0"/>
              <a:t>doesn’t mean that you should stop selling</a:t>
            </a:r>
          </a:p>
          <a:p>
            <a:pPr marL="0" indent="0" algn="ctr">
              <a:buNone/>
            </a:pPr>
            <a:r>
              <a:rPr lang="en-US" b="1" dirty="0" smtClean="0"/>
              <a:t>adequate ventilation.   </a:t>
            </a:r>
          </a:p>
          <a:p>
            <a:pPr marL="0" indent="0" algn="ctr">
              <a:buNone/>
            </a:pPr>
            <a:endParaRPr lang="en-US" b="1" dirty="0"/>
          </a:p>
          <a:p>
            <a:pPr marL="0" indent="0" algn="ctr">
              <a:buNone/>
            </a:pPr>
            <a:r>
              <a:rPr lang="en-US" b="1" dirty="0" smtClean="0"/>
              <a:t>If they do not have adequate ventilation</a:t>
            </a:r>
          </a:p>
          <a:p>
            <a:pPr marL="0" indent="0" algn="ctr">
              <a:buNone/>
            </a:pPr>
            <a:r>
              <a:rPr lang="en-US" b="1" dirty="0" smtClean="0"/>
              <a:t>and they need it, sell it to them!</a:t>
            </a:r>
          </a:p>
          <a:p>
            <a:pPr marL="0" indent="0" algn="ctr">
              <a:buNone/>
            </a:pPr>
            <a:endParaRPr lang="en-US" b="1" dirty="0"/>
          </a:p>
        </p:txBody>
      </p:sp>
    </p:spTree>
    <p:extLst>
      <p:ext uri="{BB962C8B-B14F-4D97-AF65-F5344CB8AC3E}">
        <p14:creationId xmlns:p14="http://schemas.microsoft.com/office/powerpoint/2010/main" val="18972970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algn="ctr"/>
            <a:r>
              <a:rPr lang="en-US" sz="2800" b="1" dirty="0" smtClean="0">
                <a:solidFill>
                  <a:srgbClr val="000000"/>
                </a:solidFill>
              </a:rPr>
              <a:t>Some additional things to know when doing a </a:t>
            </a:r>
            <a:br>
              <a:rPr lang="en-US" sz="2800" b="1" dirty="0" smtClean="0">
                <a:solidFill>
                  <a:srgbClr val="000000"/>
                </a:solidFill>
              </a:rPr>
            </a:br>
            <a:r>
              <a:rPr lang="en-US" sz="2800" b="1" dirty="0" smtClean="0">
                <a:solidFill>
                  <a:srgbClr val="000000"/>
                </a:solidFill>
              </a:rPr>
              <a:t>Defined soil treatment with </a:t>
            </a:r>
            <a:r>
              <a:rPr lang="en-US" sz="2800" b="1" dirty="0" err="1" smtClean="0">
                <a:solidFill>
                  <a:srgbClr val="000000"/>
                </a:solidFill>
              </a:rPr>
              <a:t>Termidor</a:t>
            </a:r>
            <a:r>
              <a:rPr lang="en-US" sz="2800" b="1" dirty="0" smtClean="0">
                <a:solidFill>
                  <a:srgbClr val="000000"/>
                </a:solidFill>
              </a:rPr>
              <a:t> SC</a:t>
            </a:r>
            <a:endParaRPr lang="en-US" sz="2800" b="1" dirty="0">
              <a:solidFill>
                <a:srgbClr val="000000"/>
              </a:solidFill>
            </a:endParaRPr>
          </a:p>
        </p:txBody>
      </p:sp>
      <p:sp>
        <p:nvSpPr>
          <p:cNvPr id="3" name="Content Placeholder 2"/>
          <p:cNvSpPr>
            <a:spLocks noGrp="1"/>
          </p:cNvSpPr>
          <p:nvPr>
            <p:ph idx="1"/>
          </p:nvPr>
        </p:nvSpPr>
        <p:spPr>
          <a:xfrm>
            <a:off x="457200" y="1371600"/>
            <a:ext cx="8229600" cy="4114800"/>
          </a:xfrm>
        </p:spPr>
        <p:txBody>
          <a:bodyPr>
            <a:normAutofit/>
          </a:bodyPr>
          <a:lstStyle/>
          <a:p>
            <a:r>
              <a:rPr lang="en-US" sz="2000" dirty="0" smtClean="0"/>
              <a:t>If there is any infestation along the foundation wall or through a crack or </a:t>
            </a:r>
          </a:p>
          <a:p>
            <a:pPr marL="0" indent="0">
              <a:buNone/>
            </a:pPr>
            <a:r>
              <a:rPr lang="en-US" sz="2000" dirty="0"/>
              <a:t> </a:t>
            </a:r>
            <a:r>
              <a:rPr lang="en-US" sz="2000" dirty="0" smtClean="0"/>
              <a:t>     penetration through a slab, you will need to treat that area completely in </a:t>
            </a:r>
          </a:p>
          <a:p>
            <a:pPr marL="0" indent="0">
              <a:buNone/>
            </a:pPr>
            <a:r>
              <a:rPr lang="en-US" sz="2000" dirty="0"/>
              <a:t> </a:t>
            </a:r>
            <a:r>
              <a:rPr lang="en-US" sz="2000" dirty="0" smtClean="0"/>
              <a:t>     the area of infestation and at least two (2) feet in either direction. </a:t>
            </a:r>
            <a:endParaRPr lang="en-US" sz="2000" dirty="0"/>
          </a:p>
        </p:txBody>
      </p:sp>
      <p:sp>
        <p:nvSpPr>
          <p:cNvPr id="5" name="Rectangle 4"/>
          <p:cNvSpPr/>
          <p:nvPr/>
        </p:nvSpPr>
        <p:spPr>
          <a:xfrm>
            <a:off x="1752600" y="3429000"/>
            <a:ext cx="9144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2667000" y="3429000"/>
            <a:ext cx="9144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5410200" y="3429000"/>
            <a:ext cx="9144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495800" y="3429000"/>
            <a:ext cx="9144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3581400" y="3429000"/>
            <a:ext cx="9144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6324600" y="3429000"/>
            <a:ext cx="9144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7239000" y="3429000"/>
            <a:ext cx="9144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1752600" y="2743200"/>
            <a:ext cx="6400800" cy="609600"/>
          </a:xfrm>
          <a:prstGeom prst="rect">
            <a:avLst/>
          </a:prstGeom>
          <a:solidFill>
            <a:srgbClr val="7C5E00"/>
          </a:solidFill>
          <a:ln>
            <a:solidFill>
              <a:srgbClr val="CC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12"/>
          <p:cNvSpPr/>
          <p:nvPr/>
        </p:nvSpPr>
        <p:spPr>
          <a:xfrm>
            <a:off x="1752600" y="3886200"/>
            <a:ext cx="6400800" cy="381000"/>
          </a:xfrm>
          <a:prstGeom prst="rect">
            <a:avLst/>
          </a:prstGeom>
          <a:solidFill>
            <a:srgbClr val="7C5E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Rectangle 14"/>
          <p:cNvSpPr/>
          <p:nvPr/>
        </p:nvSpPr>
        <p:spPr>
          <a:xfrm>
            <a:off x="1752600" y="3200400"/>
            <a:ext cx="6400800" cy="2286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t>         </a:t>
            </a:r>
            <a:endParaRPr lang="en-US" dirty="0">
              <a:solidFill>
                <a:srgbClr val="000000"/>
              </a:solidFill>
            </a:endParaRPr>
          </a:p>
        </p:txBody>
      </p:sp>
      <p:sp>
        <p:nvSpPr>
          <p:cNvPr id="16" name="TextBox 15"/>
          <p:cNvSpPr txBox="1"/>
          <p:nvPr/>
        </p:nvSpPr>
        <p:spPr>
          <a:xfrm>
            <a:off x="4191000" y="2667000"/>
            <a:ext cx="1066800" cy="307777"/>
          </a:xfrm>
          <a:prstGeom prst="rect">
            <a:avLst/>
          </a:prstGeom>
          <a:noFill/>
        </p:spPr>
        <p:txBody>
          <a:bodyPr wrap="square" rtlCol="0">
            <a:spAutoFit/>
          </a:bodyPr>
          <a:lstStyle/>
          <a:p>
            <a:r>
              <a:rPr lang="en-US" sz="1200" b="1" dirty="0" smtClean="0"/>
              <a:t>         </a:t>
            </a:r>
            <a:r>
              <a:rPr lang="en-US" sz="1400" b="1" dirty="0" smtClean="0"/>
              <a:t> </a:t>
            </a:r>
            <a:endParaRPr lang="en-US" sz="1400" b="1" dirty="0"/>
          </a:p>
        </p:txBody>
      </p:sp>
      <p:sp>
        <p:nvSpPr>
          <p:cNvPr id="17" name="TextBox 16"/>
          <p:cNvSpPr txBox="1"/>
          <p:nvPr/>
        </p:nvSpPr>
        <p:spPr>
          <a:xfrm>
            <a:off x="152400" y="2971800"/>
            <a:ext cx="1600200" cy="461665"/>
          </a:xfrm>
          <a:prstGeom prst="rect">
            <a:avLst/>
          </a:prstGeom>
          <a:noFill/>
        </p:spPr>
        <p:txBody>
          <a:bodyPr wrap="square" rtlCol="0">
            <a:spAutoFit/>
          </a:bodyPr>
          <a:lstStyle/>
          <a:p>
            <a:endParaRPr lang="en-US" sz="1200" b="1" dirty="0" smtClean="0"/>
          </a:p>
          <a:p>
            <a:r>
              <a:rPr lang="en-US" sz="1200" b="1" dirty="0" smtClean="0"/>
              <a:t>    Treatment zone</a:t>
            </a:r>
            <a:endParaRPr lang="en-US" sz="1100" b="1" dirty="0"/>
          </a:p>
        </p:txBody>
      </p:sp>
      <p:sp>
        <p:nvSpPr>
          <p:cNvPr id="18" name="Rectangle 17"/>
          <p:cNvSpPr/>
          <p:nvPr/>
        </p:nvSpPr>
        <p:spPr>
          <a:xfrm>
            <a:off x="1828800" y="3505200"/>
            <a:ext cx="304800" cy="3048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2286000" y="3505200"/>
            <a:ext cx="304800" cy="30480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3200400" y="3505200"/>
            <a:ext cx="304800" cy="30480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2743200" y="3505200"/>
            <a:ext cx="304800" cy="30480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6400800" y="3505200"/>
            <a:ext cx="304800" cy="30480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6858000" y="3505200"/>
            <a:ext cx="304800" cy="30480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7315200" y="3505200"/>
            <a:ext cx="304800" cy="30480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7696200" y="3505200"/>
            <a:ext cx="304800" cy="30480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a:off x="3581400" y="3886200"/>
            <a:ext cx="2743200" cy="2286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FFFFFF"/>
                </a:solidFill>
              </a:rPr>
              <a:t>Trenching </a:t>
            </a:r>
            <a:endParaRPr lang="en-US" sz="1200" b="1" dirty="0">
              <a:solidFill>
                <a:srgbClr val="FFFFFF"/>
              </a:solidFill>
            </a:endParaRPr>
          </a:p>
        </p:txBody>
      </p:sp>
      <p:sp>
        <p:nvSpPr>
          <p:cNvPr id="33" name="TextBox 32"/>
          <p:cNvSpPr txBox="1"/>
          <p:nvPr/>
        </p:nvSpPr>
        <p:spPr>
          <a:xfrm>
            <a:off x="8305800" y="3276600"/>
            <a:ext cx="609600" cy="646331"/>
          </a:xfrm>
          <a:prstGeom prst="rect">
            <a:avLst/>
          </a:prstGeom>
          <a:solidFill>
            <a:srgbClr val="CDFFF9"/>
          </a:solidFill>
          <a:ln w="38100" cmpd="sng">
            <a:solidFill>
              <a:schemeClr val="tx1"/>
            </a:solidFill>
          </a:ln>
        </p:spPr>
        <p:txBody>
          <a:bodyPr wrap="square" rtlCol="0">
            <a:spAutoFit/>
          </a:bodyPr>
          <a:lstStyle/>
          <a:p>
            <a:r>
              <a:rPr lang="en-US" sz="1200" b="1" dirty="0" smtClean="0"/>
              <a:t>Crawl Space Home</a:t>
            </a:r>
          </a:p>
        </p:txBody>
      </p:sp>
      <p:sp>
        <p:nvSpPr>
          <p:cNvPr id="34" name="Rectangle 33"/>
          <p:cNvSpPr/>
          <p:nvPr/>
        </p:nvSpPr>
        <p:spPr>
          <a:xfrm>
            <a:off x="1752600" y="4648200"/>
            <a:ext cx="6400800" cy="609600"/>
          </a:xfrm>
          <a:prstGeom prst="rect">
            <a:avLst/>
          </a:prstGeom>
          <a:solidFill>
            <a:srgbClr val="7C5E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Rectangle 34"/>
          <p:cNvSpPr/>
          <p:nvPr/>
        </p:nvSpPr>
        <p:spPr>
          <a:xfrm>
            <a:off x="1752600" y="5029200"/>
            <a:ext cx="6400800" cy="2286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1752600" y="5257800"/>
            <a:ext cx="9144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2667000" y="5257800"/>
            <a:ext cx="9144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3581400" y="5257800"/>
            <a:ext cx="9144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4495800" y="5257800"/>
            <a:ext cx="9144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5410200" y="5257800"/>
            <a:ext cx="9144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6324600" y="5257800"/>
            <a:ext cx="9144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7239000" y="5257800"/>
            <a:ext cx="9144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42"/>
          <p:cNvSpPr/>
          <p:nvPr/>
        </p:nvSpPr>
        <p:spPr>
          <a:xfrm>
            <a:off x="1828800" y="5334000"/>
            <a:ext cx="304800" cy="3048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p:cNvSpPr/>
          <p:nvPr/>
        </p:nvSpPr>
        <p:spPr>
          <a:xfrm>
            <a:off x="2286000" y="5334000"/>
            <a:ext cx="304800" cy="3048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p:cNvSpPr/>
          <p:nvPr/>
        </p:nvSpPr>
        <p:spPr>
          <a:xfrm>
            <a:off x="2743200" y="5334000"/>
            <a:ext cx="304800" cy="3048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3200400" y="5334000"/>
            <a:ext cx="304800" cy="3048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TextBox 46"/>
          <p:cNvSpPr txBox="1"/>
          <p:nvPr/>
        </p:nvSpPr>
        <p:spPr>
          <a:xfrm>
            <a:off x="4419600" y="6324600"/>
            <a:ext cx="1066800" cy="276999"/>
          </a:xfrm>
          <a:prstGeom prst="rect">
            <a:avLst/>
          </a:prstGeom>
          <a:noFill/>
        </p:spPr>
        <p:txBody>
          <a:bodyPr wrap="square" rtlCol="0">
            <a:spAutoFit/>
          </a:bodyPr>
          <a:lstStyle/>
          <a:p>
            <a:r>
              <a:rPr lang="en-US" sz="1200" b="1" dirty="0" smtClean="0"/>
              <a:t>          ST </a:t>
            </a:r>
            <a:endParaRPr lang="en-US" sz="1200" b="1" dirty="0"/>
          </a:p>
        </p:txBody>
      </p:sp>
      <p:sp>
        <p:nvSpPr>
          <p:cNvPr id="48" name="Rectangle 47"/>
          <p:cNvSpPr/>
          <p:nvPr/>
        </p:nvSpPr>
        <p:spPr>
          <a:xfrm>
            <a:off x="7772400" y="5334000"/>
            <a:ext cx="304800" cy="3048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a:off x="7315200" y="5334000"/>
            <a:ext cx="304800" cy="3048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p:cNvSpPr/>
          <p:nvPr/>
        </p:nvSpPr>
        <p:spPr>
          <a:xfrm>
            <a:off x="6858000" y="5334000"/>
            <a:ext cx="304800" cy="3048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p:cNvSpPr/>
          <p:nvPr/>
        </p:nvSpPr>
        <p:spPr>
          <a:xfrm>
            <a:off x="6400800" y="5334000"/>
            <a:ext cx="304800" cy="3048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2" name="Straight Arrow Connector 61"/>
          <p:cNvCxnSpPr/>
          <p:nvPr/>
        </p:nvCxnSpPr>
        <p:spPr>
          <a:xfrm>
            <a:off x="1447800" y="3352800"/>
            <a:ext cx="38100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a:stCxn id="59" idx="3"/>
          </p:cNvCxnSpPr>
          <p:nvPr/>
        </p:nvCxnSpPr>
        <p:spPr>
          <a:xfrm flipV="1">
            <a:off x="1447800" y="3962400"/>
            <a:ext cx="2286000" cy="223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2" name="TextBox 71"/>
          <p:cNvSpPr txBox="1"/>
          <p:nvPr/>
        </p:nvSpPr>
        <p:spPr>
          <a:xfrm>
            <a:off x="2895600" y="3124200"/>
            <a:ext cx="1066800" cy="276999"/>
          </a:xfrm>
          <a:prstGeom prst="rect">
            <a:avLst/>
          </a:prstGeom>
          <a:noFill/>
        </p:spPr>
        <p:txBody>
          <a:bodyPr wrap="square" rtlCol="0">
            <a:spAutoFit/>
          </a:bodyPr>
          <a:lstStyle/>
          <a:p>
            <a:r>
              <a:rPr lang="en-US" sz="1200" b="1" dirty="0" smtClean="0">
                <a:solidFill>
                  <a:schemeClr val="bg1"/>
                </a:solidFill>
              </a:rPr>
              <a:t>Trenching</a:t>
            </a:r>
            <a:endParaRPr lang="en-US" sz="1200" b="1" dirty="0">
              <a:solidFill>
                <a:schemeClr val="bg1"/>
              </a:solidFill>
            </a:endParaRPr>
          </a:p>
        </p:txBody>
      </p:sp>
      <p:sp>
        <p:nvSpPr>
          <p:cNvPr id="73" name="TextBox 72"/>
          <p:cNvSpPr txBox="1"/>
          <p:nvPr/>
        </p:nvSpPr>
        <p:spPr>
          <a:xfrm>
            <a:off x="2895600" y="4953000"/>
            <a:ext cx="1066800" cy="276999"/>
          </a:xfrm>
          <a:prstGeom prst="rect">
            <a:avLst/>
          </a:prstGeom>
          <a:noFill/>
        </p:spPr>
        <p:txBody>
          <a:bodyPr wrap="square" rtlCol="0">
            <a:spAutoFit/>
          </a:bodyPr>
          <a:lstStyle/>
          <a:p>
            <a:r>
              <a:rPr lang="en-US" sz="1200" b="1" dirty="0" smtClean="0">
                <a:solidFill>
                  <a:srgbClr val="FFFFFF"/>
                </a:solidFill>
              </a:rPr>
              <a:t>Trenching</a:t>
            </a:r>
            <a:endParaRPr lang="en-US" sz="1200" b="1" dirty="0">
              <a:solidFill>
                <a:srgbClr val="FFFFFF"/>
              </a:solidFill>
            </a:endParaRPr>
          </a:p>
        </p:txBody>
      </p:sp>
      <p:sp>
        <p:nvSpPr>
          <p:cNvPr id="74" name="Rectangle 73"/>
          <p:cNvSpPr/>
          <p:nvPr/>
        </p:nvSpPr>
        <p:spPr>
          <a:xfrm>
            <a:off x="1752600" y="5715000"/>
            <a:ext cx="6400800" cy="9144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6" name="TextBox 75"/>
          <p:cNvSpPr txBox="1"/>
          <p:nvPr/>
        </p:nvSpPr>
        <p:spPr>
          <a:xfrm>
            <a:off x="8305800" y="5410200"/>
            <a:ext cx="685800" cy="646331"/>
          </a:xfrm>
          <a:prstGeom prst="rect">
            <a:avLst/>
          </a:prstGeom>
          <a:solidFill>
            <a:srgbClr val="CDFFF9"/>
          </a:solidFill>
          <a:ln w="38100" cmpd="sng">
            <a:solidFill>
              <a:srgbClr val="000000"/>
            </a:solidFill>
          </a:ln>
        </p:spPr>
        <p:txBody>
          <a:bodyPr wrap="square" rtlCol="0">
            <a:spAutoFit/>
          </a:bodyPr>
          <a:lstStyle/>
          <a:p>
            <a:r>
              <a:rPr lang="en-US" sz="1200" dirty="0" smtClean="0"/>
              <a:t>Floating   </a:t>
            </a:r>
          </a:p>
          <a:p>
            <a:r>
              <a:rPr lang="en-US" sz="1200" dirty="0" smtClean="0"/>
              <a:t>   Slab   </a:t>
            </a:r>
          </a:p>
          <a:p>
            <a:r>
              <a:rPr lang="en-US" sz="1200" dirty="0" smtClean="0"/>
              <a:t>  Home</a:t>
            </a:r>
            <a:endParaRPr lang="en-US" sz="1200" dirty="0"/>
          </a:p>
        </p:txBody>
      </p:sp>
      <p:sp>
        <p:nvSpPr>
          <p:cNvPr id="77" name="TextBox 76"/>
          <p:cNvSpPr txBox="1"/>
          <p:nvPr/>
        </p:nvSpPr>
        <p:spPr>
          <a:xfrm>
            <a:off x="152400" y="4800600"/>
            <a:ext cx="1676400" cy="769441"/>
          </a:xfrm>
          <a:prstGeom prst="rect">
            <a:avLst/>
          </a:prstGeom>
          <a:noFill/>
        </p:spPr>
        <p:txBody>
          <a:bodyPr wrap="square" rtlCol="0">
            <a:spAutoFit/>
          </a:bodyPr>
          <a:lstStyle/>
          <a:p>
            <a:endParaRPr lang="en-US" sz="1200" b="1" dirty="0" smtClean="0"/>
          </a:p>
          <a:p>
            <a:r>
              <a:rPr lang="en-US" sz="1200" b="1" dirty="0" smtClean="0"/>
              <a:t>    Treatment zone</a:t>
            </a:r>
          </a:p>
          <a:p>
            <a:endParaRPr lang="en-US" sz="800" b="1" dirty="0" smtClean="0"/>
          </a:p>
          <a:p>
            <a:endParaRPr lang="en-US" sz="1200" b="1" dirty="0" smtClean="0"/>
          </a:p>
        </p:txBody>
      </p:sp>
      <p:cxnSp>
        <p:nvCxnSpPr>
          <p:cNvPr id="83" name="Straight Arrow Connector 82"/>
          <p:cNvCxnSpPr/>
          <p:nvPr/>
        </p:nvCxnSpPr>
        <p:spPr>
          <a:xfrm>
            <a:off x="1447800" y="5105400"/>
            <a:ext cx="22860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a:off x="1447800" y="5791200"/>
            <a:ext cx="213360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89" name="Rectangle 88"/>
          <p:cNvSpPr/>
          <p:nvPr/>
        </p:nvSpPr>
        <p:spPr>
          <a:xfrm>
            <a:off x="3581400" y="5715000"/>
            <a:ext cx="2743200" cy="2286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r>
              <a:rPr lang="en-US" sz="1200" b="1" dirty="0">
                <a:solidFill>
                  <a:srgbClr val="000000"/>
                </a:solidFill>
              </a:rPr>
              <a:t> </a:t>
            </a:r>
            <a:r>
              <a:rPr lang="en-US" sz="1200" b="1" dirty="0" smtClean="0">
                <a:solidFill>
                  <a:srgbClr val="000000"/>
                </a:solidFill>
              </a:rPr>
              <a:t>                       </a:t>
            </a:r>
            <a:r>
              <a:rPr lang="en-US" sz="1200" b="1" dirty="0" smtClean="0">
                <a:solidFill>
                  <a:srgbClr val="FFFFFF"/>
                </a:solidFill>
              </a:rPr>
              <a:t>Vertical drilling </a:t>
            </a:r>
            <a:endParaRPr lang="en-US" sz="1200" b="1" dirty="0">
              <a:solidFill>
                <a:srgbClr val="FFFFFF"/>
              </a:solidFill>
            </a:endParaRPr>
          </a:p>
        </p:txBody>
      </p:sp>
      <p:sp>
        <p:nvSpPr>
          <p:cNvPr id="90" name="TextBox 89"/>
          <p:cNvSpPr txBox="1"/>
          <p:nvPr/>
        </p:nvSpPr>
        <p:spPr>
          <a:xfrm>
            <a:off x="4572000" y="5029200"/>
            <a:ext cx="762000" cy="307777"/>
          </a:xfrm>
          <a:prstGeom prst="rect">
            <a:avLst/>
          </a:prstGeom>
          <a:noFill/>
        </p:spPr>
        <p:txBody>
          <a:bodyPr wrap="square" rtlCol="0">
            <a:spAutoFit/>
          </a:bodyPr>
          <a:lstStyle/>
          <a:p>
            <a:r>
              <a:rPr lang="en-US" sz="1200" b="1" dirty="0" smtClean="0"/>
              <a:t>      </a:t>
            </a:r>
            <a:r>
              <a:rPr lang="en-US" sz="1400" b="1" dirty="0" smtClean="0"/>
              <a:t>ST</a:t>
            </a:r>
            <a:r>
              <a:rPr lang="en-US" sz="1200" b="1" dirty="0" smtClean="0"/>
              <a:t> </a:t>
            </a:r>
            <a:endParaRPr lang="en-US" sz="1200" b="1" dirty="0"/>
          </a:p>
        </p:txBody>
      </p:sp>
      <p:sp>
        <p:nvSpPr>
          <p:cNvPr id="92" name="TextBox 91"/>
          <p:cNvSpPr txBox="1"/>
          <p:nvPr/>
        </p:nvSpPr>
        <p:spPr>
          <a:xfrm>
            <a:off x="3733800" y="5486400"/>
            <a:ext cx="5105400" cy="369332"/>
          </a:xfrm>
          <a:prstGeom prst="rect">
            <a:avLst/>
          </a:prstGeom>
          <a:noFill/>
        </p:spPr>
        <p:txBody>
          <a:bodyPr wrap="square" rtlCol="0">
            <a:spAutoFit/>
          </a:bodyPr>
          <a:lstStyle/>
          <a:p>
            <a:r>
              <a:rPr lang="en-US" b="1" dirty="0" smtClean="0"/>
              <a:t>.       .</a:t>
            </a:r>
            <a:r>
              <a:rPr lang="en-US" b="1" dirty="0" smtClean="0">
                <a:solidFill>
                  <a:srgbClr val="FFFFFF"/>
                </a:solidFill>
              </a:rPr>
              <a:t>     </a:t>
            </a:r>
            <a:r>
              <a:rPr lang="en-US" b="1" dirty="0" smtClean="0"/>
              <a:t>   .        .        .       .                    </a:t>
            </a:r>
            <a:endParaRPr lang="en-US" b="1" dirty="0"/>
          </a:p>
        </p:txBody>
      </p:sp>
      <p:sp>
        <p:nvSpPr>
          <p:cNvPr id="97" name="TextBox 96"/>
          <p:cNvSpPr txBox="1"/>
          <p:nvPr/>
        </p:nvSpPr>
        <p:spPr>
          <a:xfrm>
            <a:off x="4038600" y="6172200"/>
            <a:ext cx="2667000" cy="276999"/>
          </a:xfrm>
          <a:prstGeom prst="rect">
            <a:avLst/>
          </a:prstGeom>
          <a:solidFill>
            <a:srgbClr val="FF0000"/>
          </a:solidFill>
        </p:spPr>
        <p:txBody>
          <a:bodyPr wrap="square" rtlCol="0">
            <a:spAutoFit/>
          </a:bodyPr>
          <a:lstStyle/>
          <a:p>
            <a:r>
              <a:rPr lang="en-US" sz="1200" b="1" dirty="0" smtClean="0"/>
              <a:t>                                  </a:t>
            </a:r>
            <a:endParaRPr lang="en-US" sz="1200" b="1" dirty="0"/>
          </a:p>
        </p:txBody>
      </p:sp>
      <p:cxnSp>
        <p:nvCxnSpPr>
          <p:cNvPr id="99" name="Straight Connector 98"/>
          <p:cNvCxnSpPr/>
          <p:nvPr/>
        </p:nvCxnSpPr>
        <p:spPr>
          <a:xfrm>
            <a:off x="3810000" y="6324600"/>
            <a:ext cx="3352800" cy="0"/>
          </a:xfrm>
          <a:prstGeom prst="line">
            <a:avLst/>
          </a:prstGeom>
          <a:ln w="9525"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00" name="TextBox 99"/>
          <p:cNvSpPr txBox="1"/>
          <p:nvPr/>
        </p:nvSpPr>
        <p:spPr>
          <a:xfrm>
            <a:off x="2286000" y="6172200"/>
            <a:ext cx="1905000" cy="276999"/>
          </a:xfrm>
          <a:prstGeom prst="rect">
            <a:avLst/>
          </a:prstGeom>
          <a:noFill/>
        </p:spPr>
        <p:txBody>
          <a:bodyPr wrap="square" rtlCol="0">
            <a:spAutoFit/>
          </a:bodyPr>
          <a:lstStyle/>
          <a:p>
            <a:r>
              <a:rPr lang="en-US" sz="1200" dirty="0" smtClean="0"/>
              <a:t>                  </a:t>
            </a:r>
            <a:r>
              <a:rPr lang="en-US" sz="1200" b="1" dirty="0" smtClean="0"/>
              <a:t>crac</a:t>
            </a:r>
            <a:r>
              <a:rPr lang="en-US" sz="1200" dirty="0" smtClean="0"/>
              <a:t>k </a:t>
            </a:r>
            <a:r>
              <a:rPr lang="en-US" sz="1200" b="1" dirty="0" smtClean="0"/>
              <a:t>in slab</a:t>
            </a:r>
            <a:endParaRPr lang="en-US" sz="1200" b="1" dirty="0"/>
          </a:p>
        </p:txBody>
      </p:sp>
      <p:sp>
        <p:nvSpPr>
          <p:cNvPr id="61" name="TextBox 60"/>
          <p:cNvSpPr txBox="1"/>
          <p:nvPr/>
        </p:nvSpPr>
        <p:spPr>
          <a:xfrm>
            <a:off x="1981200" y="3962400"/>
            <a:ext cx="1295400" cy="276999"/>
          </a:xfrm>
          <a:prstGeom prst="rect">
            <a:avLst/>
          </a:prstGeom>
          <a:noFill/>
        </p:spPr>
        <p:txBody>
          <a:bodyPr wrap="square" rtlCol="0">
            <a:spAutoFit/>
          </a:bodyPr>
          <a:lstStyle/>
          <a:p>
            <a:r>
              <a:rPr lang="en-US" sz="1200" b="1" dirty="0">
                <a:solidFill>
                  <a:schemeClr val="bg1"/>
                </a:solidFill>
              </a:rPr>
              <a:t>Soil inside crawl</a:t>
            </a:r>
          </a:p>
        </p:txBody>
      </p:sp>
      <p:sp>
        <p:nvSpPr>
          <p:cNvPr id="63" name="TextBox 62"/>
          <p:cNvSpPr txBox="1"/>
          <p:nvPr/>
        </p:nvSpPr>
        <p:spPr>
          <a:xfrm>
            <a:off x="1828800" y="2819400"/>
            <a:ext cx="6248400" cy="276999"/>
          </a:xfrm>
          <a:prstGeom prst="rect">
            <a:avLst/>
          </a:prstGeom>
          <a:noFill/>
        </p:spPr>
        <p:txBody>
          <a:bodyPr wrap="square" rtlCol="0">
            <a:spAutoFit/>
          </a:bodyPr>
          <a:lstStyle/>
          <a:p>
            <a:pPr algn="ctr"/>
            <a:r>
              <a:rPr lang="en-US" sz="1200" b="1" dirty="0" smtClean="0">
                <a:solidFill>
                  <a:srgbClr val="FFFFFF"/>
                </a:solidFill>
              </a:rPr>
              <a:t>Soil outside</a:t>
            </a:r>
            <a:endParaRPr lang="en-US" sz="1200" b="1" dirty="0">
              <a:solidFill>
                <a:srgbClr val="FFFFFF"/>
              </a:solidFill>
            </a:endParaRPr>
          </a:p>
        </p:txBody>
      </p:sp>
      <p:sp>
        <p:nvSpPr>
          <p:cNvPr id="67" name="TextBox 66"/>
          <p:cNvSpPr txBox="1"/>
          <p:nvPr/>
        </p:nvSpPr>
        <p:spPr>
          <a:xfrm>
            <a:off x="1981200" y="5867400"/>
            <a:ext cx="1295400" cy="276999"/>
          </a:xfrm>
          <a:prstGeom prst="rect">
            <a:avLst/>
          </a:prstGeom>
          <a:noFill/>
        </p:spPr>
        <p:txBody>
          <a:bodyPr wrap="square" rtlCol="0">
            <a:spAutoFit/>
          </a:bodyPr>
          <a:lstStyle/>
          <a:p>
            <a:r>
              <a:rPr lang="en-US" sz="1200" b="1" dirty="0" smtClean="0"/>
              <a:t>Slab inside home</a:t>
            </a:r>
            <a:endParaRPr lang="en-US" sz="1200" b="1" dirty="0"/>
          </a:p>
        </p:txBody>
      </p:sp>
      <p:sp>
        <p:nvSpPr>
          <p:cNvPr id="14" name="TextBox 13"/>
          <p:cNvSpPr txBox="1"/>
          <p:nvPr/>
        </p:nvSpPr>
        <p:spPr>
          <a:xfrm>
            <a:off x="152400" y="3505200"/>
            <a:ext cx="1524000" cy="276999"/>
          </a:xfrm>
          <a:prstGeom prst="rect">
            <a:avLst/>
          </a:prstGeom>
          <a:noFill/>
        </p:spPr>
        <p:txBody>
          <a:bodyPr wrap="square" rtlCol="0">
            <a:spAutoFit/>
          </a:bodyPr>
          <a:lstStyle/>
          <a:p>
            <a:r>
              <a:rPr lang="en-US" sz="1200" b="1" dirty="0" smtClean="0"/>
              <a:t>Drill &amp; treat voids</a:t>
            </a:r>
            <a:endParaRPr lang="en-US" sz="1200" b="1" dirty="0"/>
          </a:p>
        </p:txBody>
      </p:sp>
      <p:sp>
        <p:nvSpPr>
          <p:cNvPr id="59" name="TextBox 58"/>
          <p:cNvSpPr txBox="1"/>
          <p:nvPr/>
        </p:nvSpPr>
        <p:spPr>
          <a:xfrm>
            <a:off x="304800" y="3733800"/>
            <a:ext cx="1143000" cy="461665"/>
          </a:xfrm>
          <a:prstGeom prst="rect">
            <a:avLst/>
          </a:prstGeom>
          <a:noFill/>
        </p:spPr>
        <p:txBody>
          <a:bodyPr wrap="square" rtlCol="0">
            <a:spAutoFit/>
          </a:bodyPr>
          <a:lstStyle/>
          <a:p>
            <a:pPr algn="ctr"/>
            <a:r>
              <a:rPr lang="en-US" sz="1200" b="1" dirty="0" smtClean="0"/>
              <a:t>Trench &amp; treat soil</a:t>
            </a:r>
            <a:endParaRPr lang="en-US" sz="1200" b="1" dirty="0"/>
          </a:p>
        </p:txBody>
      </p:sp>
      <p:sp>
        <p:nvSpPr>
          <p:cNvPr id="81" name="Rectangle 80"/>
          <p:cNvSpPr/>
          <p:nvPr/>
        </p:nvSpPr>
        <p:spPr>
          <a:xfrm>
            <a:off x="3657600" y="3505200"/>
            <a:ext cx="304800" cy="30480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Rectangle 83"/>
          <p:cNvSpPr/>
          <p:nvPr/>
        </p:nvSpPr>
        <p:spPr>
          <a:xfrm>
            <a:off x="4114800" y="3505200"/>
            <a:ext cx="304800" cy="30480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Rectangle 85"/>
          <p:cNvSpPr/>
          <p:nvPr/>
        </p:nvSpPr>
        <p:spPr>
          <a:xfrm>
            <a:off x="4572000" y="3505200"/>
            <a:ext cx="304800" cy="30480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Rectangle 86"/>
          <p:cNvSpPr/>
          <p:nvPr/>
        </p:nvSpPr>
        <p:spPr>
          <a:xfrm>
            <a:off x="5029200" y="3505200"/>
            <a:ext cx="304800" cy="30480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Rectangle 87"/>
          <p:cNvSpPr/>
          <p:nvPr/>
        </p:nvSpPr>
        <p:spPr>
          <a:xfrm>
            <a:off x="5486400" y="3505200"/>
            <a:ext cx="304800" cy="30480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Rectangle 90"/>
          <p:cNvSpPr/>
          <p:nvPr/>
        </p:nvSpPr>
        <p:spPr>
          <a:xfrm>
            <a:off x="5943600" y="3505200"/>
            <a:ext cx="304800" cy="304800"/>
          </a:xfrm>
          <a:prstGeom prst="rect">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TextBox 92"/>
          <p:cNvSpPr txBox="1"/>
          <p:nvPr/>
        </p:nvSpPr>
        <p:spPr>
          <a:xfrm>
            <a:off x="4419600" y="3276600"/>
            <a:ext cx="1066800" cy="307777"/>
          </a:xfrm>
          <a:prstGeom prst="rect">
            <a:avLst/>
          </a:prstGeom>
          <a:noFill/>
        </p:spPr>
        <p:txBody>
          <a:bodyPr wrap="square" rtlCol="0">
            <a:spAutoFit/>
          </a:bodyPr>
          <a:lstStyle/>
          <a:p>
            <a:r>
              <a:rPr lang="en-US" sz="1200" b="1" dirty="0" smtClean="0"/>
              <a:t>          </a:t>
            </a:r>
            <a:r>
              <a:rPr lang="en-US" sz="1400" b="1" dirty="0" smtClean="0"/>
              <a:t>ST </a:t>
            </a:r>
            <a:endParaRPr lang="en-US" sz="1400" b="1" dirty="0"/>
          </a:p>
        </p:txBody>
      </p:sp>
      <p:sp>
        <p:nvSpPr>
          <p:cNvPr id="94" name="Rectangle 93"/>
          <p:cNvSpPr/>
          <p:nvPr/>
        </p:nvSpPr>
        <p:spPr>
          <a:xfrm>
            <a:off x="3657600" y="3505200"/>
            <a:ext cx="304800" cy="3048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Rectangle 94"/>
          <p:cNvSpPr/>
          <p:nvPr/>
        </p:nvSpPr>
        <p:spPr>
          <a:xfrm>
            <a:off x="4114800" y="3505200"/>
            <a:ext cx="304800" cy="3048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Rectangle 95"/>
          <p:cNvSpPr/>
          <p:nvPr/>
        </p:nvSpPr>
        <p:spPr>
          <a:xfrm>
            <a:off x="4572000" y="3505200"/>
            <a:ext cx="304800" cy="3048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Rectangle 97"/>
          <p:cNvSpPr/>
          <p:nvPr/>
        </p:nvSpPr>
        <p:spPr>
          <a:xfrm>
            <a:off x="5029200" y="3505200"/>
            <a:ext cx="304800" cy="3048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Rectangle 100"/>
          <p:cNvSpPr/>
          <p:nvPr/>
        </p:nvSpPr>
        <p:spPr>
          <a:xfrm>
            <a:off x="5486400" y="3505200"/>
            <a:ext cx="304800" cy="3048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Rectangle 101"/>
          <p:cNvSpPr/>
          <p:nvPr/>
        </p:nvSpPr>
        <p:spPr>
          <a:xfrm>
            <a:off x="5943600" y="3505200"/>
            <a:ext cx="304800" cy="3048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3" name="Straight Arrow Connector 102"/>
          <p:cNvCxnSpPr>
            <a:endCxn id="94" idx="1"/>
          </p:cNvCxnSpPr>
          <p:nvPr/>
        </p:nvCxnSpPr>
        <p:spPr>
          <a:xfrm>
            <a:off x="1447800" y="3657600"/>
            <a:ext cx="220980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4" name="Rectangle 103"/>
          <p:cNvSpPr/>
          <p:nvPr/>
        </p:nvSpPr>
        <p:spPr>
          <a:xfrm>
            <a:off x="3657600" y="5334000"/>
            <a:ext cx="304800" cy="3048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Rectangle 104"/>
          <p:cNvSpPr/>
          <p:nvPr/>
        </p:nvSpPr>
        <p:spPr>
          <a:xfrm>
            <a:off x="3657600" y="5334000"/>
            <a:ext cx="304800" cy="3048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Rectangle 105"/>
          <p:cNvSpPr/>
          <p:nvPr/>
        </p:nvSpPr>
        <p:spPr>
          <a:xfrm>
            <a:off x="4114800" y="5334000"/>
            <a:ext cx="304800" cy="3048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Rectangle 106"/>
          <p:cNvSpPr/>
          <p:nvPr/>
        </p:nvSpPr>
        <p:spPr>
          <a:xfrm>
            <a:off x="4114800" y="5334000"/>
            <a:ext cx="304800" cy="3048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Rectangle 107"/>
          <p:cNvSpPr/>
          <p:nvPr/>
        </p:nvSpPr>
        <p:spPr>
          <a:xfrm>
            <a:off x="4572000" y="5334000"/>
            <a:ext cx="304800" cy="3048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Rectangle 108"/>
          <p:cNvSpPr/>
          <p:nvPr/>
        </p:nvSpPr>
        <p:spPr>
          <a:xfrm>
            <a:off x="5029200" y="5334000"/>
            <a:ext cx="304800" cy="3048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Rectangle 109"/>
          <p:cNvSpPr/>
          <p:nvPr/>
        </p:nvSpPr>
        <p:spPr>
          <a:xfrm>
            <a:off x="4572000" y="5334000"/>
            <a:ext cx="304800" cy="3048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Rectangle 110"/>
          <p:cNvSpPr/>
          <p:nvPr/>
        </p:nvSpPr>
        <p:spPr>
          <a:xfrm>
            <a:off x="5029200" y="5334000"/>
            <a:ext cx="304800" cy="3048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Rectangle 112"/>
          <p:cNvSpPr/>
          <p:nvPr/>
        </p:nvSpPr>
        <p:spPr>
          <a:xfrm>
            <a:off x="5943600" y="5334000"/>
            <a:ext cx="304800" cy="3048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Rectangle 113"/>
          <p:cNvSpPr/>
          <p:nvPr/>
        </p:nvSpPr>
        <p:spPr>
          <a:xfrm>
            <a:off x="5486400" y="5334000"/>
            <a:ext cx="304800" cy="3048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Rectangle 114"/>
          <p:cNvSpPr/>
          <p:nvPr/>
        </p:nvSpPr>
        <p:spPr>
          <a:xfrm>
            <a:off x="5486400" y="5334000"/>
            <a:ext cx="304800" cy="3048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Rectangle 115"/>
          <p:cNvSpPr/>
          <p:nvPr/>
        </p:nvSpPr>
        <p:spPr>
          <a:xfrm>
            <a:off x="5943600" y="5334000"/>
            <a:ext cx="304800" cy="3048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TextBox 116"/>
          <p:cNvSpPr txBox="1"/>
          <p:nvPr/>
        </p:nvSpPr>
        <p:spPr>
          <a:xfrm>
            <a:off x="228600" y="5334000"/>
            <a:ext cx="1524000" cy="276999"/>
          </a:xfrm>
          <a:prstGeom prst="rect">
            <a:avLst/>
          </a:prstGeom>
          <a:noFill/>
        </p:spPr>
        <p:txBody>
          <a:bodyPr wrap="square" rtlCol="0">
            <a:spAutoFit/>
          </a:bodyPr>
          <a:lstStyle/>
          <a:p>
            <a:r>
              <a:rPr lang="en-US" sz="1200" b="1" dirty="0" smtClean="0"/>
              <a:t>Drill &amp; treat voids</a:t>
            </a:r>
            <a:endParaRPr lang="en-US" sz="1200" b="1" dirty="0"/>
          </a:p>
        </p:txBody>
      </p:sp>
      <p:cxnSp>
        <p:nvCxnSpPr>
          <p:cNvPr id="118" name="Straight Arrow Connector 117"/>
          <p:cNvCxnSpPr>
            <a:endCxn id="105" idx="1"/>
          </p:cNvCxnSpPr>
          <p:nvPr/>
        </p:nvCxnSpPr>
        <p:spPr>
          <a:xfrm>
            <a:off x="1524000" y="5486400"/>
            <a:ext cx="213360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9" name="TextBox 118"/>
          <p:cNvSpPr txBox="1"/>
          <p:nvPr/>
        </p:nvSpPr>
        <p:spPr>
          <a:xfrm>
            <a:off x="0" y="5638800"/>
            <a:ext cx="1447800" cy="1200329"/>
          </a:xfrm>
          <a:prstGeom prst="rect">
            <a:avLst/>
          </a:prstGeom>
          <a:noFill/>
        </p:spPr>
        <p:txBody>
          <a:bodyPr wrap="square" rtlCol="0">
            <a:spAutoFit/>
          </a:bodyPr>
          <a:lstStyle/>
          <a:p>
            <a:pPr algn="ctr"/>
            <a:r>
              <a:rPr lang="en-US" sz="1200" b="1" dirty="0" smtClean="0"/>
              <a:t>Vertically drill slab &amp; treat soil beneath</a:t>
            </a:r>
          </a:p>
          <a:p>
            <a:pPr algn="ctr"/>
            <a:r>
              <a:rPr lang="en-US" sz="1200" b="1" dirty="0" smtClean="0"/>
              <a:t>or horizontally drill FW from outside &amp; short-rod the soil under the slab </a:t>
            </a:r>
            <a:endParaRPr lang="en-US" sz="1200" b="1" dirty="0"/>
          </a:p>
        </p:txBody>
      </p:sp>
      <p:sp>
        <p:nvSpPr>
          <p:cNvPr id="65" name="TextBox 64"/>
          <p:cNvSpPr txBox="1"/>
          <p:nvPr/>
        </p:nvSpPr>
        <p:spPr>
          <a:xfrm>
            <a:off x="5181600" y="6172200"/>
            <a:ext cx="381000" cy="307777"/>
          </a:xfrm>
          <a:prstGeom prst="rect">
            <a:avLst/>
          </a:prstGeom>
          <a:noFill/>
        </p:spPr>
        <p:txBody>
          <a:bodyPr wrap="square" rtlCol="0">
            <a:spAutoFit/>
          </a:bodyPr>
          <a:lstStyle/>
          <a:p>
            <a:r>
              <a:rPr lang="en-US" sz="1400" b="1" dirty="0" smtClean="0"/>
              <a:t>ST</a:t>
            </a:r>
            <a:endParaRPr lang="en-US" sz="1400" b="1" dirty="0"/>
          </a:p>
        </p:txBody>
      </p:sp>
      <p:sp>
        <p:nvSpPr>
          <p:cNvPr id="120" name="TextBox 119"/>
          <p:cNvSpPr txBox="1"/>
          <p:nvPr/>
        </p:nvSpPr>
        <p:spPr>
          <a:xfrm>
            <a:off x="4038600" y="6096000"/>
            <a:ext cx="4876800" cy="369332"/>
          </a:xfrm>
          <a:prstGeom prst="rect">
            <a:avLst/>
          </a:prstGeom>
          <a:noFill/>
        </p:spPr>
        <p:txBody>
          <a:bodyPr wrap="square" rtlCol="0">
            <a:spAutoFit/>
          </a:bodyPr>
          <a:lstStyle/>
          <a:p>
            <a:r>
              <a:rPr lang="en-US" b="1" dirty="0" smtClean="0"/>
              <a:t>.         .</a:t>
            </a:r>
            <a:r>
              <a:rPr lang="en-US" b="1" dirty="0" smtClean="0">
                <a:solidFill>
                  <a:srgbClr val="FFFFFF"/>
                </a:solidFill>
              </a:rPr>
              <a:t>       </a:t>
            </a:r>
            <a:r>
              <a:rPr lang="en-US" b="1" dirty="0" smtClean="0"/>
              <a:t>   .            .           .                                  </a:t>
            </a:r>
            <a:endParaRPr lang="en-US" b="1" dirty="0"/>
          </a:p>
        </p:txBody>
      </p:sp>
      <p:cxnSp>
        <p:nvCxnSpPr>
          <p:cNvPr id="21" name="Straight Arrow Connector 20"/>
          <p:cNvCxnSpPr>
            <a:endCxn id="111" idx="0"/>
          </p:cNvCxnSpPr>
          <p:nvPr/>
        </p:nvCxnSpPr>
        <p:spPr>
          <a:xfrm>
            <a:off x="5181600" y="4953000"/>
            <a:ext cx="0" cy="3810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12" name="Straight Arrow Connector 111"/>
          <p:cNvCxnSpPr/>
          <p:nvPr/>
        </p:nvCxnSpPr>
        <p:spPr>
          <a:xfrm>
            <a:off x="5638800" y="4953000"/>
            <a:ext cx="0" cy="3810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21" name="Straight Arrow Connector 120"/>
          <p:cNvCxnSpPr/>
          <p:nvPr/>
        </p:nvCxnSpPr>
        <p:spPr>
          <a:xfrm>
            <a:off x="4267200" y="4953000"/>
            <a:ext cx="0" cy="3810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22" name="Straight Arrow Connector 121"/>
          <p:cNvCxnSpPr>
            <a:endCxn id="110" idx="0"/>
          </p:cNvCxnSpPr>
          <p:nvPr/>
        </p:nvCxnSpPr>
        <p:spPr>
          <a:xfrm>
            <a:off x="4724400" y="4953000"/>
            <a:ext cx="0" cy="3810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23" name="Straight Arrow Connector 122"/>
          <p:cNvCxnSpPr/>
          <p:nvPr/>
        </p:nvCxnSpPr>
        <p:spPr>
          <a:xfrm>
            <a:off x="6096000" y="4953000"/>
            <a:ext cx="0" cy="3810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24" name="Straight Arrow Connector 123"/>
          <p:cNvCxnSpPr>
            <a:endCxn id="105" idx="0"/>
          </p:cNvCxnSpPr>
          <p:nvPr/>
        </p:nvCxnSpPr>
        <p:spPr>
          <a:xfrm>
            <a:off x="3810000" y="4953000"/>
            <a:ext cx="0" cy="3810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V="1">
            <a:off x="4267200" y="3733800"/>
            <a:ext cx="0" cy="3048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25" name="Straight Arrow Connector 124"/>
          <p:cNvCxnSpPr/>
          <p:nvPr/>
        </p:nvCxnSpPr>
        <p:spPr>
          <a:xfrm flipV="1">
            <a:off x="4724400" y="3733800"/>
            <a:ext cx="0" cy="3048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26" name="Straight Arrow Connector 125"/>
          <p:cNvCxnSpPr/>
          <p:nvPr/>
        </p:nvCxnSpPr>
        <p:spPr>
          <a:xfrm flipV="1">
            <a:off x="6096000" y="3733800"/>
            <a:ext cx="0" cy="3048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27" name="Straight Arrow Connector 126"/>
          <p:cNvCxnSpPr/>
          <p:nvPr/>
        </p:nvCxnSpPr>
        <p:spPr>
          <a:xfrm flipV="1">
            <a:off x="3810000" y="3733800"/>
            <a:ext cx="0" cy="3048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28" name="Straight Arrow Connector 127"/>
          <p:cNvCxnSpPr/>
          <p:nvPr/>
        </p:nvCxnSpPr>
        <p:spPr>
          <a:xfrm flipV="1">
            <a:off x="5181600" y="3733800"/>
            <a:ext cx="0" cy="3048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29" name="Straight Arrow Connector 128"/>
          <p:cNvCxnSpPr/>
          <p:nvPr/>
        </p:nvCxnSpPr>
        <p:spPr>
          <a:xfrm flipV="1">
            <a:off x="5638800" y="3733800"/>
            <a:ext cx="0" cy="3048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a:stCxn id="105" idx="0"/>
          </p:cNvCxnSpPr>
          <p:nvPr/>
        </p:nvCxnSpPr>
        <p:spPr>
          <a:xfrm>
            <a:off x="3810000" y="5334000"/>
            <a:ext cx="0" cy="4572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30" name="Straight Arrow Connector 129"/>
          <p:cNvCxnSpPr/>
          <p:nvPr/>
        </p:nvCxnSpPr>
        <p:spPr>
          <a:xfrm>
            <a:off x="4267200" y="5334000"/>
            <a:ext cx="0" cy="4572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31" name="Straight Arrow Connector 130"/>
          <p:cNvCxnSpPr/>
          <p:nvPr/>
        </p:nvCxnSpPr>
        <p:spPr>
          <a:xfrm>
            <a:off x="4724400" y="5334000"/>
            <a:ext cx="0" cy="4572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32" name="Straight Arrow Connector 131"/>
          <p:cNvCxnSpPr/>
          <p:nvPr/>
        </p:nvCxnSpPr>
        <p:spPr>
          <a:xfrm>
            <a:off x="5181600" y="5334000"/>
            <a:ext cx="0" cy="4572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33" name="Straight Arrow Connector 132"/>
          <p:cNvCxnSpPr/>
          <p:nvPr/>
        </p:nvCxnSpPr>
        <p:spPr>
          <a:xfrm>
            <a:off x="5638800" y="5334000"/>
            <a:ext cx="0" cy="4572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34" name="Straight Arrow Connector 133"/>
          <p:cNvCxnSpPr/>
          <p:nvPr/>
        </p:nvCxnSpPr>
        <p:spPr>
          <a:xfrm>
            <a:off x="6096000" y="5334000"/>
            <a:ext cx="0" cy="4572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02954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2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2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0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2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0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59">
                                            <p:txEl>
                                              <p:pRg st="0" end="0"/>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69"/>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32"/>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76"/>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90"/>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17"/>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118"/>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124"/>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105"/>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121"/>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107"/>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122"/>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110"/>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nodeType="clickEffect">
                                  <p:stCondLst>
                                    <p:cond delay="0"/>
                                  </p:stCondLst>
                                  <p:childTnLst>
                                    <p:set>
                                      <p:cBhvr>
                                        <p:cTn id="122" dur="1" fill="hold">
                                          <p:stCondLst>
                                            <p:cond delay="0"/>
                                          </p:stCondLst>
                                        </p:cTn>
                                        <p:tgtEl>
                                          <p:spTgt spid="21"/>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111"/>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nodeType="clickEffect">
                                  <p:stCondLst>
                                    <p:cond delay="0"/>
                                  </p:stCondLst>
                                  <p:childTnLst>
                                    <p:set>
                                      <p:cBhvr>
                                        <p:cTn id="130" dur="1" fill="hold">
                                          <p:stCondLst>
                                            <p:cond delay="0"/>
                                          </p:stCondLst>
                                        </p:cTn>
                                        <p:tgtEl>
                                          <p:spTgt spid="112"/>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115"/>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nodeType="clickEffect">
                                  <p:stCondLst>
                                    <p:cond delay="0"/>
                                  </p:stCondLst>
                                  <p:childTnLst>
                                    <p:set>
                                      <p:cBhvr>
                                        <p:cTn id="138" dur="1" fill="hold">
                                          <p:stCondLst>
                                            <p:cond delay="0"/>
                                          </p:stCondLst>
                                        </p:cTn>
                                        <p:tgtEl>
                                          <p:spTgt spid="123"/>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116"/>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nodeType="clickEffect">
                                  <p:stCondLst>
                                    <p:cond delay="0"/>
                                  </p:stCondLst>
                                  <p:childTnLst>
                                    <p:set>
                                      <p:cBhvr>
                                        <p:cTn id="146" dur="1" fill="hold">
                                          <p:stCondLst>
                                            <p:cond delay="0"/>
                                          </p:stCondLst>
                                        </p:cTn>
                                        <p:tgtEl>
                                          <p:spTgt spid="119">
                                            <p:txEl>
                                              <p:pRg st="0" end="0"/>
                                            </p:txEl>
                                          </p:spTgt>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nodeType="clickEffect">
                                  <p:stCondLst>
                                    <p:cond delay="0"/>
                                  </p:stCondLst>
                                  <p:childTnLst>
                                    <p:set>
                                      <p:cBhvr>
                                        <p:cTn id="150" dur="1" fill="hold">
                                          <p:stCondLst>
                                            <p:cond delay="0"/>
                                          </p:stCondLst>
                                        </p:cTn>
                                        <p:tgtEl>
                                          <p:spTgt spid="119">
                                            <p:txEl>
                                              <p:pRg st="1" end="1"/>
                                            </p:txEl>
                                          </p:spTgt>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nodeType="clickEffect">
                                  <p:stCondLst>
                                    <p:cond delay="0"/>
                                  </p:stCondLst>
                                  <p:childTnLst>
                                    <p:set>
                                      <p:cBhvr>
                                        <p:cTn id="154" dur="1" fill="hold">
                                          <p:stCondLst>
                                            <p:cond delay="0"/>
                                          </p:stCondLst>
                                        </p:cTn>
                                        <p:tgtEl>
                                          <p:spTgt spid="85"/>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grpId="0" nodeType="clickEffect">
                                  <p:stCondLst>
                                    <p:cond delay="0"/>
                                  </p:stCondLst>
                                  <p:childTnLst>
                                    <p:set>
                                      <p:cBhvr>
                                        <p:cTn id="158" dur="1" fill="hold">
                                          <p:stCondLst>
                                            <p:cond delay="0"/>
                                          </p:stCondLst>
                                        </p:cTn>
                                        <p:tgtEl>
                                          <p:spTgt spid="89"/>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92"/>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 presetClass="entr" presetSubtype="0" fill="hold" nodeType="clickEffect">
                                  <p:stCondLst>
                                    <p:cond delay="0"/>
                                  </p:stCondLst>
                                  <p:childTnLst>
                                    <p:set>
                                      <p:cBhvr>
                                        <p:cTn id="166" dur="1" fill="hold">
                                          <p:stCondLst>
                                            <p:cond delay="0"/>
                                          </p:stCondLst>
                                        </p:cTn>
                                        <p:tgtEl>
                                          <p:spTgt spid="56"/>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nodeType="clickEffect">
                                  <p:stCondLst>
                                    <p:cond delay="0"/>
                                  </p:stCondLst>
                                  <p:childTnLst>
                                    <p:set>
                                      <p:cBhvr>
                                        <p:cTn id="170" dur="1" fill="hold">
                                          <p:stCondLst>
                                            <p:cond delay="0"/>
                                          </p:stCondLst>
                                        </p:cTn>
                                        <p:tgtEl>
                                          <p:spTgt spid="130"/>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nodeType="clickEffect">
                                  <p:stCondLst>
                                    <p:cond delay="0"/>
                                  </p:stCondLst>
                                  <p:childTnLst>
                                    <p:set>
                                      <p:cBhvr>
                                        <p:cTn id="174" dur="1" fill="hold">
                                          <p:stCondLst>
                                            <p:cond delay="0"/>
                                          </p:stCondLst>
                                        </p:cTn>
                                        <p:tgtEl>
                                          <p:spTgt spid="131"/>
                                        </p:tgtEl>
                                        <p:attrNameLst>
                                          <p:attrName>style.visibility</p:attrName>
                                        </p:attrNameLst>
                                      </p:cBhvr>
                                      <p:to>
                                        <p:strVal val="visible"/>
                                      </p:to>
                                    </p:set>
                                  </p:childTnLst>
                                </p:cTn>
                              </p:par>
                            </p:childTnLst>
                          </p:cTn>
                        </p:par>
                      </p:childTnLst>
                    </p:cTn>
                  </p:par>
                  <p:par>
                    <p:cTn id="175" fill="hold">
                      <p:stCondLst>
                        <p:cond delay="indefinite"/>
                      </p:stCondLst>
                      <p:childTnLst>
                        <p:par>
                          <p:cTn id="176" fill="hold">
                            <p:stCondLst>
                              <p:cond delay="0"/>
                            </p:stCondLst>
                            <p:childTnLst>
                              <p:par>
                                <p:cTn id="177" presetID="1" presetClass="entr" presetSubtype="0" fill="hold" nodeType="clickEffect">
                                  <p:stCondLst>
                                    <p:cond delay="0"/>
                                  </p:stCondLst>
                                  <p:childTnLst>
                                    <p:set>
                                      <p:cBhvr>
                                        <p:cTn id="178" dur="1" fill="hold">
                                          <p:stCondLst>
                                            <p:cond delay="0"/>
                                          </p:stCondLst>
                                        </p:cTn>
                                        <p:tgtEl>
                                          <p:spTgt spid="132"/>
                                        </p:tgtEl>
                                        <p:attrNameLst>
                                          <p:attrName>style.visibility</p:attrName>
                                        </p:attrNameLst>
                                      </p:cBhvr>
                                      <p:to>
                                        <p:strVal val="visible"/>
                                      </p:to>
                                    </p:set>
                                  </p:childTnLst>
                                </p:cTn>
                              </p:par>
                            </p:childTnLst>
                          </p:cTn>
                        </p:par>
                      </p:childTnLst>
                    </p:cTn>
                  </p:par>
                  <p:par>
                    <p:cTn id="179" fill="hold">
                      <p:stCondLst>
                        <p:cond delay="indefinite"/>
                      </p:stCondLst>
                      <p:childTnLst>
                        <p:par>
                          <p:cTn id="180" fill="hold">
                            <p:stCondLst>
                              <p:cond delay="0"/>
                            </p:stCondLst>
                            <p:childTnLst>
                              <p:par>
                                <p:cTn id="181" presetID="1" presetClass="entr" presetSubtype="0" fill="hold" nodeType="clickEffect">
                                  <p:stCondLst>
                                    <p:cond delay="0"/>
                                  </p:stCondLst>
                                  <p:childTnLst>
                                    <p:set>
                                      <p:cBhvr>
                                        <p:cTn id="182" dur="1" fill="hold">
                                          <p:stCondLst>
                                            <p:cond delay="0"/>
                                          </p:stCondLst>
                                        </p:cTn>
                                        <p:tgtEl>
                                          <p:spTgt spid="133"/>
                                        </p:tgtEl>
                                        <p:attrNameLst>
                                          <p:attrName>style.visibility</p:attrName>
                                        </p:attrNameLst>
                                      </p:cBhvr>
                                      <p:to>
                                        <p:strVal val="visible"/>
                                      </p:to>
                                    </p:set>
                                  </p:childTnLst>
                                </p:cTn>
                              </p:par>
                            </p:childTnLst>
                          </p:cTn>
                        </p:par>
                      </p:childTnLst>
                    </p:cTn>
                  </p:par>
                  <p:par>
                    <p:cTn id="183" fill="hold">
                      <p:stCondLst>
                        <p:cond delay="indefinite"/>
                      </p:stCondLst>
                      <p:childTnLst>
                        <p:par>
                          <p:cTn id="184" fill="hold">
                            <p:stCondLst>
                              <p:cond delay="0"/>
                            </p:stCondLst>
                            <p:childTnLst>
                              <p:par>
                                <p:cTn id="185" presetID="1" presetClass="entr" presetSubtype="0" fill="hold" nodeType="clickEffect">
                                  <p:stCondLst>
                                    <p:cond delay="0"/>
                                  </p:stCondLst>
                                  <p:childTnLst>
                                    <p:set>
                                      <p:cBhvr>
                                        <p:cTn id="186" dur="1" fill="hold">
                                          <p:stCondLst>
                                            <p:cond delay="0"/>
                                          </p:stCondLst>
                                        </p:cTn>
                                        <p:tgtEl>
                                          <p:spTgt spid="134"/>
                                        </p:tgtEl>
                                        <p:attrNameLst>
                                          <p:attrName>style.visibility</p:attrName>
                                        </p:attrNameLst>
                                      </p:cBhvr>
                                      <p:to>
                                        <p:strVal val="visible"/>
                                      </p:to>
                                    </p:set>
                                  </p:childTnLst>
                                </p:cTn>
                              </p:par>
                            </p:childTnLst>
                          </p:cTn>
                        </p:par>
                      </p:childTnLst>
                    </p:cTn>
                  </p:par>
                  <p:par>
                    <p:cTn id="187" fill="hold">
                      <p:stCondLst>
                        <p:cond delay="indefinite"/>
                      </p:stCondLst>
                      <p:childTnLst>
                        <p:par>
                          <p:cTn id="188" fill="hold">
                            <p:stCondLst>
                              <p:cond delay="0"/>
                            </p:stCondLst>
                            <p:childTnLst>
                              <p:par>
                                <p:cTn id="189" presetID="1" presetClass="entr" presetSubtype="0" fill="hold" grpId="0" nodeType="clickEffect">
                                  <p:stCondLst>
                                    <p:cond delay="0"/>
                                  </p:stCondLst>
                                  <p:childTnLst>
                                    <p:set>
                                      <p:cBhvr>
                                        <p:cTn id="190" dur="1" fill="hold">
                                          <p:stCondLst>
                                            <p:cond delay="0"/>
                                          </p:stCondLst>
                                        </p:cTn>
                                        <p:tgtEl>
                                          <p:spTgt spid="65"/>
                                        </p:tgtEl>
                                        <p:attrNameLst>
                                          <p:attrName>style.visibility</p:attrName>
                                        </p:attrNameLst>
                                      </p:cBhvr>
                                      <p:to>
                                        <p:strVal val="visible"/>
                                      </p:to>
                                    </p:set>
                                  </p:childTnLst>
                                </p:cTn>
                              </p:par>
                            </p:childTnLst>
                          </p:cTn>
                        </p:par>
                      </p:childTnLst>
                    </p:cTn>
                  </p:par>
                  <p:par>
                    <p:cTn id="191" fill="hold">
                      <p:stCondLst>
                        <p:cond delay="indefinite"/>
                      </p:stCondLst>
                      <p:childTnLst>
                        <p:par>
                          <p:cTn id="192" fill="hold">
                            <p:stCondLst>
                              <p:cond delay="0"/>
                            </p:stCondLst>
                            <p:childTnLst>
                              <p:par>
                                <p:cTn id="193" presetID="1" presetClass="entr" presetSubtype="0" fill="hold" grpId="0" nodeType="clickEffect">
                                  <p:stCondLst>
                                    <p:cond delay="0"/>
                                  </p:stCondLst>
                                  <p:childTnLst>
                                    <p:set>
                                      <p:cBhvr>
                                        <p:cTn id="194" dur="1" fill="hold">
                                          <p:stCondLst>
                                            <p:cond delay="0"/>
                                          </p:stCondLst>
                                        </p:cTn>
                                        <p:tgtEl>
                                          <p:spTgt spid="97"/>
                                        </p:tgtEl>
                                        <p:attrNameLst>
                                          <p:attrName>style.visibility</p:attrName>
                                        </p:attrNameLst>
                                      </p:cBhvr>
                                      <p:to>
                                        <p:strVal val="visible"/>
                                      </p:to>
                                    </p:set>
                                  </p:childTnLst>
                                </p:cTn>
                              </p:par>
                            </p:childTnLst>
                          </p:cTn>
                        </p:par>
                      </p:childTnLst>
                    </p:cTn>
                  </p:par>
                  <p:par>
                    <p:cTn id="195" fill="hold">
                      <p:stCondLst>
                        <p:cond delay="indefinite"/>
                      </p:stCondLst>
                      <p:childTnLst>
                        <p:par>
                          <p:cTn id="196" fill="hold">
                            <p:stCondLst>
                              <p:cond delay="0"/>
                            </p:stCondLst>
                            <p:childTnLst>
                              <p:par>
                                <p:cTn id="197" presetID="1" presetClass="entr" presetSubtype="0" fill="hold" grpId="0" nodeType="clickEffect">
                                  <p:stCondLst>
                                    <p:cond delay="0"/>
                                  </p:stCondLst>
                                  <p:childTnLst>
                                    <p:set>
                                      <p:cBhvr>
                                        <p:cTn id="198" dur="1" fill="hold">
                                          <p:stCondLst>
                                            <p:cond delay="0"/>
                                          </p:stCondLst>
                                        </p:cTn>
                                        <p:tgtEl>
                                          <p:spTgt spid="1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76" grpId="0" animBg="1"/>
      <p:bldP spid="89" grpId="0" animBg="1"/>
      <p:bldP spid="90" grpId="0"/>
      <p:bldP spid="92" grpId="0"/>
      <p:bldP spid="97" grpId="0" animBg="1"/>
      <p:bldP spid="14" grpId="0"/>
      <p:bldP spid="94" grpId="0" animBg="1"/>
      <p:bldP spid="95" grpId="0" animBg="1"/>
      <p:bldP spid="96" grpId="0" animBg="1"/>
      <p:bldP spid="98" grpId="0" animBg="1"/>
      <p:bldP spid="101" grpId="0" animBg="1"/>
      <p:bldP spid="102" grpId="0" animBg="1"/>
      <p:bldP spid="105" grpId="0" animBg="1"/>
      <p:bldP spid="107" grpId="0" animBg="1"/>
      <p:bldP spid="110" grpId="0" animBg="1"/>
      <p:bldP spid="111" grpId="0" animBg="1"/>
      <p:bldP spid="115" grpId="0" animBg="1"/>
      <p:bldP spid="116" grpId="0" animBg="1"/>
      <p:bldP spid="117" grpId="0"/>
      <p:bldP spid="65" grpId="0"/>
      <p:bldP spid="120"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05000"/>
            <a:ext cx="8229600" cy="4648200"/>
          </a:xfrm>
        </p:spPr>
        <p:txBody>
          <a:bodyPr>
            <a:normAutofit/>
          </a:bodyPr>
          <a:lstStyle/>
          <a:p>
            <a:endParaRPr lang="en-US" sz="2400" dirty="0" smtClean="0"/>
          </a:p>
          <a:p>
            <a:r>
              <a:rPr lang="en-US" sz="2000" dirty="0" smtClean="0"/>
              <a:t>When you have a </a:t>
            </a:r>
            <a:r>
              <a:rPr lang="en-US" sz="2000" b="1" u="sng" dirty="0" smtClean="0"/>
              <a:t>re-infestation of a structure</a:t>
            </a:r>
            <a:r>
              <a:rPr lang="en-US" sz="2000" b="1" dirty="0" smtClean="0"/>
              <a:t> </a:t>
            </a:r>
            <a:r>
              <a:rPr lang="en-US" sz="2000" dirty="0" smtClean="0"/>
              <a:t>that has been treated with a Defined soil treatment, you must treat the area/s in the area of the infestation and ten (10) feet in either direction in a complete manner.</a:t>
            </a:r>
            <a:endParaRPr lang="en-US" sz="2000" dirty="0"/>
          </a:p>
        </p:txBody>
      </p:sp>
      <p:sp>
        <p:nvSpPr>
          <p:cNvPr id="4" name="Rectangle 3"/>
          <p:cNvSpPr/>
          <p:nvPr/>
        </p:nvSpPr>
        <p:spPr>
          <a:xfrm>
            <a:off x="457200" y="838200"/>
            <a:ext cx="8229600" cy="830997"/>
          </a:xfrm>
          <a:prstGeom prst="rect">
            <a:avLst/>
          </a:prstGeom>
        </p:spPr>
        <p:txBody>
          <a:bodyPr wrap="square">
            <a:spAutoFit/>
          </a:bodyPr>
          <a:lstStyle/>
          <a:p>
            <a:pPr algn="ctr"/>
            <a:r>
              <a:rPr lang="en-US" sz="2400" b="1" dirty="0">
                <a:solidFill>
                  <a:srgbClr val="000000"/>
                </a:solidFill>
              </a:rPr>
              <a:t>Some additional things to know </a:t>
            </a:r>
            <a:r>
              <a:rPr lang="en-US" sz="2400" b="1" dirty="0" smtClean="0">
                <a:solidFill>
                  <a:srgbClr val="000000"/>
                </a:solidFill>
              </a:rPr>
              <a:t>when making </a:t>
            </a:r>
          </a:p>
          <a:p>
            <a:pPr algn="ctr"/>
            <a:r>
              <a:rPr lang="en-US" sz="2400" b="1" dirty="0" smtClean="0">
                <a:solidFill>
                  <a:srgbClr val="000000"/>
                </a:solidFill>
              </a:rPr>
              <a:t>a </a:t>
            </a:r>
            <a:r>
              <a:rPr lang="en-US" sz="2400" b="1" dirty="0">
                <a:solidFill>
                  <a:srgbClr val="000000"/>
                </a:solidFill>
              </a:rPr>
              <a:t>Defined soil treatment with </a:t>
            </a:r>
            <a:r>
              <a:rPr lang="en-US" sz="2400" b="1" dirty="0" err="1">
                <a:solidFill>
                  <a:srgbClr val="000000"/>
                </a:solidFill>
              </a:rPr>
              <a:t>Termidor</a:t>
            </a:r>
            <a:r>
              <a:rPr lang="en-US" sz="2400" b="1" dirty="0">
                <a:solidFill>
                  <a:srgbClr val="000000"/>
                </a:solidFill>
              </a:rPr>
              <a:t> SC</a:t>
            </a:r>
            <a:endParaRPr lang="en-US" sz="2400" dirty="0"/>
          </a:p>
        </p:txBody>
      </p:sp>
      <p:sp>
        <p:nvSpPr>
          <p:cNvPr id="5" name="Rectangle 4"/>
          <p:cNvSpPr/>
          <p:nvPr/>
        </p:nvSpPr>
        <p:spPr>
          <a:xfrm>
            <a:off x="2514600" y="4572000"/>
            <a:ext cx="4267200" cy="1219200"/>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2590800" y="4648200"/>
            <a:ext cx="4114800" cy="1066800"/>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4267200" y="5791200"/>
            <a:ext cx="457200" cy="2286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smtClean="0">
                <a:solidFill>
                  <a:schemeClr val="tx1"/>
                </a:solidFill>
              </a:rPr>
              <a:t>DFP</a:t>
            </a:r>
            <a:endParaRPr lang="en-US" sz="1000" dirty="0">
              <a:solidFill>
                <a:schemeClr val="tx1"/>
              </a:solidFill>
            </a:endParaRPr>
          </a:p>
        </p:txBody>
      </p:sp>
      <p:sp>
        <p:nvSpPr>
          <p:cNvPr id="8" name="Rectangle 7"/>
          <p:cNvSpPr/>
          <p:nvPr/>
        </p:nvSpPr>
        <p:spPr>
          <a:xfrm>
            <a:off x="3048000" y="4114800"/>
            <a:ext cx="762000" cy="4572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smtClean="0">
                <a:solidFill>
                  <a:srgbClr val="000000"/>
                </a:solidFill>
              </a:rPr>
              <a:t>Patio</a:t>
            </a:r>
            <a:endParaRPr lang="en-US" sz="1000" dirty="0">
              <a:solidFill>
                <a:srgbClr val="000000"/>
              </a:solidFill>
            </a:endParaRPr>
          </a:p>
        </p:txBody>
      </p:sp>
      <p:sp>
        <p:nvSpPr>
          <p:cNvPr id="21" name="TextBox 20"/>
          <p:cNvSpPr txBox="1"/>
          <p:nvPr/>
        </p:nvSpPr>
        <p:spPr>
          <a:xfrm>
            <a:off x="6096000" y="4495800"/>
            <a:ext cx="762000" cy="215444"/>
          </a:xfrm>
          <a:prstGeom prst="rect">
            <a:avLst/>
          </a:prstGeom>
          <a:solidFill>
            <a:srgbClr val="FF0000"/>
          </a:solidFill>
        </p:spPr>
        <p:txBody>
          <a:bodyPr wrap="square" rtlCol="0">
            <a:spAutoFit/>
          </a:bodyPr>
          <a:lstStyle/>
          <a:p>
            <a:endParaRPr lang="en-US" sz="800" dirty="0"/>
          </a:p>
        </p:txBody>
      </p:sp>
      <p:sp>
        <p:nvSpPr>
          <p:cNvPr id="22" name="TextBox 21"/>
          <p:cNvSpPr txBox="1"/>
          <p:nvPr/>
        </p:nvSpPr>
        <p:spPr>
          <a:xfrm rot="5400000">
            <a:off x="6470422" y="4807178"/>
            <a:ext cx="533400" cy="215444"/>
          </a:xfrm>
          <a:prstGeom prst="rect">
            <a:avLst/>
          </a:prstGeom>
          <a:solidFill>
            <a:srgbClr val="FF0000"/>
          </a:solidFill>
        </p:spPr>
        <p:txBody>
          <a:bodyPr wrap="square" rtlCol="0">
            <a:spAutoFit/>
          </a:bodyPr>
          <a:lstStyle/>
          <a:p>
            <a:endParaRPr lang="en-US" sz="800" dirty="0"/>
          </a:p>
        </p:txBody>
      </p:sp>
      <p:sp>
        <p:nvSpPr>
          <p:cNvPr id="23" name="TextBox 22"/>
          <p:cNvSpPr txBox="1"/>
          <p:nvPr/>
        </p:nvSpPr>
        <p:spPr>
          <a:xfrm>
            <a:off x="6553200" y="4495800"/>
            <a:ext cx="914400" cy="276999"/>
          </a:xfrm>
          <a:prstGeom prst="rect">
            <a:avLst/>
          </a:prstGeom>
          <a:noFill/>
        </p:spPr>
        <p:txBody>
          <a:bodyPr wrap="square" rtlCol="0">
            <a:spAutoFit/>
          </a:bodyPr>
          <a:lstStyle/>
          <a:p>
            <a:r>
              <a:rPr lang="en-US" sz="1200" b="1" dirty="0" smtClean="0">
                <a:solidFill>
                  <a:srgbClr val="000000"/>
                </a:solidFill>
              </a:rPr>
              <a:t>ST</a:t>
            </a:r>
            <a:endParaRPr lang="en-US" sz="1200" b="1" dirty="0">
              <a:solidFill>
                <a:srgbClr val="000000"/>
              </a:solidFill>
            </a:endParaRPr>
          </a:p>
        </p:txBody>
      </p:sp>
      <p:cxnSp>
        <p:nvCxnSpPr>
          <p:cNvPr id="25" name="Straight Arrow Connector 24"/>
          <p:cNvCxnSpPr/>
          <p:nvPr/>
        </p:nvCxnSpPr>
        <p:spPr>
          <a:xfrm flipH="1">
            <a:off x="6096000" y="4495800"/>
            <a:ext cx="76200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a:off x="6858000" y="4495800"/>
            <a:ext cx="0" cy="68580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324600" y="4267200"/>
            <a:ext cx="365066" cy="246221"/>
          </a:xfrm>
          <a:prstGeom prst="rect">
            <a:avLst/>
          </a:prstGeom>
          <a:noFill/>
        </p:spPr>
        <p:txBody>
          <a:bodyPr wrap="none" rtlCol="0">
            <a:spAutoFit/>
          </a:bodyPr>
          <a:lstStyle/>
          <a:p>
            <a:r>
              <a:rPr lang="en-US" sz="1000" b="1" dirty="0" smtClean="0"/>
              <a:t> 10’</a:t>
            </a:r>
            <a:endParaRPr lang="en-US" sz="1000" b="1" dirty="0"/>
          </a:p>
        </p:txBody>
      </p:sp>
      <p:sp>
        <p:nvSpPr>
          <p:cNvPr id="31" name="TextBox 30"/>
          <p:cNvSpPr txBox="1"/>
          <p:nvPr/>
        </p:nvSpPr>
        <p:spPr>
          <a:xfrm rot="5400000">
            <a:off x="6760477" y="4669524"/>
            <a:ext cx="441265" cy="246221"/>
          </a:xfrm>
          <a:prstGeom prst="rect">
            <a:avLst/>
          </a:prstGeom>
          <a:noFill/>
        </p:spPr>
        <p:txBody>
          <a:bodyPr wrap="square" rtlCol="0">
            <a:spAutoFit/>
          </a:bodyPr>
          <a:lstStyle/>
          <a:p>
            <a:r>
              <a:rPr lang="en-US" sz="1000" b="1" dirty="0" smtClean="0"/>
              <a:t> 10’</a:t>
            </a:r>
            <a:endParaRPr lang="en-US" sz="1000" b="1" dirty="0"/>
          </a:p>
        </p:txBody>
      </p:sp>
    </p:spTree>
    <p:extLst>
      <p:ext uri="{BB962C8B-B14F-4D97-AF65-F5344CB8AC3E}">
        <p14:creationId xmlns:p14="http://schemas.microsoft.com/office/powerpoint/2010/main" val="13598520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30" grpId="0"/>
      <p:bldP spid="31"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pPr algn="ctr"/>
            <a:r>
              <a:rPr lang="en-US" sz="2800" b="1" dirty="0">
                <a:solidFill>
                  <a:srgbClr val="000000"/>
                </a:solidFill>
              </a:rPr>
              <a:t>Some additional things to know when </a:t>
            </a:r>
            <a:r>
              <a:rPr lang="en-US" sz="2800" b="1" dirty="0" smtClean="0">
                <a:solidFill>
                  <a:srgbClr val="000000"/>
                </a:solidFill>
              </a:rPr>
              <a:t>making </a:t>
            </a:r>
            <a:br>
              <a:rPr lang="en-US" sz="2800" b="1" dirty="0" smtClean="0">
                <a:solidFill>
                  <a:srgbClr val="000000"/>
                </a:solidFill>
              </a:rPr>
            </a:br>
            <a:r>
              <a:rPr lang="en-US" sz="2800" b="1" dirty="0" smtClean="0">
                <a:solidFill>
                  <a:srgbClr val="000000"/>
                </a:solidFill>
              </a:rPr>
              <a:t>a Defined </a:t>
            </a:r>
            <a:r>
              <a:rPr lang="en-US" sz="2800" b="1" dirty="0">
                <a:solidFill>
                  <a:srgbClr val="000000"/>
                </a:solidFill>
              </a:rPr>
              <a:t>soil treatment with </a:t>
            </a:r>
            <a:r>
              <a:rPr lang="en-US" sz="2800" b="1" dirty="0" err="1">
                <a:solidFill>
                  <a:srgbClr val="000000"/>
                </a:solidFill>
              </a:rPr>
              <a:t>Termidor</a:t>
            </a:r>
            <a:r>
              <a:rPr lang="en-US" sz="2800" b="1" dirty="0">
                <a:solidFill>
                  <a:srgbClr val="000000"/>
                </a:solidFill>
              </a:rPr>
              <a:t> </a:t>
            </a:r>
            <a:r>
              <a:rPr lang="en-US" sz="2800" b="1" dirty="0" smtClean="0">
                <a:solidFill>
                  <a:srgbClr val="000000"/>
                </a:solidFill>
              </a:rPr>
              <a:t>SC</a:t>
            </a:r>
            <a:endParaRPr lang="en-US" sz="2800" dirty="0"/>
          </a:p>
        </p:txBody>
      </p:sp>
      <p:sp>
        <p:nvSpPr>
          <p:cNvPr id="3" name="Content Placeholder 2"/>
          <p:cNvSpPr>
            <a:spLocks noGrp="1"/>
          </p:cNvSpPr>
          <p:nvPr>
            <p:ph idx="1"/>
          </p:nvPr>
        </p:nvSpPr>
        <p:spPr>
          <a:xfrm>
            <a:off x="457200" y="4343400"/>
            <a:ext cx="8229600" cy="4389120"/>
          </a:xfrm>
        </p:spPr>
        <p:txBody>
          <a:bodyPr/>
          <a:lstStyle/>
          <a:p>
            <a:pPr marL="0" indent="0">
              <a:buNone/>
            </a:pPr>
            <a:endParaRPr lang="en-US" dirty="0"/>
          </a:p>
          <a:p>
            <a:r>
              <a:rPr lang="en-US" sz="2000" dirty="0" smtClean="0"/>
              <a:t>When you have a re-infestation of a structure that has had 3 or more </a:t>
            </a:r>
          </a:p>
          <a:p>
            <a:pPr marL="0" indent="0">
              <a:buNone/>
            </a:pPr>
            <a:r>
              <a:rPr lang="en-US" sz="2000" dirty="0"/>
              <a:t> </a:t>
            </a:r>
            <a:r>
              <a:rPr lang="en-US" sz="2000" dirty="0" smtClean="0"/>
              <a:t>     different areas of infestation within the past 5 years, you are required to </a:t>
            </a:r>
          </a:p>
          <a:p>
            <a:pPr marL="0" indent="0">
              <a:buNone/>
            </a:pPr>
            <a:r>
              <a:rPr lang="en-US" sz="2000" dirty="0"/>
              <a:t> </a:t>
            </a:r>
            <a:r>
              <a:rPr lang="en-US" sz="2000" dirty="0" smtClean="0"/>
              <a:t>     make a complete Defined soil treatment on the structure (not just a </a:t>
            </a:r>
          </a:p>
          <a:p>
            <a:pPr marL="0" indent="0">
              <a:buNone/>
            </a:pPr>
            <a:r>
              <a:rPr lang="en-US" sz="2000" dirty="0"/>
              <a:t> </a:t>
            </a:r>
            <a:r>
              <a:rPr lang="en-US" sz="2000" dirty="0" smtClean="0"/>
              <a:t>     treatment in the area of infestation and 10 feet in either direction in a </a:t>
            </a:r>
          </a:p>
          <a:p>
            <a:pPr marL="0" indent="0">
              <a:buNone/>
            </a:pPr>
            <a:r>
              <a:rPr lang="en-US" sz="2000" dirty="0"/>
              <a:t> </a:t>
            </a:r>
            <a:r>
              <a:rPr lang="en-US" sz="2000" dirty="0" smtClean="0"/>
              <a:t>     complete manner).</a:t>
            </a:r>
            <a:endParaRPr lang="en-US" sz="2000" dirty="0"/>
          </a:p>
        </p:txBody>
      </p:sp>
      <p:sp>
        <p:nvSpPr>
          <p:cNvPr id="4" name="Rectangle 3"/>
          <p:cNvSpPr/>
          <p:nvPr/>
        </p:nvSpPr>
        <p:spPr>
          <a:xfrm>
            <a:off x="990600" y="2057400"/>
            <a:ext cx="5334000" cy="1752600"/>
          </a:xfrm>
          <a:prstGeom prst="rect">
            <a:avLst/>
          </a:prstGeom>
          <a:no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Rectangle 4"/>
          <p:cNvSpPr/>
          <p:nvPr/>
        </p:nvSpPr>
        <p:spPr>
          <a:xfrm>
            <a:off x="1066800" y="2133600"/>
            <a:ext cx="5181600" cy="1600200"/>
          </a:xfrm>
          <a:prstGeom prst="rect">
            <a:avLst/>
          </a:prstGeom>
          <a:no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3200400" y="1447800"/>
            <a:ext cx="914400" cy="609600"/>
          </a:xfrm>
          <a:prstGeom prst="rect">
            <a:avLst/>
          </a:prstGeom>
          <a:solidFill>
            <a:srgbClr val="FFFFFF"/>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3352800" y="1600200"/>
            <a:ext cx="609600" cy="276999"/>
          </a:xfrm>
          <a:prstGeom prst="rect">
            <a:avLst/>
          </a:prstGeom>
          <a:noFill/>
        </p:spPr>
        <p:txBody>
          <a:bodyPr wrap="square" rtlCol="0">
            <a:spAutoFit/>
          </a:bodyPr>
          <a:lstStyle/>
          <a:p>
            <a:pPr algn="ctr"/>
            <a:r>
              <a:rPr lang="en-US" sz="1200" b="1" dirty="0" smtClean="0"/>
              <a:t>Patio</a:t>
            </a:r>
            <a:endParaRPr lang="en-US" sz="1200" b="1" dirty="0"/>
          </a:p>
        </p:txBody>
      </p:sp>
      <p:sp>
        <p:nvSpPr>
          <p:cNvPr id="8" name="Rectangle 7"/>
          <p:cNvSpPr/>
          <p:nvPr/>
        </p:nvSpPr>
        <p:spPr>
          <a:xfrm>
            <a:off x="6324600" y="2057400"/>
            <a:ext cx="1295400" cy="1752600"/>
          </a:xfrm>
          <a:prstGeom prst="rect">
            <a:avLst/>
          </a:prstGeom>
          <a:solidFill>
            <a:srgbClr val="FFFFFF"/>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6324600" y="2133600"/>
            <a:ext cx="1219200" cy="1676400"/>
          </a:xfrm>
          <a:prstGeom prst="rect">
            <a:avLst/>
          </a:prstGeom>
          <a:solidFill>
            <a:srgbClr val="FFFFFF"/>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6324600" y="2743200"/>
            <a:ext cx="1219200" cy="276999"/>
          </a:xfrm>
          <a:prstGeom prst="rect">
            <a:avLst/>
          </a:prstGeom>
          <a:noFill/>
        </p:spPr>
        <p:txBody>
          <a:bodyPr wrap="square" rtlCol="0">
            <a:spAutoFit/>
          </a:bodyPr>
          <a:lstStyle/>
          <a:p>
            <a:pPr algn="ctr"/>
            <a:r>
              <a:rPr lang="en-US" sz="1200" b="1" dirty="0" smtClean="0"/>
              <a:t>Garage</a:t>
            </a:r>
            <a:endParaRPr lang="en-US" sz="1200" b="1" dirty="0"/>
          </a:p>
        </p:txBody>
      </p:sp>
      <p:sp>
        <p:nvSpPr>
          <p:cNvPr id="11" name="Rectangle 10"/>
          <p:cNvSpPr/>
          <p:nvPr/>
        </p:nvSpPr>
        <p:spPr>
          <a:xfrm>
            <a:off x="3276600" y="3810000"/>
            <a:ext cx="685800" cy="304800"/>
          </a:xfrm>
          <a:prstGeom prst="rect">
            <a:avLst/>
          </a:prstGeom>
          <a:solidFill>
            <a:srgbClr val="FFFFFF"/>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3352800" y="3810000"/>
            <a:ext cx="533400" cy="228600"/>
          </a:xfrm>
          <a:prstGeom prst="rect">
            <a:avLst/>
          </a:prstGeom>
          <a:solidFill>
            <a:srgbClr val="FFFFFF"/>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3429000" y="4114800"/>
            <a:ext cx="381000" cy="762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3429000" y="4191000"/>
            <a:ext cx="381000" cy="762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3429000" y="4267200"/>
            <a:ext cx="381000" cy="762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3429000" y="4343400"/>
            <a:ext cx="2895600" cy="3048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6324600" y="3810000"/>
            <a:ext cx="1219200" cy="9906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chemeClr val="tx1"/>
                </a:solidFill>
              </a:rPr>
              <a:t>Driveway</a:t>
            </a:r>
            <a:endParaRPr lang="en-US" sz="1200" b="1" dirty="0"/>
          </a:p>
        </p:txBody>
      </p:sp>
      <p:sp>
        <p:nvSpPr>
          <p:cNvPr id="18" name="TextBox 17"/>
          <p:cNvSpPr txBox="1"/>
          <p:nvPr/>
        </p:nvSpPr>
        <p:spPr>
          <a:xfrm>
            <a:off x="6248400" y="4724400"/>
            <a:ext cx="1600200" cy="215444"/>
          </a:xfrm>
          <a:prstGeom prst="rect">
            <a:avLst/>
          </a:prstGeom>
          <a:solidFill>
            <a:srgbClr val="FFFFFF"/>
          </a:solidFill>
        </p:spPr>
        <p:txBody>
          <a:bodyPr wrap="square" rtlCol="0">
            <a:spAutoFit/>
          </a:bodyPr>
          <a:lstStyle/>
          <a:p>
            <a:endParaRPr lang="en-US" sz="800" dirty="0"/>
          </a:p>
        </p:txBody>
      </p:sp>
      <p:sp>
        <p:nvSpPr>
          <p:cNvPr id="19" name="TextBox 18"/>
          <p:cNvSpPr txBox="1"/>
          <p:nvPr/>
        </p:nvSpPr>
        <p:spPr>
          <a:xfrm>
            <a:off x="3352800" y="3810000"/>
            <a:ext cx="533400" cy="276999"/>
          </a:xfrm>
          <a:prstGeom prst="rect">
            <a:avLst/>
          </a:prstGeom>
          <a:noFill/>
        </p:spPr>
        <p:txBody>
          <a:bodyPr wrap="square" rtlCol="0">
            <a:spAutoFit/>
          </a:bodyPr>
          <a:lstStyle/>
          <a:p>
            <a:pPr algn="ctr"/>
            <a:r>
              <a:rPr lang="en-US" sz="1200" b="1" dirty="0" smtClean="0">
                <a:solidFill>
                  <a:srgbClr val="000000"/>
                </a:solidFill>
              </a:rPr>
              <a:t>DFP</a:t>
            </a:r>
            <a:endParaRPr lang="en-US" sz="1200" b="1" dirty="0">
              <a:solidFill>
                <a:srgbClr val="000000"/>
              </a:solidFill>
            </a:endParaRPr>
          </a:p>
        </p:txBody>
      </p:sp>
      <p:sp>
        <p:nvSpPr>
          <p:cNvPr id="20" name="TextBox 19"/>
          <p:cNvSpPr txBox="1"/>
          <p:nvPr/>
        </p:nvSpPr>
        <p:spPr>
          <a:xfrm>
            <a:off x="3200400" y="3581400"/>
            <a:ext cx="381000" cy="338554"/>
          </a:xfrm>
          <a:prstGeom prst="rect">
            <a:avLst/>
          </a:prstGeom>
          <a:noFill/>
        </p:spPr>
        <p:txBody>
          <a:bodyPr wrap="square" rtlCol="0">
            <a:spAutoFit/>
          </a:bodyPr>
          <a:lstStyle/>
          <a:p>
            <a:pPr algn="ctr"/>
            <a:r>
              <a:rPr lang="en-US" sz="1600" b="1" dirty="0" smtClean="0">
                <a:solidFill>
                  <a:srgbClr val="FF3636"/>
                </a:solidFill>
              </a:rPr>
              <a:t>ST</a:t>
            </a:r>
            <a:endParaRPr lang="en-US" sz="1600" b="1" dirty="0">
              <a:solidFill>
                <a:srgbClr val="FF3636"/>
              </a:solidFill>
            </a:endParaRPr>
          </a:p>
        </p:txBody>
      </p:sp>
      <p:sp>
        <p:nvSpPr>
          <p:cNvPr id="22" name="TextBox 21"/>
          <p:cNvSpPr txBox="1"/>
          <p:nvPr/>
        </p:nvSpPr>
        <p:spPr>
          <a:xfrm>
            <a:off x="5486400" y="1905000"/>
            <a:ext cx="381000" cy="338554"/>
          </a:xfrm>
          <a:prstGeom prst="rect">
            <a:avLst/>
          </a:prstGeom>
          <a:noFill/>
        </p:spPr>
        <p:txBody>
          <a:bodyPr wrap="square" rtlCol="0">
            <a:spAutoFit/>
          </a:bodyPr>
          <a:lstStyle/>
          <a:p>
            <a:pPr algn="ctr"/>
            <a:r>
              <a:rPr lang="en-US" sz="1600" b="1" dirty="0" smtClean="0">
                <a:solidFill>
                  <a:srgbClr val="FF3636"/>
                </a:solidFill>
              </a:rPr>
              <a:t>ST</a:t>
            </a:r>
            <a:endParaRPr lang="en-US" sz="1600" b="1" dirty="0">
              <a:solidFill>
                <a:srgbClr val="FF3636"/>
              </a:solidFill>
            </a:endParaRPr>
          </a:p>
        </p:txBody>
      </p:sp>
      <p:sp>
        <p:nvSpPr>
          <p:cNvPr id="23" name="TextBox 22"/>
          <p:cNvSpPr txBox="1"/>
          <p:nvPr/>
        </p:nvSpPr>
        <p:spPr>
          <a:xfrm>
            <a:off x="1752600" y="1905000"/>
            <a:ext cx="381000" cy="338554"/>
          </a:xfrm>
          <a:prstGeom prst="rect">
            <a:avLst/>
          </a:prstGeom>
          <a:noFill/>
        </p:spPr>
        <p:txBody>
          <a:bodyPr wrap="square" rtlCol="0">
            <a:spAutoFit/>
          </a:bodyPr>
          <a:lstStyle/>
          <a:p>
            <a:pPr algn="ctr"/>
            <a:r>
              <a:rPr lang="en-US" sz="1600" b="1" dirty="0" smtClean="0">
                <a:solidFill>
                  <a:srgbClr val="FF3636"/>
                </a:solidFill>
              </a:rPr>
              <a:t>ST</a:t>
            </a:r>
            <a:endParaRPr lang="en-US" sz="1600" b="1" dirty="0">
              <a:solidFill>
                <a:srgbClr val="FF3636"/>
              </a:solidFill>
            </a:endParaRPr>
          </a:p>
        </p:txBody>
      </p:sp>
      <p:sp>
        <p:nvSpPr>
          <p:cNvPr id="24" name="TextBox 23"/>
          <p:cNvSpPr txBox="1"/>
          <p:nvPr/>
        </p:nvSpPr>
        <p:spPr>
          <a:xfrm>
            <a:off x="2819400" y="3276600"/>
            <a:ext cx="1066800" cy="400110"/>
          </a:xfrm>
          <a:prstGeom prst="rect">
            <a:avLst/>
          </a:prstGeom>
          <a:noFill/>
        </p:spPr>
        <p:txBody>
          <a:bodyPr wrap="square" rtlCol="0">
            <a:spAutoFit/>
          </a:bodyPr>
          <a:lstStyle/>
          <a:p>
            <a:pPr algn="ctr"/>
            <a:r>
              <a:rPr lang="en-US" sz="1000" b="1" dirty="0" smtClean="0"/>
              <a:t>1</a:t>
            </a:r>
            <a:r>
              <a:rPr lang="en-US" sz="1000" b="1" baseline="30000" dirty="0" smtClean="0"/>
              <a:t>st</a:t>
            </a:r>
            <a:r>
              <a:rPr lang="en-US" sz="1000" b="1" dirty="0" smtClean="0"/>
              <a:t> </a:t>
            </a:r>
            <a:r>
              <a:rPr lang="en-US" sz="1000" b="1" dirty="0" err="1" smtClean="0"/>
              <a:t>reinfestation</a:t>
            </a:r>
            <a:endParaRPr lang="en-US" sz="1000" b="1" dirty="0" smtClean="0"/>
          </a:p>
          <a:p>
            <a:pPr algn="ctr"/>
            <a:r>
              <a:rPr lang="en-US" sz="1000" b="1" dirty="0" smtClean="0"/>
              <a:t>04/15/2015</a:t>
            </a:r>
            <a:endParaRPr lang="en-US" sz="1000" b="1" dirty="0"/>
          </a:p>
        </p:txBody>
      </p:sp>
      <p:sp>
        <p:nvSpPr>
          <p:cNvPr id="25" name="TextBox 24"/>
          <p:cNvSpPr txBox="1"/>
          <p:nvPr/>
        </p:nvSpPr>
        <p:spPr>
          <a:xfrm>
            <a:off x="1371600" y="2209800"/>
            <a:ext cx="1143000" cy="400110"/>
          </a:xfrm>
          <a:prstGeom prst="rect">
            <a:avLst/>
          </a:prstGeom>
          <a:noFill/>
        </p:spPr>
        <p:txBody>
          <a:bodyPr wrap="square" rtlCol="0">
            <a:spAutoFit/>
          </a:bodyPr>
          <a:lstStyle/>
          <a:p>
            <a:pPr algn="ctr"/>
            <a:r>
              <a:rPr lang="en-US" sz="1000" b="1" dirty="0" smtClean="0"/>
              <a:t>2</a:t>
            </a:r>
            <a:r>
              <a:rPr lang="en-US" sz="1000" b="1" baseline="30000" dirty="0" smtClean="0"/>
              <a:t>nd</a:t>
            </a:r>
            <a:r>
              <a:rPr lang="en-US" sz="1000" b="1" dirty="0" smtClean="0"/>
              <a:t> </a:t>
            </a:r>
            <a:r>
              <a:rPr lang="en-US" sz="1000" b="1" dirty="0" err="1" smtClean="0"/>
              <a:t>reinfestation</a:t>
            </a:r>
            <a:endParaRPr lang="en-US" sz="1000" b="1" dirty="0" smtClean="0"/>
          </a:p>
          <a:p>
            <a:pPr algn="ctr"/>
            <a:r>
              <a:rPr lang="en-US" sz="1000" b="1" dirty="0" smtClean="0"/>
              <a:t>03/25/2016</a:t>
            </a:r>
            <a:endParaRPr lang="en-US" sz="1000" b="1" dirty="0"/>
          </a:p>
        </p:txBody>
      </p:sp>
      <p:sp>
        <p:nvSpPr>
          <p:cNvPr id="26" name="TextBox 25"/>
          <p:cNvSpPr txBox="1"/>
          <p:nvPr/>
        </p:nvSpPr>
        <p:spPr>
          <a:xfrm>
            <a:off x="5105400" y="2209800"/>
            <a:ext cx="1143000" cy="400110"/>
          </a:xfrm>
          <a:prstGeom prst="rect">
            <a:avLst/>
          </a:prstGeom>
          <a:noFill/>
        </p:spPr>
        <p:txBody>
          <a:bodyPr wrap="square" rtlCol="0">
            <a:spAutoFit/>
          </a:bodyPr>
          <a:lstStyle/>
          <a:p>
            <a:pPr algn="ctr"/>
            <a:r>
              <a:rPr lang="en-US" sz="1000" b="1" dirty="0" smtClean="0"/>
              <a:t>3</a:t>
            </a:r>
            <a:r>
              <a:rPr lang="en-US" sz="1000" b="1" baseline="30000" dirty="0" smtClean="0"/>
              <a:t>rd</a:t>
            </a:r>
            <a:r>
              <a:rPr lang="en-US" sz="1000" b="1" dirty="0" smtClean="0"/>
              <a:t> </a:t>
            </a:r>
            <a:r>
              <a:rPr lang="en-US" sz="1000" b="1" dirty="0" err="1" smtClean="0"/>
              <a:t>reinfestation</a:t>
            </a:r>
            <a:endParaRPr lang="en-US" sz="1000" b="1" dirty="0" smtClean="0"/>
          </a:p>
          <a:p>
            <a:pPr algn="ctr"/>
            <a:r>
              <a:rPr lang="en-US" sz="1000" b="1" dirty="0" smtClean="0"/>
              <a:t>04/07/2018</a:t>
            </a:r>
            <a:endParaRPr lang="en-US" sz="1000" b="1" dirty="0"/>
          </a:p>
        </p:txBody>
      </p:sp>
      <p:sp>
        <p:nvSpPr>
          <p:cNvPr id="27" name="TextBox 26"/>
          <p:cNvSpPr txBox="1"/>
          <p:nvPr/>
        </p:nvSpPr>
        <p:spPr>
          <a:xfrm>
            <a:off x="8458200" y="6633346"/>
            <a:ext cx="838200" cy="215444"/>
          </a:xfrm>
          <a:prstGeom prst="rect">
            <a:avLst/>
          </a:prstGeom>
          <a:noFill/>
        </p:spPr>
        <p:txBody>
          <a:bodyPr wrap="square" rtlCol="0">
            <a:spAutoFit/>
          </a:bodyPr>
          <a:lstStyle/>
          <a:p>
            <a:r>
              <a:rPr lang="en-US" sz="800" b="1" dirty="0" smtClean="0"/>
              <a:t>Slide 85/86</a:t>
            </a:r>
            <a:endParaRPr lang="en-US" sz="800" b="1" dirty="0"/>
          </a:p>
        </p:txBody>
      </p:sp>
    </p:spTree>
    <p:extLst>
      <p:ext uri="{BB962C8B-B14F-4D97-AF65-F5344CB8AC3E}">
        <p14:creationId xmlns:p14="http://schemas.microsoft.com/office/powerpoint/2010/main" val="8571100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3" grpId="0"/>
      <p:bldP spid="24" grpId="0"/>
      <p:bldP spid="25" grpId="0"/>
      <p:bldP spid="26"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349" y="293170"/>
            <a:ext cx="8229600" cy="842962"/>
          </a:xfrm>
        </p:spPr>
        <p:txBody>
          <a:bodyPr>
            <a:normAutofit/>
          </a:bodyPr>
          <a:lstStyle/>
          <a:p>
            <a:r>
              <a:rPr lang="en-US" sz="4000" b="1" dirty="0" smtClean="0">
                <a:latin typeface="Cambria"/>
                <a:cs typeface="Cambria"/>
              </a:rPr>
              <a:t>So…that’s all folks!</a:t>
            </a:r>
            <a:endParaRPr lang="en-US" sz="4000" b="1" dirty="0">
              <a:latin typeface="Cambria"/>
              <a:cs typeface="Cambria"/>
            </a:endParaRPr>
          </a:p>
        </p:txBody>
      </p:sp>
      <p:pic>
        <p:nvPicPr>
          <p:cNvPr id="4" name="Picture 3"/>
          <p:cNvPicPr>
            <a:picLocks noChangeAspect="1"/>
          </p:cNvPicPr>
          <p:nvPr/>
        </p:nvPicPr>
        <p:blipFill>
          <a:blip r:embed="rId2"/>
          <a:stretch>
            <a:fillRect/>
          </a:stretch>
        </p:blipFill>
        <p:spPr>
          <a:xfrm>
            <a:off x="2179120" y="1236133"/>
            <a:ext cx="4759314" cy="3807452"/>
          </a:xfrm>
          <a:prstGeom prst="rect">
            <a:avLst/>
          </a:prstGeom>
        </p:spPr>
      </p:pic>
      <p:sp>
        <p:nvSpPr>
          <p:cNvPr id="5" name="TextBox 4"/>
          <p:cNvSpPr txBox="1"/>
          <p:nvPr/>
        </p:nvSpPr>
        <p:spPr>
          <a:xfrm>
            <a:off x="0" y="5320054"/>
            <a:ext cx="9143999" cy="1015663"/>
          </a:xfrm>
          <a:prstGeom prst="rect">
            <a:avLst/>
          </a:prstGeom>
          <a:noFill/>
        </p:spPr>
        <p:txBody>
          <a:bodyPr wrap="square" rtlCol="0">
            <a:spAutoFit/>
          </a:bodyPr>
          <a:lstStyle/>
          <a:p>
            <a:pPr algn="ctr"/>
            <a:r>
              <a:rPr lang="en-US" sz="2000" b="1" dirty="0" smtClean="0">
                <a:latin typeface="Cambria"/>
                <a:cs typeface="Cambria"/>
              </a:rPr>
              <a:t>I hope the information that I have provided you has given you a better understanding of </a:t>
            </a:r>
            <a:r>
              <a:rPr lang="en-US" sz="2000" b="1" dirty="0" smtClean="0">
                <a:latin typeface="Cambria"/>
                <a:cs typeface="Cambria"/>
              </a:rPr>
              <a:t>how to perform a Defined </a:t>
            </a:r>
            <a:r>
              <a:rPr lang="en-US" sz="2000" b="1" smtClean="0">
                <a:latin typeface="Cambria"/>
                <a:cs typeface="Cambria"/>
              </a:rPr>
              <a:t>soil treatment</a:t>
            </a:r>
            <a:r>
              <a:rPr lang="en-US" sz="2000" b="1" smtClean="0">
                <a:latin typeface="Cambria"/>
                <a:cs typeface="Cambria"/>
              </a:rPr>
              <a:t>.</a:t>
            </a:r>
            <a:endParaRPr lang="en-US" sz="2000" b="1" dirty="0" smtClean="0">
              <a:latin typeface="Cambria"/>
              <a:cs typeface="Cambria"/>
            </a:endParaRPr>
          </a:p>
          <a:p>
            <a:endParaRPr lang="en-US" sz="2000" b="1" dirty="0">
              <a:latin typeface="Cambria"/>
              <a:cs typeface="Cambria"/>
            </a:endParaRPr>
          </a:p>
        </p:txBody>
      </p:sp>
      <p:sp>
        <p:nvSpPr>
          <p:cNvPr id="6" name="TextBox 5"/>
          <p:cNvSpPr txBox="1"/>
          <p:nvPr/>
        </p:nvSpPr>
        <p:spPr>
          <a:xfrm>
            <a:off x="5300133" y="1417638"/>
            <a:ext cx="2286000" cy="369332"/>
          </a:xfrm>
          <a:prstGeom prst="rect">
            <a:avLst/>
          </a:prstGeom>
          <a:solidFill>
            <a:srgbClr val="FFFFFF"/>
          </a:solidFill>
          <a:ln>
            <a:solidFill>
              <a:srgbClr val="FFFFFF"/>
            </a:solidFill>
          </a:ln>
        </p:spPr>
        <p:txBody>
          <a:bodyPr wrap="square" rtlCol="0">
            <a:spAutoFit/>
          </a:bodyPr>
          <a:lstStyle/>
          <a:p>
            <a:endParaRPr lang="en-US" dirty="0"/>
          </a:p>
        </p:txBody>
      </p:sp>
      <p:sp>
        <p:nvSpPr>
          <p:cNvPr id="8" name="TextBox 7"/>
          <p:cNvSpPr txBox="1"/>
          <p:nvPr/>
        </p:nvSpPr>
        <p:spPr>
          <a:xfrm>
            <a:off x="5300132" y="1117600"/>
            <a:ext cx="295457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4486688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Box 3"/>
          <p:cNvSpPr txBox="1"/>
          <p:nvPr/>
        </p:nvSpPr>
        <p:spPr>
          <a:xfrm>
            <a:off x="0" y="0"/>
            <a:ext cx="9144000" cy="7017307"/>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6" name="TextBox 5"/>
          <p:cNvSpPr txBox="1"/>
          <p:nvPr/>
        </p:nvSpPr>
        <p:spPr>
          <a:xfrm>
            <a:off x="0" y="381000"/>
            <a:ext cx="9144000" cy="6001643"/>
          </a:xfrm>
          <a:prstGeom prst="rect">
            <a:avLst/>
          </a:prstGeom>
          <a:noFill/>
        </p:spPr>
        <p:txBody>
          <a:bodyPr wrap="square" rtlCol="0">
            <a:spAutoFit/>
          </a:bodyPr>
          <a:lstStyle/>
          <a:p>
            <a:pPr algn="ctr"/>
            <a:endParaRPr lang="en-US" sz="6000" b="1" dirty="0" smtClean="0">
              <a:solidFill>
                <a:srgbClr val="000000"/>
              </a:solidFill>
              <a:effectLst>
                <a:outerShdw blurRad="38100" dist="38100" dir="2700000" algn="tl">
                  <a:srgbClr val="000000">
                    <a:alpha val="43137"/>
                  </a:srgbClr>
                </a:outerShdw>
              </a:effectLst>
            </a:endParaRPr>
          </a:p>
          <a:p>
            <a:pPr algn="ctr"/>
            <a:r>
              <a:rPr lang="en-US" sz="6000" b="1" dirty="0" smtClean="0">
                <a:solidFill>
                  <a:srgbClr val="000000"/>
                </a:solidFill>
                <a:effectLst>
                  <a:outerShdw blurRad="38100" dist="38100" dir="2700000" algn="tl">
                    <a:srgbClr val="000000">
                      <a:alpha val="43137"/>
                    </a:srgbClr>
                  </a:outerShdw>
                </a:effectLst>
              </a:rPr>
              <a:t>Defined soil treatment</a:t>
            </a:r>
          </a:p>
          <a:p>
            <a:pPr algn="ctr"/>
            <a:endParaRPr lang="en-US" sz="6000" b="1" dirty="0">
              <a:solidFill>
                <a:srgbClr val="000000"/>
              </a:solidFill>
              <a:effectLst>
                <a:outerShdw blurRad="38100" dist="38100" dir="2700000" algn="tl">
                  <a:srgbClr val="000000">
                    <a:alpha val="43137"/>
                  </a:srgbClr>
                </a:outerShdw>
              </a:effectLst>
            </a:endParaRPr>
          </a:p>
          <a:p>
            <a:pPr algn="ctr"/>
            <a:r>
              <a:rPr lang="en-US" sz="6000" b="1" dirty="0" smtClean="0">
                <a:solidFill>
                  <a:srgbClr val="000000"/>
                </a:solidFill>
                <a:effectLst>
                  <a:outerShdw blurRad="38100" dist="38100" dir="2700000" algn="tl">
                    <a:srgbClr val="000000">
                      <a:alpha val="43137"/>
                    </a:srgbClr>
                  </a:outerShdw>
                </a:effectLst>
              </a:rPr>
              <a:t>Course </a:t>
            </a:r>
            <a:r>
              <a:rPr lang="en-US" sz="6000" b="1" dirty="0">
                <a:solidFill>
                  <a:srgbClr val="000000"/>
                </a:solidFill>
                <a:effectLst>
                  <a:outerShdw blurRad="38100" dist="38100" dir="2700000" algn="tl">
                    <a:srgbClr val="000000">
                      <a:alpha val="43137"/>
                    </a:srgbClr>
                  </a:outerShdw>
                </a:effectLst>
              </a:rPr>
              <a:t># </a:t>
            </a:r>
            <a:r>
              <a:rPr lang="en-US" sz="6000" b="1" dirty="0" smtClean="0"/>
              <a:t>W90418</a:t>
            </a:r>
            <a:r>
              <a:rPr lang="en-US" sz="6000" dirty="0" smtClean="0"/>
              <a:t> </a:t>
            </a:r>
            <a:endParaRPr lang="en-US" sz="6000" b="1" dirty="0" smtClean="0">
              <a:solidFill>
                <a:srgbClr val="000000"/>
              </a:solidFill>
              <a:effectLst>
                <a:outerShdw blurRad="38100" dist="38100" dir="2700000" algn="tl">
                  <a:srgbClr val="000000">
                    <a:alpha val="43137"/>
                  </a:srgbClr>
                </a:outerShdw>
              </a:effectLst>
            </a:endParaRPr>
          </a:p>
          <a:p>
            <a:pPr algn="ctr"/>
            <a:endParaRPr lang="en-US" sz="6000" b="1" dirty="0">
              <a:solidFill>
                <a:srgbClr val="000000"/>
              </a:solidFill>
              <a:effectLst>
                <a:outerShdw blurRad="38100" dist="38100" dir="2700000" algn="tl">
                  <a:srgbClr val="000000">
                    <a:alpha val="43137"/>
                  </a:srgbClr>
                </a:outerShdw>
              </a:effectLst>
            </a:endParaRPr>
          </a:p>
          <a:p>
            <a:pPr algn="ctr"/>
            <a:r>
              <a:rPr lang="en-US" sz="6000" b="1" dirty="0" smtClean="0">
                <a:solidFill>
                  <a:srgbClr val="000000"/>
                </a:solidFill>
                <a:effectLst>
                  <a:outerShdw blurRad="38100" dist="38100" dir="2700000" algn="tl">
                    <a:srgbClr val="000000">
                      <a:alpha val="43137"/>
                    </a:srgbClr>
                  </a:outerShdw>
                </a:effectLst>
              </a:rPr>
              <a:t>1 hour WDO</a:t>
            </a:r>
          </a:p>
          <a:p>
            <a:pPr algn="ctr"/>
            <a:endParaRPr lang="en-US" sz="2400" b="1" dirty="0" smtClean="0">
              <a:solidFill>
                <a:srgbClr val="0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8454984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21" name="Title 1"/>
          <p:cNvSpPr>
            <a:spLocks noGrp="1"/>
          </p:cNvSpPr>
          <p:nvPr>
            <p:ph type="title"/>
          </p:nvPr>
        </p:nvSpPr>
        <p:spPr/>
        <p:txBody>
          <a:bodyPr/>
          <a:lstStyle/>
          <a:p>
            <a:pPr eaLnBrk="1" hangingPunct="1"/>
            <a:endParaRPr lang="en-US">
              <a:latin typeface="Calibri" charset="0"/>
            </a:endParaRPr>
          </a:p>
        </p:txBody>
      </p:sp>
      <p:sp>
        <p:nvSpPr>
          <p:cNvPr id="133122" name="Content Placeholder 2"/>
          <p:cNvSpPr>
            <a:spLocks noGrp="1"/>
          </p:cNvSpPr>
          <p:nvPr>
            <p:ph idx="1"/>
          </p:nvPr>
        </p:nvSpPr>
        <p:spPr/>
        <p:txBody>
          <a:bodyPr/>
          <a:lstStyle/>
          <a:p>
            <a:pPr eaLnBrk="1" hangingPunct="1"/>
            <a:endParaRPr lang="en-US">
              <a:latin typeface="Calibri" charset="0"/>
            </a:endParaRPr>
          </a:p>
        </p:txBody>
      </p:sp>
      <p:sp>
        <p:nvSpPr>
          <p:cNvPr id="133123" name="TextBox 3"/>
          <p:cNvSpPr txBox="1">
            <a:spLocks noChangeArrowheads="1"/>
          </p:cNvSpPr>
          <p:nvPr/>
        </p:nvSpPr>
        <p:spPr bwMode="auto">
          <a:xfrm>
            <a:off x="-20638" y="0"/>
            <a:ext cx="9164638" cy="7294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p:txBody>
      </p:sp>
      <p:sp>
        <p:nvSpPr>
          <p:cNvPr id="133124" name="TextBox 5"/>
          <p:cNvSpPr txBox="1">
            <a:spLocks noChangeArrowheads="1"/>
          </p:cNvSpPr>
          <p:nvPr/>
        </p:nvSpPr>
        <p:spPr bwMode="auto">
          <a:xfrm>
            <a:off x="3175" y="990600"/>
            <a:ext cx="91440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algn="ctr" eaLnBrk="1" hangingPunct="1"/>
            <a:r>
              <a:rPr lang="en-US" sz="8000"/>
              <a:t>TAKE </a:t>
            </a:r>
          </a:p>
          <a:p>
            <a:pPr algn="ctr" eaLnBrk="1" hangingPunct="1"/>
            <a:r>
              <a:rPr lang="en-US" sz="8000"/>
              <a:t>A</a:t>
            </a:r>
          </a:p>
          <a:p>
            <a:pPr algn="ctr" eaLnBrk="1" hangingPunct="1"/>
            <a:r>
              <a:rPr lang="en-US" sz="8000"/>
              <a:t>    MINUTE</a:t>
            </a:r>
          </a:p>
          <a:p>
            <a:pPr algn="ctr" eaLnBrk="1" hangingPunct="1"/>
            <a:r>
              <a:rPr lang="en-US" sz="8000"/>
              <a:t>BREAK</a:t>
            </a:r>
          </a:p>
        </p:txBody>
      </p:sp>
      <p:sp>
        <p:nvSpPr>
          <p:cNvPr id="133125" name="TextBox 6"/>
          <p:cNvSpPr txBox="1">
            <a:spLocks noChangeArrowheads="1"/>
          </p:cNvSpPr>
          <p:nvPr/>
        </p:nvSpPr>
        <p:spPr bwMode="auto">
          <a:xfrm>
            <a:off x="2057400" y="3200400"/>
            <a:ext cx="1905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r>
              <a:rPr lang="en-US" sz="8000"/>
              <a:t>5</a:t>
            </a:r>
          </a:p>
        </p:txBody>
      </p:sp>
    </p:spTree>
    <p:extLst>
      <p:ext uri="{BB962C8B-B14F-4D97-AF65-F5344CB8AC3E}">
        <p14:creationId xmlns:p14="http://schemas.microsoft.com/office/powerpoint/2010/main" val="231750325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4239</TotalTime>
  <Words>6893</Words>
  <Application>Microsoft Macintosh PowerPoint</Application>
  <PresentationFormat>On-screen Show (4:3)</PresentationFormat>
  <Paragraphs>1029</Paragraphs>
  <Slides>88</Slides>
  <Notes>12</Notes>
  <HiddenSlides>2</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88</vt:i4>
      </vt:variant>
    </vt:vector>
  </HeadingPairs>
  <TitlesOfParts>
    <vt:vector size="90" baseType="lpstr">
      <vt:lpstr>Office Theme</vt:lpstr>
      <vt:lpstr>Picture</vt:lpstr>
      <vt:lpstr>Defined soil treatment with Termidor SC of a crawl space construction with a hollow block foundation wall</vt:lpstr>
      <vt:lpstr>Defined soil treatment with Termidor SC of a floating slab construction with a hollow block foundation wall</vt:lpstr>
      <vt:lpstr>What is a Post Construction Defined Soil Treatment?</vt:lpstr>
      <vt:lpstr>PowerPoint Presentation</vt:lpstr>
      <vt:lpstr>PowerPoint Presentation</vt:lpstr>
      <vt:lpstr>Minimum standards for a Post Construction  Defined soil treatment </vt:lpstr>
      <vt:lpstr> </vt:lpstr>
      <vt:lpstr>PowerPoint Presentation</vt:lpstr>
      <vt:lpstr>PowerPoint Presentation</vt:lpstr>
      <vt:lpstr> </vt:lpstr>
      <vt:lpstr>Wood within 6” of the soil</vt:lpstr>
      <vt:lpstr>PowerPoint Presentation</vt:lpstr>
      <vt:lpstr>Wood deck post embedded in concrete</vt:lpstr>
      <vt:lpstr>PowerPoint Presentation</vt:lpstr>
      <vt:lpstr>PowerPoint Presentation</vt:lpstr>
      <vt:lpstr>PowerPoint Presentation</vt:lpstr>
      <vt:lpstr>PowerPoint Presentation</vt:lpstr>
      <vt:lpstr>PowerPoint Presentation</vt:lpstr>
      <vt:lpstr>Wooden crawl space doors &amp; frames </vt:lpstr>
      <vt:lpstr>Wooden crawl space doors &amp; frames </vt:lpstr>
      <vt:lpstr>PowerPoint Presentation</vt:lpstr>
      <vt:lpstr>Wooden support columns within 6” of the soil (Carport, covered walkway, front porch, etc.) </vt:lpstr>
      <vt:lpstr>   Wooden decks touching soil or with low clearance beneath </vt:lpstr>
      <vt:lpstr>Firewood piles touching or adjacent to an exterior foundation wall of a structure  </vt:lpstr>
      <vt:lpstr>Wooden garage door frames are within 6” of the soil </vt:lpstr>
      <vt:lpstr>Wooden garage door frames touching or within 6” of the soil  </vt:lpstr>
      <vt:lpstr>Why am I showing you so many of these garage door frames that are within 6” of the soil?</vt:lpstr>
      <vt:lpstr> Wood is closer to soil than 6”, but it is insulated from soil and is not considered wood-to-earth contact</vt:lpstr>
      <vt:lpstr>Wood within 18” of the soil on the inside of the crawl </vt:lpstr>
      <vt:lpstr>PowerPoint Presentation</vt:lpstr>
      <vt:lpstr> This crawl has access for treatment, but has less than 18” clearance between wood &amp; soil in the crawl</vt:lpstr>
      <vt:lpstr>PowerPoint Presentation</vt:lpstr>
      <vt:lpstr>Visible and accessible termite tunnels</vt:lpstr>
      <vt:lpstr>PowerPoint Presentation</vt:lpstr>
      <vt:lpstr> Perhaps there are a few more considerations than removing all the termite tunnels!</vt:lpstr>
      <vt:lpstr>And we think termites are destructive in Georgia…</vt:lpstr>
      <vt:lpstr>PowerPoint Presentation</vt:lpstr>
      <vt:lpstr>PowerPoint Presentation</vt:lpstr>
      <vt:lpstr>PowerPoint Presentation</vt:lpstr>
      <vt:lpstr>PowerPoint Presentation</vt:lpstr>
      <vt:lpstr>Trenching adjacent to exterior foundation walls</vt:lpstr>
      <vt:lpstr>Remember that you must follow the RULES and the label of the termiticide that you are using</vt:lpstr>
      <vt:lpstr>Can we trench adjacent to the foundation wall  where an object like this propane tank is located? </vt:lpstr>
      <vt:lpstr>An unmovable object against the exterior foundation wall </vt:lpstr>
      <vt:lpstr>Ivy </vt:lpstr>
      <vt:lpstr>A low deck without access underneath it  </vt:lpstr>
      <vt:lpstr>How deep do we need to treat when we trench?</vt:lpstr>
      <vt:lpstr>Treatment of attached slabs</vt:lpstr>
      <vt:lpstr>Can you do a Defined soil treatment on these garages of floating and supported slabs</vt:lpstr>
      <vt:lpstr>PowerPoint Presentation</vt:lpstr>
      <vt:lpstr>Can you do a Defined soil treatment on these garages of floating and supported slabs</vt:lpstr>
      <vt:lpstr>DO NOT apply product until heating/air conditioning ducts, air vents, plumbing pipes, sewer lines, floor  drains, heating pipes, and electrical lines/conduits  are known and identified.   DO NOT puncture or contaminate any of these.  </vt:lpstr>
      <vt:lpstr>Sub-slab heat duct system before the slab is poured on a pretreat</vt:lpstr>
      <vt:lpstr>This is what might tip-off you or your inspector that the  home has intra-slab or sub slab heat ducts in the floor</vt:lpstr>
      <vt:lpstr>PowerPoint Presentation</vt:lpstr>
      <vt:lpstr>What can your employees do  to avoid treating a over suspended slab?</vt:lpstr>
      <vt:lpstr>What can your employees do inside to avoid this?</vt:lpstr>
      <vt:lpstr>PowerPoint Presentation</vt:lpstr>
      <vt:lpstr>An accident waiting to happen!</vt:lpstr>
      <vt:lpstr>What happens when a customer won’t  allow you drill an attached slab?</vt:lpstr>
      <vt:lpstr>Don’t forget to WAIVE drilling attached slabs! </vt:lpstr>
      <vt:lpstr>PowerPoint Presentation</vt:lpstr>
      <vt:lpstr>Things To Do Before Performing The Termite Treatment</vt:lpstr>
      <vt:lpstr>Things To Do Before Performing The Termite Treatment</vt:lpstr>
      <vt:lpstr>PowerPoint Presentation</vt:lpstr>
      <vt:lpstr>PowerPoint Presentation</vt:lpstr>
      <vt:lpstr>Could you make a Defined soil treatment to the front of this house for control of subterranean termites with Termidor SC ?</vt:lpstr>
      <vt:lpstr>Things To Do Before Performing The Termite Treatment</vt:lpstr>
      <vt:lpstr>Things To Do Before Performing The Termite Treatment</vt:lpstr>
      <vt:lpstr>PowerPoint Presentation</vt:lpstr>
      <vt:lpstr>Things To Do Before Performing The Termite Treatment</vt:lpstr>
      <vt:lpstr>Preventing back siphoning</vt:lpstr>
      <vt:lpstr>“Singing in the rain” is O.K.,     but not treating in the rain!</vt:lpstr>
      <vt:lpstr>Post construction Defined soil treatment</vt:lpstr>
      <vt:lpstr>Can you recognize a cistern?</vt:lpstr>
      <vt:lpstr>What should you do if you find there is a well or cistern on the property before treatment and your paperwork doesn’t reflect that the property  has a well on it?</vt:lpstr>
      <vt:lpstr>Let’s look at the instructions on a Termidor SC label for treating a well</vt:lpstr>
      <vt:lpstr>You must treat soil between 5’ and 10’ of a well  by the Excavation/backfill method with Termidor SC</vt:lpstr>
      <vt:lpstr>PowerPoint Presentation</vt:lpstr>
      <vt:lpstr>Ventilation Standard for subterranean termite control </vt:lpstr>
      <vt:lpstr>PowerPoint Presentation</vt:lpstr>
      <vt:lpstr>PowerPoint Presentation</vt:lpstr>
      <vt:lpstr>Some additional things to know when doing a  Defined soil treatment with Termidor SC</vt:lpstr>
      <vt:lpstr>PowerPoint Presentation</vt:lpstr>
      <vt:lpstr>Some additional things to know when making  a Defined soil treatment with Termidor SC</vt:lpstr>
      <vt:lpstr>So…that’s all folks!</vt:lpstr>
      <vt:lpstr>PowerPoint Presentation</vt:lpstr>
      <vt:lpstr>PowerPoint Presentation</vt:lpstr>
    </vt:vector>
  </TitlesOfParts>
  <Company>ServiceMaster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Proper Use Of The Form II </dc:title>
  <dc:creator>chaseja01</dc:creator>
  <cp:lastModifiedBy>Jim Chase</cp:lastModifiedBy>
  <cp:revision>425</cp:revision>
  <dcterms:created xsi:type="dcterms:W3CDTF">2012-09-06T20:56:20Z</dcterms:created>
  <dcterms:modified xsi:type="dcterms:W3CDTF">2019-02-14T19:06:35Z</dcterms:modified>
</cp:coreProperties>
</file>