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embeddings/oleObject1.bin" ContentType="application/vnd.openxmlformats-officedocument.oleObject"/>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9"/>
  </p:notesMasterIdLst>
  <p:sldIdLst>
    <p:sldId id="389" r:id="rId2"/>
    <p:sldId id="396" r:id="rId3"/>
    <p:sldId id="257" r:id="rId4"/>
    <p:sldId id="370" r:id="rId5"/>
    <p:sldId id="380" r:id="rId6"/>
    <p:sldId id="383" r:id="rId7"/>
    <p:sldId id="384" r:id="rId8"/>
    <p:sldId id="385" r:id="rId9"/>
    <p:sldId id="386" r:id="rId10"/>
    <p:sldId id="387" r:id="rId11"/>
    <p:sldId id="261" r:id="rId12"/>
    <p:sldId id="356" r:id="rId13"/>
    <p:sldId id="280" r:id="rId14"/>
    <p:sldId id="260" r:id="rId15"/>
    <p:sldId id="284" r:id="rId16"/>
    <p:sldId id="311" r:id="rId17"/>
    <p:sldId id="316" r:id="rId18"/>
    <p:sldId id="312" r:id="rId19"/>
    <p:sldId id="295" r:id="rId20"/>
    <p:sldId id="310" r:id="rId21"/>
    <p:sldId id="285" r:id="rId22"/>
    <p:sldId id="286" r:id="rId23"/>
    <p:sldId id="287" r:id="rId24"/>
    <p:sldId id="309" r:id="rId25"/>
    <p:sldId id="304" r:id="rId26"/>
    <p:sldId id="289" r:id="rId27"/>
    <p:sldId id="290" r:id="rId28"/>
    <p:sldId id="291" r:id="rId29"/>
    <p:sldId id="296" r:id="rId30"/>
    <p:sldId id="292" r:id="rId31"/>
    <p:sldId id="313" r:id="rId32"/>
    <p:sldId id="390" r:id="rId33"/>
    <p:sldId id="258" r:id="rId34"/>
    <p:sldId id="293" r:id="rId35"/>
    <p:sldId id="294" r:id="rId36"/>
    <p:sldId id="297" r:id="rId37"/>
    <p:sldId id="298" r:id="rId38"/>
    <p:sldId id="275" r:id="rId39"/>
    <p:sldId id="299" r:id="rId40"/>
    <p:sldId id="300" r:id="rId41"/>
    <p:sldId id="274" r:id="rId42"/>
    <p:sldId id="301" r:id="rId43"/>
    <p:sldId id="302" r:id="rId44"/>
    <p:sldId id="303" r:id="rId45"/>
    <p:sldId id="391" r:id="rId46"/>
    <p:sldId id="371" r:id="rId47"/>
    <p:sldId id="392" r:id="rId48"/>
    <p:sldId id="393" r:id="rId49"/>
    <p:sldId id="343" r:id="rId50"/>
    <p:sldId id="345" r:id="rId51"/>
    <p:sldId id="346" r:id="rId52"/>
    <p:sldId id="348" r:id="rId53"/>
    <p:sldId id="349" r:id="rId54"/>
    <p:sldId id="350" r:id="rId55"/>
    <p:sldId id="351" r:id="rId56"/>
    <p:sldId id="352" r:id="rId57"/>
    <p:sldId id="353" r:id="rId58"/>
    <p:sldId id="354" r:id="rId59"/>
    <p:sldId id="314" r:id="rId60"/>
    <p:sldId id="358" r:id="rId61"/>
    <p:sldId id="315" r:id="rId62"/>
    <p:sldId id="378" r:id="rId63"/>
    <p:sldId id="337" r:id="rId64"/>
    <p:sldId id="305" r:id="rId65"/>
    <p:sldId id="307" r:id="rId66"/>
    <p:sldId id="273" r:id="rId67"/>
    <p:sldId id="394" r:id="rId68"/>
    <p:sldId id="395" r:id="rId69"/>
    <p:sldId id="276" r:id="rId70"/>
    <p:sldId id="327" r:id="rId71"/>
    <p:sldId id="278" r:id="rId72"/>
    <p:sldId id="330" r:id="rId73"/>
    <p:sldId id="340" r:id="rId74"/>
    <p:sldId id="365" r:id="rId75"/>
    <p:sldId id="279" r:id="rId76"/>
    <p:sldId id="355" r:id="rId77"/>
    <p:sldId id="329" r:id="rId78"/>
    <p:sldId id="333" r:id="rId79"/>
    <p:sldId id="332" r:id="rId80"/>
    <p:sldId id="368" r:id="rId81"/>
    <p:sldId id="334" r:id="rId82"/>
    <p:sldId id="335" r:id="rId83"/>
    <p:sldId id="367" r:id="rId84"/>
    <p:sldId id="373" r:id="rId85"/>
    <p:sldId id="397" r:id="rId86"/>
    <p:sldId id="375" r:id="rId87"/>
    <p:sldId id="388"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B411"/>
    <a:srgbClr val="493EE2"/>
    <a:srgbClr val="4B53E2"/>
    <a:srgbClr val="FFCC66"/>
    <a:srgbClr val="FFCC99"/>
    <a:srgbClr val="FFCC00"/>
    <a:srgbClr val="993300"/>
    <a:srgbClr val="873940"/>
    <a:srgbClr val="CC6600"/>
    <a:srgbClr val="804B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297" autoAdjust="0"/>
  </p:normalViewPr>
  <p:slideViewPr>
    <p:cSldViewPr>
      <p:cViewPr varScale="1">
        <p:scale>
          <a:sx n="162" d="100"/>
          <a:sy n="162" d="100"/>
        </p:scale>
        <p:origin x="-672"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254"/>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printerSettings" Target="printerSettings/printerSettings1.bin"/><Relationship Id="rId91" Type="http://schemas.openxmlformats.org/officeDocument/2006/relationships/presProps" Target="presProps.xml"/><Relationship Id="rId92" Type="http://schemas.openxmlformats.org/officeDocument/2006/relationships/viewProps" Target="viewProps.xml"/><Relationship Id="rId93" Type="http://schemas.openxmlformats.org/officeDocument/2006/relationships/theme" Target="theme/theme1.xml"/><Relationship Id="rId94"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496AF3-1C33-4317-BC91-D362DC06839F}" type="datetimeFigureOut">
              <a:rPr lang="en-US" smtClean="0"/>
              <a:pPr/>
              <a:t>2/14/19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2D2CE5-26EA-48B4-B7BA-E9F119B7327C}" type="slidenum">
              <a:rPr lang="en-US" smtClean="0"/>
              <a:pPr/>
              <a:t>‹#›</a:t>
            </a:fld>
            <a:endParaRPr lang="en-US"/>
          </a:p>
        </p:txBody>
      </p:sp>
    </p:spTree>
    <p:extLst>
      <p:ext uri="{BB962C8B-B14F-4D97-AF65-F5344CB8AC3E}">
        <p14:creationId xmlns:p14="http://schemas.microsoft.com/office/powerpoint/2010/main" val="658402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32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36</a:t>
            </a:fld>
            <a:endParaRPr lang="en-US"/>
          </a:p>
        </p:txBody>
      </p:sp>
    </p:spTree>
    <p:extLst>
      <p:ext uri="{BB962C8B-B14F-4D97-AF65-F5344CB8AC3E}">
        <p14:creationId xmlns:p14="http://schemas.microsoft.com/office/powerpoint/2010/main" val="3365494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50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56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61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62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63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2D2CE5-26EA-48B4-B7BA-E9F119B7327C}" type="slidenum">
              <a:rPr lang="en-US" smtClean="0"/>
              <a:pPr/>
              <a:t>67</a:t>
            </a:fld>
            <a:endParaRPr lang="en-US"/>
          </a:p>
        </p:txBody>
      </p:sp>
    </p:spTree>
    <p:extLst>
      <p:ext uri="{BB962C8B-B14F-4D97-AF65-F5344CB8AC3E}">
        <p14:creationId xmlns:p14="http://schemas.microsoft.com/office/powerpoint/2010/main" val="1159039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3FB8F7F-E28D-4180-92F1-4C55125551DB}" type="datetimeFigureOut">
              <a:rPr lang="en-US" smtClean="0"/>
              <a:pPr/>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1324213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FB8F7F-E28D-4180-92F1-4C55125551DB}" type="datetimeFigureOut">
              <a:rPr lang="en-US" smtClean="0"/>
              <a:pPr/>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1683062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FB8F7F-E28D-4180-92F1-4C55125551DB}" type="datetimeFigureOut">
              <a:rPr lang="en-US" smtClean="0"/>
              <a:pPr/>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10287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3FB8F7F-E28D-4180-92F1-4C55125551DB}" type="datetimeFigureOut">
              <a:rPr lang="en-US" smtClean="0"/>
              <a:pPr/>
              <a:t>2/14/19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2173579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FB8F7F-E28D-4180-92F1-4C55125551DB}" type="datetimeFigureOut">
              <a:rPr lang="en-US" smtClean="0"/>
              <a:pPr/>
              <a:t>2/14/19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2509466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FB8F7F-E28D-4180-92F1-4C55125551DB}" type="datetimeFigureOut">
              <a:rPr lang="en-US" smtClean="0"/>
              <a:pPr/>
              <a:t>2/14/19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1976105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FB8F7F-E28D-4180-92F1-4C55125551DB}" type="datetimeFigureOut">
              <a:rPr lang="en-US" smtClean="0"/>
              <a:pPr/>
              <a:t>2/14/19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2312245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FB8F7F-E28D-4180-92F1-4C55125551DB}" type="datetimeFigureOut">
              <a:rPr lang="en-US" smtClean="0"/>
              <a:pPr/>
              <a:t>2/14/19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329295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FB8F7F-E28D-4180-92F1-4C55125551DB}" type="datetimeFigureOut">
              <a:rPr lang="en-US" smtClean="0"/>
              <a:pPr/>
              <a:t>2/14/19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279020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FB8F7F-E28D-4180-92F1-4C55125551DB}" type="datetimeFigureOut">
              <a:rPr lang="en-US" smtClean="0"/>
              <a:pPr/>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1694224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3FB8F7F-E28D-4180-92F1-4C55125551DB}" type="datetimeFigureOut">
              <a:rPr lang="en-US" smtClean="0"/>
              <a:pPr/>
              <a:t>2/14/19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1F71AA-E08B-47B5-B2D1-488788F14702}" type="slidenum">
              <a:rPr lang="en-US" smtClean="0"/>
              <a:pPr/>
              <a:t>‹#›</a:t>
            </a:fld>
            <a:endParaRPr lang="en-US"/>
          </a:p>
        </p:txBody>
      </p:sp>
    </p:spTree>
    <p:extLst>
      <p:ext uri="{BB962C8B-B14F-4D97-AF65-F5344CB8AC3E}">
        <p14:creationId xmlns:p14="http://schemas.microsoft.com/office/powerpoint/2010/main" val="24832276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FB8F7F-E28D-4180-92F1-4C55125551DB}" type="datetimeFigureOut">
              <a:rPr lang="en-US" smtClean="0"/>
              <a:pPr/>
              <a:t>2/14/19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F71AA-E08B-47B5-B2D1-488788F14702}" type="slidenum">
              <a:rPr lang="en-US" smtClean="0"/>
              <a:pPr/>
              <a:t>‹#›</a:t>
            </a:fld>
            <a:endParaRPr lang="en-US"/>
          </a:p>
        </p:txBody>
      </p:sp>
    </p:spTree>
    <p:extLst>
      <p:ext uri="{BB962C8B-B14F-4D97-AF65-F5344CB8AC3E}">
        <p14:creationId xmlns:p14="http://schemas.microsoft.com/office/powerpoint/2010/main" val="24373959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 Id="rId3" Type="http://schemas.openxmlformats.org/officeDocument/2006/relationships/image" Target="../media/image1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 Id="rId3" Type="http://schemas.openxmlformats.org/officeDocument/2006/relationships/image" Target="../media/image1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openxmlformats.org/officeDocument/2006/relationships/image" Target="../media/image2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 Id="rId3" Type="http://schemas.openxmlformats.org/officeDocument/2006/relationships/image" Target="../media/image2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 Id="rId3" Type="http://schemas.openxmlformats.org/officeDocument/2006/relationships/image" Target="../media/image2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 Id="rId3" Type="http://schemas.openxmlformats.org/officeDocument/2006/relationships/image" Target="../media/image2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 Id="rId3" Type="http://schemas.openxmlformats.org/officeDocument/2006/relationships/image" Target="../media/image30.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 Id="rId3" Type="http://schemas.openxmlformats.org/officeDocument/2006/relationships/image" Target="../media/image3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 Id="rId3" Type="http://schemas.openxmlformats.org/officeDocument/2006/relationships/image" Target="../media/image3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 Id="rId3" Type="http://schemas.openxmlformats.org/officeDocument/2006/relationships/image" Target="../media/image40.jpeg"/></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 Id="rId3" Type="http://schemas.openxmlformats.org/officeDocument/2006/relationships/image" Target="../media/image4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eg"/><Relationship Id="rId3" Type="http://schemas.openxmlformats.org/officeDocument/2006/relationships/image" Target="../media/image5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 Id="rId3" Type="http://schemas.openxmlformats.org/officeDocument/2006/relationships/image" Target="../media/image52.jpe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jpeg"/><Relationship Id="rId3" Type="http://schemas.openxmlformats.org/officeDocument/2006/relationships/image" Target="../media/image57.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4" Type="http://schemas.openxmlformats.org/officeDocument/2006/relationships/image" Target="../media/image61.jpeg"/><Relationship Id="rId5" Type="http://schemas.openxmlformats.org/officeDocument/2006/relationships/image" Target="../media/image62.jpeg"/><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jpeg"/><Relationship Id="rId3" Type="http://schemas.openxmlformats.org/officeDocument/2006/relationships/image" Target="../media/image64.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eg"/><Relationship Id="rId3" Type="http://schemas.openxmlformats.org/officeDocument/2006/relationships/image" Target="../media/image67.gi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 Id="rId3" Type="http://schemas.openxmlformats.org/officeDocument/2006/relationships/image" Target="../media/image69.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0.w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1.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62.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jpeg"/><Relationship Id="rId3" Type="http://schemas.openxmlformats.org/officeDocument/2006/relationships/image" Target="../media/image77.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jpeg"/><Relationship Id="rId3" Type="http://schemas.openxmlformats.org/officeDocument/2006/relationships/image" Target="../media/image81.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6516"/>
          </a:xfrm>
          <a:solidFill>
            <a:srgbClr val="FFFF00"/>
          </a:solidFill>
          <a:ln>
            <a:solidFill>
              <a:srgbClr val="000000"/>
            </a:solidFill>
          </a:ln>
        </p:spPr>
        <p:txBody>
          <a:bodyPr>
            <a:normAutofit fontScale="90000"/>
          </a:bodyPr>
          <a:lstStyle/>
          <a:p>
            <a:r>
              <a:rPr lang="en-US" sz="3100" b="1" dirty="0" smtClean="0"/>
              <a:t>Comprehensive soil treatment</a:t>
            </a:r>
            <a:r>
              <a:rPr lang="en-US" sz="2400" dirty="0" smtClean="0"/>
              <a:t/>
            </a:r>
            <a:br>
              <a:rPr lang="en-US" sz="2400" dirty="0" smtClean="0"/>
            </a:br>
            <a:r>
              <a:rPr lang="en-US" sz="2400" b="1" dirty="0" smtClean="0"/>
              <a:t>of a crawl space construction with a hollow block foundation wall</a:t>
            </a:r>
            <a:endParaRPr lang="en-US" sz="2400" b="1" dirty="0"/>
          </a:p>
        </p:txBody>
      </p:sp>
      <p:sp>
        <p:nvSpPr>
          <p:cNvPr id="5" name="Rectangle 4"/>
          <p:cNvSpPr/>
          <p:nvPr/>
        </p:nvSpPr>
        <p:spPr>
          <a:xfrm>
            <a:off x="1295400" y="2286000"/>
            <a:ext cx="5105400" cy="2362200"/>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400800" y="2286000"/>
            <a:ext cx="1905000" cy="2362200"/>
          </a:xfrm>
          <a:prstGeom prst="rect">
            <a:avLst/>
          </a:prstGeom>
          <a:solidFill>
            <a:srgbClr val="BFBFB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371600" y="2362200"/>
            <a:ext cx="4953000" cy="2209800"/>
          </a:xfrm>
          <a:prstGeom prst="rect">
            <a:avLst/>
          </a:prstGeom>
          <a:solidFill>
            <a:schemeClr val="accent6">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400800" y="2362200"/>
            <a:ext cx="1828800" cy="2286000"/>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400800" y="4648200"/>
            <a:ext cx="1828800" cy="1981200"/>
          </a:xfrm>
          <a:prstGeom prst="rect">
            <a:avLst/>
          </a:prstGeom>
          <a:solidFill>
            <a:srgbClr val="BDBDB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chemeClr val="tx1"/>
                </a:solidFill>
              </a:rPr>
              <a:t>Driveway</a:t>
            </a:r>
            <a:endParaRPr lang="en-US" sz="1000" b="1" dirty="0">
              <a:solidFill>
                <a:schemeClr val="tx1"/>
              </a:solidFill>
            </a:endParaRPr>
          </a:p>
        </p:txBody>
      </p:sp>
      <p:sp>
        <p:nvSpPr>
          <p:cNvPr id="10" name="Rectangle 9"/>
          <p:cNvSpPr/>
          <p:nvPr/>
        </p:nvSpPr>
        <p:spPr>
          <a:xfrm>
            <a:off x="2819400" y="1600200"/>
            <a:ext cx="914400" cy="685800"/>
          </a:xfrm>
          <a:prstGeom prst="rect">
            <a:avLst/>
          </a:prstGeom>
          <a:solidFill>
            <a:srgbClr val="BDBDB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429000" y="4648200"/>
            <a:ext cx="685800" cy="457200"/>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114800" y="4648200"/>
            <a:ext cx="2286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305800" y="2209800"/>
            <a:ext cx="76200" cy="2438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1219200" y="2209800"/>
            <a:ext cx="76200" cy="2438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733800" y="2209800"/>
            <a:ext cx="4572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1295400" y="2209800"/>
            <a:ext cx="1524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1219200" y="4648200"/>
            <a:ext cx="22098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1676400" y="2286000"/>
            <a:ext cx="2286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1600200" y="4572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1295400" y="25146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1295400" y="35052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2514600" y="4572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4038600" y="2286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6019800" y="4572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2514600" y="2286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029200" y="2286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029200" y="4572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6019800" y="2286000"/>
            <a:ext cx="76200" cy="76200"/>
          </a:xfrm>
          <a:prstGeom prst="rect">
            <a:avLst/>
          </a:pr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3505200" y="4648200"/>
            <a:ext cx="533400" cy="369332"/>
          </a:xfrm>
          <a:prstGeom prst="rect">
            <a:avLst/>
          </a:prstGeom>
          <a:solidFill>
            <a:schemeClr val="accent6">
              <a:lumMod val="50000"/>
            </a:schemeClr>
          </a:solidFill>
          <a:ln>
            <a:solidFill>
              <a:srgbClr val="000000"/>
            </a:solidFill>
          </a:ln>
        </p:spPr>
        <p:txBody>
          <a:bodyPr wrap="square" rtlCol="0">
            <a:spAutoFit/>
          </a:bodyPr>
          <a:lstStyle/>
          <a:p>
            <a:endParaRPr lang="en-US" dirty="0"/>
          </a:p>
        </p:txBody>
      </p:sp>
      <p:sp>
        <p:nvSpPr>
          <p:cNvPr id="33" name="Rectangle 32"/>
          <p:cNvSpPr/>
          <p:nvPr/>
        </p:nvSpPr>
        <p:spPr>
          <a:xfrm>
            <a:off x="3505200" y="4648200"/>
            <a:ext cx="533400" cy="76200"/>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505200" y="4953000"/>
            <a:ext cx="533400" cy="76200"/>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flipH="1">
            <a:off x="3962400" y="4724400"/>
            <a:ext cx="76200" cy="228600"/>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flipH="1">
            <a:off x="3505200" y="4724400"/>
            <a:ext cx="76200" cy="228600"/>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8229600" y="4648200"/>
            <a:ext cx="1524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239000" y="4572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6400800" y="4572000"/>
            <a:ext cx="762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8153400" y="4572000"/>
            <a:ext cx="762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1981200" y="28956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1981200" y="37338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2819400" y="28956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2819400" y="37338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p:cNvSpPr/>
          <p:nvPr/>
        </p:nvSpPr>
        <p:spPr>
          <a:xfrm>
            <a:off x="3581400" y="28956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3581400" y="37338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4419600" y="28956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4419600" y="37338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5334000" y="28956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5334000" y="3733800"/>
            <a:ext cx="304800" cy="2286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a:off x="2057400" y="29718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p:cNvSpPr/>
          <p:nvPr/>
        </p:nvSpPr>
        <p:spPr>
          <a:xfrm>
            <a:off x="2895600" y="29718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2057400" y="3810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p:cNvSpPr/>
          <p:nvPr/>
        </p:nvSpPr>
        <p:spPr>
          <a:xfrm>
            <a:off x="2895600" y="3810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p:cNvSpPr/>
          <p:nvPr/>
        </p:nvSpPr>
        <p:spPr>
          <a:xfrm>
            <a:off x="3657600" y="29718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p:cNvSpPr/>
          <p:nvPr/>
        </p:nvSpPr>
        <p:spPr>
          <a:xfrm>
            <a:off x="4495800" y="29718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p:cNvSpPr/>
          <p:nvPr/>
        </p:nvSpPr>
        <p:spPr>
          <a:xfrm>
            <a:off x="5410200" y="29718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p:cNvSpPr/>
          <p:nvPr/>
        </p:nvSpPr>
        <p:spPr>
          <a:xfrm>
            <a:off x="3657600" y="3810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p:cNvSpPr/>
          <p:nvPr/>
        </p:nvSpPr>
        <p:spPr>
          <a:xfrm>
            <a:off x="4495800" y="3810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p:cNvSpPr/>
          <p:nvPr/>
        </p:nvSpPr>
        <p:spPr>
          <a:xfrm>
            <a:off x="5410200" y="3810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p:cNvSpPr/>
          <p:nvPr/>
        </p:nvSpPr>
        <p:spPr>
          <a:xfrm>
            <a:off x="2057400" y="2971800"/>
            <a:ext cx="152400" cy="76200"/>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p:cNvSpPr/>
          <p:nvPr/>
        </p:nvSpPr>
        <p:spPr>
          <a:xfrm>
            <a:off x="2895600" y="2971800"/>
            <a:ext cx="152400" cy="76200"/>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p:cNvSpPr/>
          <p:nvPr/>
        </p:nvSpPr>
        <p:spPr>
          <a:xfrm>
            <a:off x="3657600" y="2971800"/>
            <a:ext cx="152400" cy="76200"/>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p:cNvSpPr/>
          <p:nvPr/>
        </p:nvSpPr>
        <p:spPr>
          <a:xfrm>
            <a:off x="4495800" y="2971800"/>
            <a:ext cx="152400" cy="76200"/>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p:cNvSpPr/>
          <p:nvPr/>
        </p:nvSpPr>
        <p:spPr>
          <a:xfrm>
            <a:off x="5410200" y="2971800"/>
            <a:ext cx="152400" cy="76200"/>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p:cNvSpPr/>
          <p:nvPr/>
        </p:nvSpPr>
        <p:spPr>
          <a:xfrm>
            <a:off x="5410200" y="3810000"/>
            <a:ext cx="152400" cy="76200"/>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p:cNvSpPr/>
          <p:nvPr/>
        </p:nvSpPr>
        <p:spPr>
          <a:xfrm>
            <a:off x="4495800" y="3810000"/>
            <a:ext cx="152400" cy="76200"/>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p:cNvSpPr/>
          <p:nvPr/>
        </p:nvSpPr>
        <p:spPr>
          <a:xfrm>
            <a:off x="3657600" y="3810000"/>
            <a:ext cx="152400" cy="76200"/>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p:cNvSpPr/>
          <p:nvPr/>
        </p:nvSpPr>
        <p:spPr>
          <a:xfrm>
            <a:off x="2895600" y="3810000"/>
            <a:ext cx="152400" cy="76200"/>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p:cNvSpPr/>
          <p:nvPr/>
        </p:nvSpPr>
        <p:spPr>
          <a:xfrm>
            <a:off x="2057400" y="3810000"/>
            <a:ext cx="152400" cy="76200"/>
          </a:xfrm>
          <a:prstGeom prst="rect">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a:off x="2057400" y="2514600"/>
            <a:ext cx="228600" cy="228600"/>
          </a:xfrm>
          <a:prstGeom prst="ellipse">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a:off x="4876800" y="2514600"/>
            <a:ext cx="228600" cy="228600"/>
          </a:xfrm>
          <a:prstGeom prst="ellipse">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a:off x="2133600" y="2590800"/>
            <a:ext cx="76200" cy="76200"/>
          </a:xfrm>
          <a:prstGeom prst="ellipse">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a:off x="4953000" y="2590800"/>
            <a:ext cx="76200" cy="76200"/>
          </a:xfrm>
          <a:prstGeom prst="ellipse">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1371600" y="2362200"/>
            <a:ext cx="4953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p:cNvSpPr/>
          <p:nvPr/>
        </p:nvSpPr>
        <p:spPr>
          <a:xfrm>
            <a:off x="1371600" y="4495800"/>
            <a:ext cx="4953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p:cNvSpPr/>
          <p:nvPr/>
        </p:nvSpPr>
        <p:spPr>
          <a:xfrm>
            <a:off x="1371600" y="2438400"/>
            <a:ext cx="76200" cy="2057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p:cNvSpPr/>
          <p:nvPr/>
        </p:nvSpPr>
        <p:spPr>
          <a:xfrm>
            <a:off x="6248400" y="2438400"/>
            <a:ext cx="76200" cy="2057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p:cNvSpPr/>
          <p:nvPr/>
        </p:nvSpPr>
        <p:spPr>
          <a:xfrm>
            <a:off x="1905000" y="2286000"/>
            <a:ext cx="6096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p:cNvSpPr/>
          <p:nvPr/>
        </p:nvSpPr>
        <p:spPr>
          <a:xfrm>
            <a:off x="2590800" y="2286000"/>
            <a:ext cx="14478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p:cNvSpPr/>
          <p:nvPr/>
        </p:nvSpPr>
        <p:spPr>
          <a:xfrm>
            <a:off x="4114800" y="2286000"/>
            <a:ext cx="9144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p:cNvSpPr/>
          <p:nvPr/>
        </p:nvSpPr>
        <p:spPr>
          <a:xfrm>
            <a:off x="5105400" y="2286000"/>
            <a:ext cx="9144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Rectangle 100"/>
          <p:cNvSpPr/>
          <p:nvPr/>
        </p:nvSpPr>
        <p:spPr>
          <a:xfrm>
            <a:off x="6096000" y="2286000"/>
            <a:ext cx="3048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Rectangle 101"/>
          <p:cNvSpPr/>
          <p:nvPr/>
        </p:nvSpPr>
        <p:spPr>
          <a:xfrm>
            <a:off x="6324600" y="2362200"/>
            <a:ext cx="76200" cy="22860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p:cNvSpPr/>
          <p:nvPr/>
        </p:nvSpPr>
        <p:spPr>
          <a:xfrm>
            <a:off x="6096000" y="4572000"/>
            <a:ext cx="3048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5105400" y="4572000"/>
            <a:ext cx="9144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p:cNvSpPr/>
          <p:nvPr/>
        </p:nvSpPr>
        <p:spPr>
          <a:xfrm>
            <a:off x="2590800" y="4572000"/>
            <a:ext cx="24384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1676400" y="4572000"/>
            <a:ext cx="8382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Rectangle 106"/>
          <p:cNvSpPr/>
          <p:nvPr/>
        </p:nvSpPr>
        <p:spPr>
          <a:xfrm>
            <a:off x="1295400" y="4572000"/>
            <a:ext cx="3048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ectangle 107"/>
          <p:cNvSpPr/>
          <p:nvPr/>
        </p:nvSpPr>
        <p:spPr>
          <a:xfrm>
            <a:off x="1295400" y="3581400"/>
            <a:ext cx="76200" cy="9906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p:cNvSpPr/>
          <p:nvPr/>
        </p:nvSpPr>
        <p:spPr>
          <a:xfrm>
            <a:off x="1295400" y="2590800"/>
            <a:ext cx="76200" cy="9144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Rectangle 109"/>
          <p:cNvSpPr/>
          <p:nvPr/>
        </p:nvSpPr>
        <p:spPr>
          <a:xfrm>
            <a:off x="1371600" y="2286000"/>
            <a:ext cx="3048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Rectangle 110"/>
          <p:cNvSpPr/>
          <p:nvPr/>
        </p:nvSpPr>
        <p:spPr>
          <a:xfrm>
            <a:off x="1295400" y="2286000"/>
            <a:ext cx="76200" cy="2286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p:cNvSpPr/>
          <p:nvPr/>
        </p:nvSpPr>
        <p:spPr>
          <a:xfrm>
            <a:off x="2819400" y="2209800"/>
            <a:ext cx="914400" cy="76200"/>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Rectangle 112"/>
          <p:cNvSpPr/>
          <p:nvPr/>
        </p:nvSpPr>
        <p:spPr>
          <a:xfrm>
            <a:off x="6400800" y="2286000"/>
            <a:ext cx="19050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113"/>
          <p:cNvSpPr/>
          <p:nvPr/>
        </p:nvSpPr>
        <p:spPr>
          <a:xfrm>
            <a:off x="8229600" y="2362200"/>
            <a:ext cx="76200" cy="22860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p:cNvSpPr/>
          <p:nvPr/>
        </p:nvSpPr>
        <p:spPr>
          <a:xfrm>
            <a:off x="6400800" y="4572000"/>
            <a:ext cx="762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ectangle 115"/>
          <p:cNvSpPr/>
          <p:nvPr/>
        </p:nvSpPr>
        <p:spPr>
          <a:xfrm>
            <a:off x="8153400" y="4572000"/>
            <a:ext cx="762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p:cNvSpPr/>
          <p:nvPr/>
        </p:nvSpPr>
        <p:spPr>
          <a:xfrm>
            <a:off x="7239000" y="4572000"/>
            <a:ext cx="1524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p:cNvSpPr/>
          <p:nvPr/>
        </p:nvSpPr>
        <p:spPr>
          <a:xfrm>
            <a:off x="6400800" y="2895600"/>
            <a:ext cx="76200" cy="1676400"/>
          </a:xfrm>
          <a:prstGeom prst="rect">
            <a:avLst/>
          </a:prstGeom>
          <a:solidFill>
            <a:srgbClr val="CC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Rectangle 118"/>
          <p:cNvSpPr/>
          <p:nvPr/>
        </p:nvSpPr>
        <p:spPr>
          <a:xfrm>
            <a:off x="6400800" y="2590800"/>
            <a:ext cx="45719" cy="2286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Rectangle 119"/>
          <p:cNvSpPr/>
          <p:nvPr/>
        </p:nvSpPr>
        <p:spPr>
          <a:xfrm>
            <a:off x="6400800" y="2590800"/>
            <a:ext cx="45719" cy="2286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p:cNvSpPr/>
          <p:nvPr/>
        </p:nvSpPr>
        <p:spPr>
          <a:xfrm>
            <a:off x="6400800" y="2590800"/>
            <a:ext cx="45719" cy="2286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Rectangle 121"/>
          <p:cNvSpPr/>
          <p:nvPr/>
        </p:nvSpPr>
        <p:spPr>
          <a:xfrm>
            <a:off x="6400800" y="2590800"/>
            <a:ext cx="76200" cy="3048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Rectangle 122"/>
          <p:cNvSpPr/>
          <p:nvPr/>
        </p:nvSpPr>
        <p:spPr>
          <a:xfrm>
            <a:off x="6477000" y="2590800"/>
            <a:ext cx="76200" cy="3048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p:cNvSpPr/>
          <p:nvPr/>
        </p:nvSpPr>
        <p:spPr>
          <a:xfrm>
            <a:off x="6553200" y="2590800"/>
            <a:ext cx="76200" cy="3048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Rectangle 125"/>
          <p:cNvSpPr/>
          <p:nvPr/>
        </p:nvSpPr>
        <p:spPr>
          <a:xfrm>
            <a:off x="6400800" y="2362200"/>
            <a:ext cx="76200" cy="2286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8" name="Straight Arrow Connector 127"/>
          <p:cNvCxnSpPr/>
          <p:nvPr/>
        </p:nvCxnSpPr>
        <p:spPr>
          <a:xfrm>
            <a:off x="6096000" y="26670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3" name="Straight Arrow Connector 132"/>
          <p:cNvCxnSpPr/>
          <p:nvPr/>
        </p:nvCxnSpPr>
        <p:spPr>
          <a:xfrm>
            <a:off x="6096000" y="27432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34" name="Straight Arrow Connector 133"/>
          <p:cNvCxnSpPr/>
          <p:nvPr/>
        </p:nvCxnSpPr>
        <p:spPr>
          <a:xfrm>
            <a:off x="6096000" y="28194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35" name="Rectangle 134"/>
          <p:cNvSpPr/>
          <p:nvPr/>
        </p:nvSpPr>
        <p:spPr>
          <a:xfrm>
            <a:off x="6477000" y="2362200"/>
            <a:ext cx="17526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p:cNvSpPr/>
          <p:nvPr/>
        </p:nvSpPr>
        <p:spPr>
          <a:xfrm>
            <a:off x="8153400" y="2438400"/>
            <a:ext cx="76200" cy="21336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Rectangle 136"/>
          <p:cNvSpPr/>
          <p:nvPr/>
        </p:nvSpPr>
        <p:spPr>
          <a:xfrm>
            <a:off x="80772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Rectangle 137"/>
          <p:cNvSpPr/>
          <p:nvPr/>
        </p:nvSpPr>
        <p:spPr>
          <a:xfrm>
            <a:off x="73914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p:cNvSpPr/>
          <p:nvPr/>
        </p:nvSpPr>
        <p:spPr>
          <a:xfrm>
            <a:off x="71628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Rectangle 139"/>
          <p:cNvSpPr/>
          <p:nvPr/>
        </p:nvSpPr>
        <p:spPr>
          <a:xfrm>
            <a:off x="72390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1" name="Rectangle 140"/>
          <p:cNvSpPr/>
          <p:nvPr/>
        </p:nvSpPr>
        <p:spPr>
          <a:xfrm>
            <a:off x="64770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Rectangle 141"/>
          <p:cNvSpPr/>
          <p:nvPr/>
        </p:nvSpPr>
        <p:spPr>
          <a:xfrm>
            <a:off x="80772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Rectangle 142"/>
          <p:cNvSpPr/>
          <p:nvPr/>
        </p:nvSpPr>
        <p:spPr>
          <a:xfrm>
            <a:off x="64008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TextBox 143"/>
          <p:cNvSpPr txBox="1"/>
          <p:nvPr/>
        </p:nvSpPr>
        <p:spPr>
          <a:xfrm>
            <a:off x="3505200" y="4724400"/>
            <a:ext cx="533400" cy="246221"/>
          </a:xfrm>
          <a:prstGeom prst="rect">
            <a:avLst/>
          </a:prstGeom>
          <a:noFill/>
        </p:spPr>
        <p:txBody>
          <a:bodyPr wrap="square" rtlCol="0">
            <a:spAutoFit/>
          </a:bodyPr>
          <a:lstStyle/>
          <a:p>
            <a:pPr algn="ctr"/>
            <a:r>
              <a:rPr lang="en-US" sz="1000" b="1" dirty="0" smtClean="0"/>
              <a:t>DFP</a:t>
            </a:r>
          </a:p>
        </p:txBody>
      </p:sp>
      <p:sp>
        <p:nvSpPr>
          <p:cNvPr id="145" name="TextBox 144"/>
          <p:cNvSpPr txBox="1"/>
          <p:nvPr/>
        </p:nvSpPr>
        <p:spPr>
          <a:xfrm>
            <a:off x="2895600" y="1600200"/>
            <a:ext cx="762000" cy="553998"/>
          </a:xfrm>
          <a:prstGeom prst="rect">
            <a:avLst/>
          </a:prstGeom>
          <a:noFill/>
        </p:spPr>
        <p:txBody>
          <a:bodyPr wrap="square" rtlCol="0">
            <a:spAutoFit/>
          </a:bodyPr>
          <a:lstStyle/>
          <a:p>
            <a:pPr algn="ctr"/>
            <a:r>
              <a:rPr lang="en-US" sz="1000" b="1" dirty="0" smtClean="0"/>
              <a:t>Rear </a:t>
            </a:r>
          </a:p>
          <a:p>
            <a:pPr algn="ctr"/>
            <a:r>
              <a:rPr lang="en-US" sz="1000" b="1" dirty="0" smtClean="0"/>
              <a:t>Patio </a:t>
            </a:r>
          </a:p>
          <a:p>
            <a:pPr algn="ctr"/>
            <a:r>
              <a:rPr lang="en-US" sz="1000" b="1" dirty="0" smtClean="0"/>
              <a:t>slab</a:t>
            </a:r>
            <a:endParaRPr lang="en-US" sz="1000" b="1" dirty="0"/>
          </a:p>
        </p:txBody>
      </p:sp>
      <p:sp>
        <p:nvSpPr>
          <p:cNvPr id="146" name="TextBox 145"/>
          <p:cNvSpPr txBox="1"/>
          <p:nvPr/>
        </p:nvSpPr>
        <p:spPr>
          <a:xfrm>
            <a:off x="2667000" y="3276600"/>
            <a:ext cx="2133600" cy="246221"/>
          </a:xfrm>
          <a:prstGeom prst="rect">
            <a:avLst/>
          </a:prstGeom>
          <a:noFill/>
        </p:spPr>
        <p:txBody>
          <a:bodyPr wrap="square" rtlCol="0">
            <a:spAutoFit/>
          </a:bodyPr>
          <a:lstStyle/>
          <a:p>
            <a:pPr algn="ctr"/>
            <a:r>
              <a:rPr lang="en-US" sz="1000" b="1" dirty="0" smtClean="0">
                <a:solidFill>
                  <a:schemeClr val="bg1"/>
                </a:solidFill>
              </a:rPr>
              <a:t>Crawl space construction</a:t>
            </a:r>
            <a:endParaRPr lang="en-US" sz="1000" b="1" dirty="0">
              <a:solidFill>
                <a:schemeClr val="bg1"/>
              </a:solidFill>
            </a:endParaRPr>
          </a:p>
        </p:txBody>
      </p:sp>
      <p:sp>
        <p:nvSpPr>
          <p:cNvPr id="147" name="TextBox 146"/>
          <p:cNvSpPr txBox="1"/>
          <p:nvPr/>
        </p:nvSpPr>
        <p:spPr>
          <a:xfrm>
            <a:off x="6934200" y="3276600"/>
            <a:ext cx="685800" cy="246221"/>
          </a:xfrm>
          <a:prstGeom prst="rect">
            <a:avLst/>
          </a:prstGeom>
          <a:noFill/>
        </p:spPr>
        <p:txBody>
          <a:bodyPr wrap="square" rtlCol="0">
            <a:spAutoFit/>
          </a:bodyPr>
          <a:lstStyle/>
          <a:p>
            <a:pPr algn="ctr"/>
            <a:r>
              <a:rPr lang="en-US" sz="1000" b="1" dirty="0" smtClean="0"/>
              <a:t>Garage</a:t>
            </a:r>
            <a:endParaRPr lang="en-US" sz="1000" b="1" dirty="0"/>
          </a:p>
        </p:txBody>
      </p:sp>
      <p:sp>
        <p:nvSpPr>
          <p:cNvPr id="127" name="TextBox 126"/>
          <p:cNvSpPr txBox="1"/>
          <p:nvPr/>
        </p:nvSpPr>
        <p:spPr>
          <a:xfrm>
            <a:off x="152400" y="5105400"/>
            <a:ext cx="3200400" cy="276999"/>
          </a:xfrm>
          <a:prstGeom prst="rect">
            <a:avLst/>
          </a:prstGeom>
          <a:solidFill>
            <a:srgbClr val="FFFF00"/>
          </a:solidFill>
          <a:ln>
            <a:solidFill>
              <a:srgbClr val="000000"/>
            </a:solidFill>
          </a:ln>
        </p:spPr>
        <p:txBody>
          <a:bodyPr wrap="square" rtlCol="0">
            <a:spAutoFit/>
          </a:bodyPr>
          <a:lstStyle/>
          <a:p>
            <a:pPr algn="ctr"/>
            <a:r>
              <a:rPr lang="en-US" sz="1200" b="1" dirty="0" smtClean="0"/>
              <a:t>KEY</a:t>
            </a:r>
            <a:endParaRPr lang="en-US" sz="1200" b="1" dirty="0"/>
          </a:p>
        </p:txBody>
      </p:sp>
      <p:sp>
        <p:nvSpPr>
          <p:cNvPr id="129" name="TextBox 128"/>
          <p:cNvSpPr txBox="1"/>
          <p:nvPr/>
        </p:nvSpPr>
        <p:spPr>
          <a:xfrm>
            <a:off x="152400" y="5410200"/>
            <a:ext cx="3200400" cy="276999"/>
          </a:xfrm>
          <a:prstGeom prst="rect">
            <a:avLst/>
          </a:prstGeom>
          <a:noFill/>
          <a:ln>
            <a:solidFill>
              <a:srgbClr val="000000"/>
            </a:solidFill>
          </a:ln>
        </p:spPr>
        <p:txBody>
          <a:bodyPr wrap="square" rtlCol="0">
            <a:spAutoFit/>
          </a:bodyPr>
          <a:lstStyle/>
          <a:p>
            <a:pPr algn="ctr"/>
            <a:endParaRPr lang="en-US" sz="1200" b="1" dirty="0"/>
          </a:p>
        </p:txBody>
      </p:sp>
      <p:sp>
        <p:nvSpPr>
          <p:cNvPr id="130" name="TextBox 129"/>
          <p:cNvSpPr txBox="1"/>
          <p:nvPr/>
        </p:nvSpPr>
        <p:spPr>
          <a:xfrm>
            <a:off x="152400" y="5715000"/>
            <a:ext cx="3200400" cy="246221"/>
          </a:xfrm>
          <a:prstGeom prst="rect">
            <a:avLst/>
          </a:prstGeom>
          <a:noFill/>
          <a:ln>
            <a:solidFill>
              <a:srgbClr val="000000"/>
            </a:solidFill>
          </a:ln>
        </p:spPr>
        <p:txBody>
          <a:bodyPr wrap="square" rtlCol="0">
            <a:spAutoFit/>
          </a:bodyPr>
          <a:lstStyle/>
          <a:p>
            <a:pPr algn="ctr"/>
            <a:endParaRPr lang="en-US" sz="1000" b="1" dirty="0"/>
          </a:p>
        </p:txBody>
      </p:sp>
      <p:sp>
        <p:nvSpPr>
          <p:cNvPr id="131" name="TextBox 130"/>
          <p:cNvSpPr txBox="1"/>
          <p:nvPr/>
        </p:nvSpPr>
        <p:spPr>
          <a:xfrm>
            <a:off x="152400" y="6019800"/>
            <a:ext cx="3200400" cy="246221"/>
          </a:xfrm>
          <a:prstGeom prst="rect">
            <a:avLst/>
          </a:prstGeom>
          <a:noFill/>
          <a:ln>
            <a:solidFill>
              <a:srgbClr val="000000"/>
            </a:solidFill>
          </a:ln>
        </p:spPr>
        <p:txBody>
          <a:bodyPr wrap="square" rtlCol="0">
            <a:spAutoFit/>
          </a:bodyPr>
          <a:lstStyle/>
          <a:p>
            <a:pPr algn="ctr"/>
            <a:endParaRPr lang="en-US" sz="1000" b="1" dirty="0"/>
          </a:p>
        </p:txBody>
      </p:sp>
      <p:sp>
        <p:nvSpPr>
          <p:cNvPr id="132" name="Rectangle 131"/>
          <p:cNvSpPr/>
          <p:nvPr/>
        </p:nvSpPr>
        <p:spPr>
          <a:xfrm>
            <a:off x="228600" y="5486400"/>
            <a:ext cx="457200" cy="762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TextBox 147"/>
          <p:cNvSpPr txBox="1"/>
          <p:nvPr/>
        </p:nvSpPr>
        <p:spPr>
          <a:xfrm>
            <a:off x="76200" y="5410200"/>
            <a:ext cx="3200400" cy="246221"/>
          </a:xfrm>
          <a:prstGeom prst="rect">
            <a:avLst/>
          </a:prstGeom>
          <a:noFill/>
        </p:spPr>
        <p:txBody>
          <a:bodyPr wrap="square" rtlCol="0">
            <a:spAutoFit/>
          </a:bodyPr>
          <a:lstStyle/>
          <a:p>
            <a:r>
              <a:rPr lang="en-US" sz="1000" b="1" dirty="0" smtClean="0"/>
              <a:t>                     Trenching/trenching &amp; rodding soil</a:t>
            </a:r>
            <a:endParaRPr lang="en-US" sz="1000" b="1" dirty="0"/>
          </a:p>
        </p:txBody>
      </p:sp>
      <p:sp>
        <p:nvSpPr>
          <p:cNvPr id="149" name="TextBox 148"/>
          <p:cNvSpPr txBox="1"/>
          <p:nvPr/>
        </p:nvSpPr>
        <p:spPr>
          <a:xfrm>
            <a:off x="685800" y="5715000"/>
            <a:ext cx="2895600" cy="246221"/>
          </a:xfrm>
          <a:prstGeom prst="rect">
            <a:avLst/>
          </a:prstGeom>
          <a:noFill/>
        </p:spPr>
        <p:txBody>
          <a:bodyPr wrap="square" rtlCol="0">
            <a:spAutoFit/>
          </a:bodyPr>
          <a:lstStyle/>
          <a:p>
            <a:r>
              <a:rPr lang="en-US" sz="1000" b="1" dirty="0" smtClean="0"/>
              <a:t>Vertically drilling slab &amp; treating soil beneath</a:t>
            </a:r>
            <a:endParaRPr lang="en-US" sz="1000" b="1" dirty="0"/>
          </a:p>
        </p:txBody>
      </p:sp>
      <p:sp>
        <p:nvSpPr>
          <p:cNvPr id="150" name="Rectangle 149"/>
          <p:cNvSpPr/>
          <p:nvPr/>
        </p:nvSpPr>
        <p:spPr>
          <a:xfrm flipV="1">
            <a:off x="228600" y="5791200"/>
            <a:ext cx="457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TextBox 150"/>
          <p:cNvSpPr txBox="1"/>
          <p:nvPr/>
        </p:nvSpPr>
        <p:spPr>
          <a:xfrm>
            <a:off x="685800" y="6019800"/>
            <a:ext cx="2819400" cy="246221"/>
          </a:xfrm>
          <a:prstGeom prst="rect">
            <a:avLst/>
          </a:prstGeom>
          <a:noFill/>
        </p:spPr>
        <p:txBody>
          <a:bodyPr wrap="square" rtlCol="0">
            <a:spAutoFit/>
          </a:bodyPr>
          <a:lstStyle/>
          <a:p>
            <a:r>
              <a:rPr lang="en-US" sz="1000" b="1" dirty="0" smtClean="0"/>
              <a:t>Horizontally drilling &amp; rodding soil under slab</a:t>
            </a:r>
            <a:endParaRPr lang="en-US" sz="1000" b="1" dirty="0"/>
          </a:p>
        </p:txBody>
      </p:sp>
      <p:sp>
        <p:nvSpPr>
          <p:cNvPr id="152" name="Rectangle 151"/>
          <p:cNvSpPr/>
          <p:nvPr/>
        </p:nvSpPr>
        <p:spPr>
          <a:xfrm flipH="1">
            <a:off x="609600" y="6019800"/>
            <a:ext cx="76201" cy="228600"/>
          </a:xfrm>
          <a:prstGeom prst="rect">
            <a:avLst/>
          </a:prstGeom>
          <a:solidFill>
            <a:srgbClr val="FF66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3" name="Straight Arrow Connector 152"/>
          <p:cNvCxnSpPr/>
          <p:nvPr/>
        </p:nvCxnSpPr>
        <p:spPr>
          <a:xfrm>
            <a:off x="304800" y="60960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a:off x="304800" y="61722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55" name="Rectangle 154"/>
          <p:cNvSpPr/>
          <p:nvPr/>
        </p:nvSpPr>
        <p:spPr>
          <a:xfrm flipH="1">
            <a:off x="6400800" y="2590800"/>
            <a:ext cx="76200" cy="304800"/>
          </a:xfrm>
          <a:prstGeom prst="rect">
            <a:avLst/>
          </a:prstGeom>
          <a:solidFill>
            <a:srgbClr val="FF66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TextBox 155"/>
          <p:cNvSpPr txBox="1"/>
          <p:nvPr/>
        </p:nvSpPr>
        <p:spPr>
          <a:xfrm>
            <a:off x="152400" y="6324600"/>
            <a:ext cx="3200400" cy="246221"/>
          </a:xfrm>
          <a:prstGeom prst="rect">
            <a:avLst/>
          </a:prstGeom>
          <a:noFill/>
          <a:ln>
            <a:solidFill>
              <a:srgbClr val="000000"/>
            </a:solidFill>
          </a:ln>
        </p:spPr>
        <p:txBody>
          <a:bodyPr wrap="square" rtlCol="0">
            <a:spAutoFit/>
          </a:bodyPr>
          <a:lstStyle/>
          <a:p>
            <a:pPr algn="ctr"/>
            <a:endParaRPr lang="en-US" sz="1000" b="1" dirty="0"/>
          </a:p>
        </p:txBody>
      </p:sp>
      <p:sp>
        <p:nvSpPr>
          <p:cNvPr id="157" name="Rectangle 156"/>
          <p:cNvSpPr/>
          <p:nvPr/>
        </p:nvSpPr>
        <p:spPr>
          <a:xfrm flipV="1">
            <a:off x="228600" y="6400800"/>
            <a:ext cx="4572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85800" y="6324600"/>
            <a:ext cx="2438400" cy="246221"/>
          </a:xfrm>
          <a:prstGeom prst="rect">
            <a:avLst/>
          </a:prstGeom>
          <a:noFill/>
        </p:spPr>
        <p:txBody>
          <a:bodyPr wrap="square" rtlCol="0">
            <a:spAutoFit/>
          </a:bodyPr>
          <a:lstStyle/>
          <a:p>
            <a:r>
              <a:rPr lang="en-US" sz="1000" b="1" dirty="0" smtClean="0"/>
              <a:t>Drilling voids and treating footer</a:t>
            </a:r>
            <a:endParaRPr lang="en-US" sz="1000" b="1" dirty="0"/>
          </a:p>
        </p:txBody>
      </p:sp>
    </p:spTree>
    <p:extLst>
      <p:ext uri="{BB962C8B-B14F-4D97-AF65-F5344CB8AC3E}">
        <p14:creationId xmlns:p14="http://schemas.microsoft.com/office/powerpoint/2010/main" val="16833278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0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0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0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0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0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0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0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0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11"/>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1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49"/>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88"/>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54"/>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56"/>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58"/>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89"/>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60"/>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61"/>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59"/>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57"/>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55"/>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53"/>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72"/>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73"/>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74"/>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7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76"/>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77"/>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1" presetClass="entr" presetSubtype="0" fill="hold" grpId="0" nodeType="clickEffect">
                                  <p:stCondLst>
                                    <p:cond delay="0"/>
                                  </p:stCondLst>
                                  <p:childTnLst>
                                    <p:set>
                                      <p:cBhvr>
                                        <p:cTn id="182" dur="1" fill="hold">
                                          <p:stCondLst>
                                            <p:cond delay="0"/>
                                          </p:stCondLst>
                                        </p:cTn>
                                        <p:tgtEl>
                                          <p:spTgt spid="78"/>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grpId="0" nodeType="clickEffect">
                                  <p:stCondLst>
                                    <p:cond delay="0"/>
                                  </p:stCondLst>
                                  <p:childTnLst>
                                    <p:set>
                                      <p:cBhvr>
                                        <p:cTn id="186" dur="1" fill="hold">
                                          <p:stCondLst>
                                            <p:cond delay="0"/>
                                          </p:stCondLst>
                                        </p:cTn>
                                        <p:tgtEl>
                                          <p:spTgt spid="79"/>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ntr" presetSubtype="0" fill="hold" grpId="0" nodeType="clickEffect">
                                  <p:stCondLst>
                                    <p:cond delay="0"/>
                                  </p:stCondLst>
                                  <p:childTnLst>
                                    <p:set>
                                      <p:cBhvr>
                                        <p:cTn id="190" dur="1" fill="hold">
                                          <p:stCondLst>
                                            <p:cond delay="0"/>
                                          </p:stCondLst>
                                        </p:cTn>
                                        <p:tgtEl>
                                          <p:spTgt spid="80"/>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grpId="0" nodeType="clickEffect">
                                  <p:stCondLst>
                                    <p:cond delay="0"/>
                                  </p:stCondLst>
                                  <p:childTnLst>
                                    <p:set>
                                      <p:cBhvr>
                                        <p:cTn id="194" dur="1" fill="hold">
                                          <p:stCondLst>
                                            <p:cond delay="0"/>
                                          </p:stCondLst>
                                        </p:cTn>
                                        <p:tgtEl>
                                          <p:spTgt spid="81"/>
                                        </p:tgtEl>
                                        <p:attrNameLst>
                                          <p:attrName>style.visibility</p:attrName>
                                        </p:attrNameLst>
                                      </p:cBhvr>
                                      <p:to>
                                        <p:strVal val="visible"/>
                                      </p:to>
                                    </p:set>
                                  </p:childTnLst>
                                </p:cTn>
                              </p:par>
                            </p:childTnLst>
                          </p:cTn>
                        </p:par>
                      </p:childTnLst>
                    </p:cTn>
                  </p:par>
                  <p:par>
                    <p:cTn id="195" fill="hold">
                      <p:stCondLst>
                        <p:cond delay="indefinite"/>
                      </p:stCondLst>
                      <p:childTnLst>
                        <p:par>
                          <p:cTn id="196" fill="hold">
                            <p:stCondLst>
                              <p:cond delay="0"/>
                            </p:stCondLst>
                            <p:childTnLst>
                              <p:par>
                                <p:cTn id="197" presetID="1" presetClass="entr" presetSubtype="0" fill="hold" grpId="0" nodeType="clickEffect">
                                  <p:stCondLst>
                                    <p:cond delay="0"/>
                                  </p:stCondLst>
                                  <p:childTnLst>
                                    <p:set>
                                      <p:cBhvr>
                                        <p:cTn id="198" dur="1" fill="hold">
                                          <p:stCondLst>
                                            <p:cond delay="0"/>
                                          </p:stCondLst>
                                        </p:cTn>
                                        <p:tgtEl>
                                          <p:spTgt spid="92"/>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grpId="0" nodeType="clickEffect">
                                  <p:stCondLst>
                                    <p:cond delay="0"/>
                                  </p:stCondLst>
                                  <p:childTnLst>
                                    <p:set>
                                      <p:cBhvr>
                                        <p:cTn id="202" dur="1" fill="hold">
                                          <p:stCondLst>
                                            <p:cond delay="0"/>
                                          </p:stCondLst>
                                        </p:cTn>
                                        <p:tgtEl>
                                          <p:spTgt spid="95"/>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grpId="0" nodeType="clickEffect">
                                  <p:stCondLst>
                                    <p:cond delay="0"/>
                                  </p:stCondLst>
                                  <p:childTnLst>
                                    <p:set>
                                      <p:cBhvr>
                                        <p:cTn id="206" dur="1" fill="hold">
                                          <p:stCondLst>
                                            <p:cond delay="0"/>
                                          </p:stCondLst>
                                        </p:cTn>
                                        <p:tgtEl>
                                          <p:spTgt spid="93"/>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ntr" presetSubtype="0" fill="hold" grpId="0" nodeType="clickEffect">
                                  <p:stCondLst>
                                    <p:cond delay="0"/>
                                  </p:stCondLst>
                                  <p:childTnLst>
                                    <p:set>
                                      <p:cBhvr>
                                        <p:cTn id="210" dur="1" fill="hold">
                                          <p:stCondLst>
                                            <p:cond delay="0"/>
                                          </p:stCondLst>
                                        </p:cTn>
                                        <p:tgtEl>
                                          <p:spTgt spid="94"/>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ntr" presetSubtype="0" fill="hold" grpId="0" nodeType="clickEffect">
                                  <p:stCondLst>
                                    <p:cond delay="0"/>
                                  </p:stCondLst>
                                  <p:childTnLst>
                                    <p:set>
                                      <p:cBhvr>
                                        <p:cTn id="214" dur="1" fill="hold">
                                          <p:stCondLst>
                                            <p:cond delay="0"/>
                                          </p:stCondLst>
                                        </p:cTn>
                                        <p:tgtEl>
                                          <p:spTgt spid="112"/>
                                        </p:tgtEl>
                                        <p:attrNameLst>
                                          <p:attrName>style.visibility</p:attrName>
                                        </p:attrNameLst>
                                      </p:cBhvr>
                                      <p:to>
                                        <p:strVal val="visible"/>
                                      </p:to>
                                    </p:set>
                                  </p:childTnLst>
                                </p:cTn>
                              </p:par>
                            </p:childTnLst>
                          </p:cTn>
                        </p:par>
                      </p:childTnLst>
                    </p:cTn>
                  </p:par>
                  <p:par>
                    <p:cTn id="215" fill="hold">
                      <p:stCondLst>
                        <p:cond delay="indefinite"/>
                      </p:stCondLst>
                      <p:childTnLst>
                        <p:par>
                          <p:cTn id="216" fill="hold">
                            <p:stCondLst>
                              <p:cond delay="0"/>
                            </p:stCondLst>
                            <p:childTnLst>
                              <p:par>
                                <p:cTn id="217" presetID="1" presetClass="entr" presetSubtype="0" fill="hold" grpId="0" nodeType="clickEffect">
                                  <p:stCondLst>
                                    <p:cond delay="0"/>
                                  </p:stCondLst>
                                  <p:childTnLst>
                                    <p:set>
                                      <p:cBhvr>
                                        <p:cTn id="218" dur="1" fill="hold">
                                          <p:stCondLst>
                                            <p:cond delay="0"/>
                                          </p:stCondLst>
                                        </p:cTn>
                                        <p:tgtEl>
                                          <p:spTgt spid="113"/>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presetID="1" presetClass="entr" presetSubtype="0" fill="hold" grpId="0" nodeType="clickEffect">
                                  <p:stCondLst>
                                    <p:cond delay="0"/>
                                  </p:stCondLst>
                                  <p:childTnLst>
                                    <p:set>
                                      <p:cBhvr>
                                        <p:cTn id="222" dur="1" fill="hold">
                                          <p:stCondLst>
                                            <p:cond delay="0"/>
                                          </p:stCondLst>
                                        </p:cTn>
                                        <p:tgtEl>
                                          <p:spTgt spid="114"/>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grpId="0" nodeType="clickEffect">
                                  <p:stCondLst>
                                    <p:cond delay="0"/>
                                  </p:stCondLst>
                                  <p:childTnLst>
                                    <p:set>
                                      <p:cBhvr>
                                        <p:cTn id="226" dur="1" fill="hold">
                                          <p:stCondLst>
                                            <p:cond delay="0"/>
                                          </p:stCondLst>
                                        </p:cTn>
                                        <p:tgtEl>
                                          <p:spTgt spid="116"/>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grpId="0" nodeType="clickEffect">
                                  <p:stCondLst>
                                    <p:cond delay="0"/>
                                  </p:stCondLst>
                                  <p:childTnLst>
                                    <p:set>
                                      <p:cBhvr>
                                        <p:cTn id="230" dur="1" fill="hold">
                                          <p:stCondLst>
                                            <p:cond delay="0"/>
                                          </p:stCondLst>
                                        </p:cTn>
                                        <p:tgtEl>
                                          <p:spTgt spid="117"/>
                                        </p:tgtEl>
                                        <p:attrNameLst>
                                          <p:attrName>style.visibility</p:attrName>
                                        </p:attrNameLst>
                                      </p:cBhvr>
                                      <p:to>
                                        <p:strVal val="visible"/>
                                      </p:to>
                                    </p:set>
                                  </p:childTnLst>
                                </p:cTn>
                              </p:par>
                            </p:childTnLst>
                          </p:cTn>
                        </p:par>
                      </p:childTnLst>
                    </p:cTn>
                  </p:par>
                  <p:par>
                    <p:cTn id="231" fill="hold">
                      <p:stCondLst>
                        <p:cond delay="indefinite"/>
                      </p:stCondLst>
                      <p:childTnLst>
                        <p:par>
                          <p:cTn id="232" fill="hold">
                            <p:stCondLst>
                              <p:cond delay="0"/>
                            </p:stCondLst>
                            <p:childTnLst>
                              <p:par>
                                <p:cTn id="233" presetID="1" presetClass="entr" presetSubtype="0" fill="hold" grpId="0" nodeType="clickEffect">
                                  <p:stCondLst>
                                    <p:cond delay="0"/>
                                  </p:stCondLst>
                                  <p:childTnLst>
                                    <p:set>
                                      <p:cBhvr>
                                        <p:cTn id="234" dur="1" fill="hold">
                                          <p:stCondLst>
                                            <p:cond delay="0"/>
                                          </p:stCondLst>
                                        </p:cTn>
                                        <p:tgtEl>
                                          <p:spTgt spid="115"/>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ntr" presetSubtype="0" fill="hold" grpId="0" nodeType="clickEffect">
                                  <p:stCondLst>
                                    <p:cond delay="0"/>
                                  </p:stCondLst>
                                  <p:childTnLst>
                                    <p:set>
                                      <p:cBhvr>
                                        <p:cTn id="238" dur="1" fill="hold">
                                          <p:stCondLst>
                                            <p:cond delay="0"/>
                                          </p:stCondLst>
                                        </p:cTn>
                                        <p:tgtEl>
                                          <p:spTgt spid="118"/>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presetID="1" presetClass="entr" presetSubtype="0" fill="hold" grpId="0" nodeType="clickEffect">
                                  <p:stCondLst>
                                    <p:cond delay="0"/>
                                  </p:stCondLst>
                                  <p:childTnLst>
                                    <p:set>
                                      <p:cBhvr>
                                        <p:cTn id="242" dur="1" fill="hold">
                                          <p:stCondLst>
                                            <p:cond delay="0"/>
                                          </p:stCondLst>
                                        </p:cTn>
                                        <p:tgtEl>
                                          <p:spTgt spid="126"/>
                                        </p:tgtEl>
                                        <p:attrNameLst>
                                          <p:attrName>style.visibility</p:attrName>
                                        </p:attrNameLst>
                                      </p:cBhvr>
                                      <p:to>
                                        <p:strVal val="visible"/>
                                      </p:to>
                                    </p:set>
                                  </p:childTnLst>
                                </p:cTn>
                              </p:par>
                            </p:childTnLst>
                          </p:cTn>
                        </p:par>
                      </p:childTnLst>
                    </p:cTn>
                  </p:par>
                  <p:par>
                    <p:cTn id="243" fill="hold">
                      <p:stCondLst>
                        <p:cond delay="indefinite"/>
                      </p:stCondLst>
                      <p:childTnLst>
                        <p:par>
                          <p:cTn id="244" fill="hold">
                            <p:stCondLst>
                              <p:cond delay="0"/>
                            </p:stCondLst>
                            <p:childTnLst>
                              <p:par>
                                <p:cTn id="245" presetID="1" presetClass="entr" presetSubtype="0" fill="hold" grpId="0" nodeType="clickEffect">
                                  <p:stCondLst>
                                    <p:cond delay="0"/>
                                  </p:stCondLst>
                                  <p:childTnLst>
                                    <p:set>
                                      <p:cBhvr>
                                        <p:cTn id="246" dur="1" fill="hold">
                                          <p:stCondLst>
                                            <p:cond delay="0"/>
                                          </p:stCondLst>
                                        </p:cTn>
                                        <p:tgtEl>
                                          <p:spTgt spid="135"/>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ntr" presetSubtype="0" fill="hold" grpId="0" nodeType="clickEffect">
                                  <p:stCondLst>
                                    <p:cond delay="0"/>
                                  </p:stCondLst>
                                  <p:childTnLst>
                                    <p:set>
                                      <p:cBhvr>
                                        <p:cTn id="250" dur="1" fill="hold">
                                          <p:stCondLst>
                                            <p:cond delay="0"/>
                                          </p:stCondLst>
                                        </p:cTn>
                                        <p:tgtEl>
                                          <p:spTgt spid="136"/>
                                        </p:tgtEl>
                                        <p:attrNameLst>
                                          <p:attrName>style.visibility</p:attrName>
                                        </p:attrNameLst>
                                      </p:cBhvr>
                                      <p:to>
                                        <p:strVal val="visible"/>
                                      </p:to>
                                    </p:set>
                                  </p:childTnLst>
                                </p:cTn>
                              </p:par>
                            </p:childTnLst>
                          </p:cTn>
                        </p:par>
                      </p:childTnLst>
                    </p:cTn>
                  </p:par>
                  <p:par>
                    <p:cTn id="251" fill="hold">
                      <p:stCondLst>
                        <p:cond delay="indefinite"/>
                      </p:stCondLst>
                      <p:childTnLst>
                        <p:par>
                          <p:cTn id="252" fill="hold">
                            <p:stCondLst>
                              <p:cond delay="0"/>
                            </p:stCondLst>
                            <p:childTnLst>
                              <p:par>
                                <p:cTn id="253" presetID="1" presetClass="entr" presetSubtype="0" fill="hold" grpId="0" nodeType="clickEffect">
                                  <p:stCondLst>
                                    <p:cond delay="0"/>
                                  </p:stCondLst>
                                  <p:childTnLst>
                                    <p:set>
                                      <p:cBhvr>
                                        <p:cTn id="254" dur="1" fill="hold">
                                          <p:stCondLst>
                                            <p:cond delay="0"/>
                                          </p:stCondLst>
                                        </p:cTn>
                                        <p:tgtEl>
                                          <p:spTgt spid="137"/>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grpId="0" nodeType="clickEffect">
                                  <p:stCondLst>
                                    <p:cond delay="0"/>
                                  </p:stCondLst>
                                  <p:childTnLst>
                                    <p:set>
                                      <p:cBhvr>
                                        <p:cTn id="258" dur="1" fill="hold">
                                          <p:stCondLst>
                                            <p:cond delay="0"/>
                                          </p:stCondLst>
                                        </p:cTn>
                                        <p:tgtEl>
                                          <p:spTgt spid="142"/>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ntr" presetSubtype="0" fill="hold" grpId="0" nodeType="clickEffect">
                                  <p:stCondLst>
                                    <p:cond delay="0"/>
                                  </p:stCondLst>
                                  <p:childTnLst>
                                    <p:set>
                                      <p:cBhvr>
                                        <p:cTn id="262" dur="1" fill="hold">
                                          <p:stCondLst>
                                            <p:cond delay="0"/>
                                          </p:stCondLst>
                                        </p:cTn>
                                        <p:tgtEl>
                                          <p:spTgt spid="138"/>
                                        </p:tgtEl>
                                        <p:attrNameLst>
                                          <p:attrName>style.visibility</p:attrName>
                                        </p:attrNameLst>
                                      </p:cBhvr>
                                      <p:to>
                                        <p:strVal val="visible"/>
                                      </p:to>
                                    </p:set>
                                  </p:childTnLst>
                                </p:cTn>
                              </p:par>
                            </p:childTnLst>
                          </p:cTn>
                        </p:par>
                      </p:childTnLst>
                    </p:cTn>
                  </p:par>
                  <p:par>
                    <p:cTn id="263" fill="hold">
                      <p:stCondLst>
                        <p:cond delay="indefinite"/>
                      </p:stCondLst>
                      <p:childTnLst>
                        <p:par>
                          <p:cTn id="264" fill="hold">
                            <p:stCondLst>
                              <p:cond delay="0"/>
                            </p:stCondLst>
                            <p:childTnLst>
                              <p:par>
                                <p:cTn id="265" presetID="1" presetClass="entr" presetSubtype="0" fill="hold" grpId="0" nodeType="clickEffect">
                                  <p:stCondLst>
                                    <p:cond delay="0"/>
                                  </p:stCondLst>
                                  <p:childTnLst>
                                    <p:set>
                                      <p:cBhvr>
                                        <p:cTn id="266" dur="1" fill="hold">
                                          <p:stCondLst>
                                            <p:cond delay="0"/>
                                          </p:stCondLst>
                                        </p:cTn>
                                        <p:tgtEl>
                                          <p:spTgt spid="139"/>
                                        </p:tgtEl>
                                        <p:attrNameLst>
                                          <p:attrName>style.visibility</p:attrName>
                                        </p:attrNameLst>
                                      </p:cBhvr>
                                      <p:to>
                                        <p:strVal val="visible"/>
                                      </p:to>
                                    </p:set>
                                  </p:childTnLst>
                                </p:cTn>
                              </p:par>
                            </p:childTnLst>
                          </p:cTn>
                        </p:par>
                      </p:childTnLst>
                    </p:cTn>
                  </p:par>
                  <p:par>
                    <p:cTn id="267" fill="hold">
                      <p:stCondLst>
                        <p:cond delay="indefinite"/>
                      </p:stCondLst>
                      <p:childTnLst>
                        <p:par>
                          <p:cTn id="268" fill="hold">
                            <p:stCondLst>
                              <p:cond delay="0"/>
                            </p:stCondLst>
                            <p:childTnLst>
                              <p:par>
                                <p:cTn id="269" presetID="1" presetClass="entr" presetSubtype="0" fill="hold" grpId="0" nodeType="clickEffect">
                                  <p:stCondLst>
                                    <p:cond delay="0"/>
                                  </p:stCondLst>
                                  <p:childTnLst>
                                    <p:set>
                                      <p:cBhvr>
                                        <p:cTn id="270" dur="1" fill="hold">
                                          <p:stCondLst>
                                            <p:cond delay="0"/>
                                          </p:stCondLst>
                                        </p:cTn>
                                        <p:tgtEl>
                                          <p:spTgt spid="140"/>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ntr" presetSubtype="0" fill="hold" grpId="0" nodeType="clickEffect">
                                  <p:stCondLst>
                                    <p:cond delay="0"/>
                                  </p:stCondLst>
                                  <p:childTnLst>
                                    <p:set>
                                      <p:cBhvr>
                                        <p:cTn id="274" dur="1" fill="hold">
                                          <p:stCondLst>
                                            <p:cond delay="0"/>
                                          </p:stCondLst>
                                        </p:cTn>
                                        <p:tgtEl>
                                          <p:spTgt spid="141"/>
                                        </p:tgtEl>
                                        <p:attrNameLst>
                                          <p:attrName>style.visibility</p:attrName>
                                        </p:attrNameLst>
                                      </p:cBhvr>
                                      <p:to>
                                        <p:strVal val="visible"/>
                                      </p:to>
                                    </p:set>
                                  </p:childTnLst>
                                </p:cTn>
                              </p:par>
                            </p:childTnLst>
                          </p:cTn>
                        </p:par>
                      </p:childTnLst>
                    </p:cTn>
                  </p:par>
                  <p:par>
                    <p:cTn id="275" fill="hold">
                      <p:stCondLst>
                        <p:cond delay="indefinite"/>
                      </p:stCondLst>
                      <p:childTnLst>
                        <p:par>
                          <p:cTn id="276" fill="hold">
                            <p:stCondLst>
                              <p:cond delay="0"/>
                            </p:stCondLst>
                            <p:childTnLst>
                              <p:par>
                                <p:cTn id="277" presetID="1" presetClass="entr" presetSubtype="0" fill="hold" grpId="0" nodeType="clickEffect">
                                  <p:stCondLst>
                                    <p:cond delay="0"/>
                                  </p:stCondLst>
                                  <p:childTnLst>
                                    <p:set>
                                      <p:cBhvr>
                                        <p:cTn id="278" dur="1" fill="hold">
                                          <p:stCondLst>
                                            <p:cond delay="0"/>
                                          </p:stCondLst>
                                        </p:cTn>
                                        <p:tgtEl>
                                          <p:spTgt spid="143"/>
                                        </p:tgtEl>
                                        <p:attrNameLst>
                                          <p:attrName>style.visibility</p:attrName>
                                        </p:attrNameLst>
                                      </p:cBhvr>
                                      <p:to>
                                        <p:strVal val="visible"/>
                                      </p:to>
                                    </p:set>
                                  </p:childTnLst>
                                </p:cTn>
                              </p:par>
                            </p:childTnLst>
                          </p:cTn>
                        </p:par>
                      </p:childTnLst>
                    </p:cTn>
                  </p:par>
                  <p:par>
                    <p:cTn id="279" fill="hold">
                      <p:stCondLst>
                        <p:cond delay="indefinite"/>
                      </p:stCondLst>
                      <p:childTnLst>
                        <p:par>
                          <p:cTn id="280" fill="hold">
                            <p:stCondLst>
                              <p:cond delay="0"/>
                            </p:stCondLst>
                            <p:childTnLst>
                              <p:par>
                                <p:cTn id="281" presetID="1" presetClass="entr" presetSubtype="0" fill="hold" nodeType="clickEffect">
                                  <p:stCondLst>
                                    <p:cond delay="0"/>
                                  </p:stCondLst>
                                  <p:childTnLst>
                                    <p:set>
                                      <p:cBhvr>
                                        <p:cTn id="282" dur="1" fill="hold">
                                          <p:stCondLst>
                                            <p:cond delay="0"/>
                                          </p:stCondLst>
                                        </p:cTn>
                                        <p:tgtEl>
                                          <p:spTgt spid="128"/>
                                        </p:tgtEl>
                                        <p:attrNameLst>
                                          <p:attrName>style.visibility</p:attrName>
                                        </p:attrNameLst>
                                      </p:cBhvr>
                                      <p:to>
                                        <p:strVal val="visible"/>
                                      </p:to>
                                    </p:set>
                                  </p:childTnLst>
                                </p:cTn>
                              </p:par>
                            </p:childTnLst>
                          </p:cTn>
                        </p:par>
                      </p:childTnLst>
                    </p:cTn>
                  </p:par>
                  <p:par>
                    <p:cTn id="283" fill="hold">
                      <p:stCondLst>
                        <p:cond delay="indefinite"/>
                      </p:stCondLst>
                      <p:childTnLst>
                        <p:par>
                          <p:cTn id="284" fill="hold">
                            <p:stCondLst>
                              <p:cond delay="0"/>
                            </p:stCondLst>
                            <p:childTnLst>
                              <p:par>
                                <p:cTn id="285" presetID="1" presetClass="entr" presetSubtype="0" fill="hold" nodeType="clickEffect">
                                  <p:stCondLst>
                                    <p:cond delay="0"/>
                                  </p:stCondLst>
                                  <p:childTnLst>
                                    <p:set>
                                      <p:cBhvr>
                                        <p:cTn id="286" dur="1" fill="hold">
                                          <p:stCondLst>
                                            <p:cond delay="0"/>
                                          </p:stCondLst>
                                        </p:cTn>
                                        <p:tgtEl>
                                          <p:spTgt spid="133"/>
                                        </p:tgtEl>
                                        <p:attrNameLst>
                                          <p:attrName>style.visibility</p:attrName>
                                        </p:attrNameLst>
                                      </p:cBhvr>
                                      <p:to>
                                        <p:strVal val="visible"/>
                                      </p:to>
                                    </p:set>
                                  </p:childTnLst>
                                </p:cTn>
                              </p:par>
                            </p:childTnLst>
                          </p:cTn>
                        </p:par>
                      </p:childTnLst>
                    </p:cTn>
                  </p:par>
                  <p:par>
                    <p:cTn id="287" fill="hold">
                      <p:stCondLst>
                        <p:cond delay="indefinite"/>
                      </p:stCondLst>
                      <p:childTnLst>
                        <p:par>
                          <p:cTn id="288" fill="hold">
                            <p:stCondLst>
                              <p:cond delay="0"/>
                            </p:stCondLst>
                            <p:childTnLst>
                              <p:par>
                                <p:cTn id="289" presetID="1" presetClass="entr" presetSubtype="0" fill="hold" nodeType="clickEffect">
                                  <p:stCondLst>
                                    <p:cond delay="0"/>
                                  </p:stCondLst>
                                  <p:childTnLst>
                                    <p:set>
                                      <p:cBhvr>
                                        <p:cTn id="290" dur="1" fill="hold">
                                          <p:stCondLst>
                                            <p:cond delay="0"/>
                                          </p:stCondLst>
                                        </p:cTn>
                                        <p:tgtEl>
                                          <p:spTgt spid="134"/>
                                        </p:tgtEl>
                                        <p:attrNameLst>
                                          <p:attrName>style.visibility</p:attrName>
                                        </p:attrNameLst>
                                      </p:cBhvr>
                                      <p:to>
                                        <p:strVal val="visible"/>
                                      </p:to>
                                    </p:set>
                                  </p:childTnLst>
                                </p:cTn>
                              </p:par>
                            </p:childTnLst>
                          </p:cTn>
                        </p:par>
                      </p:childTnLst>
                    </p:cTn>
                  </p:par>
                  <p:par>
                    <p:cTn id="291" fill="hold">
                      <p:stCondLst>
                        <p:cond delay="indefinite"/>
                      </p:stCondLst>
                      <p:childTnLst>
                        <p:par>
                          <p:cTn id="292" fill="hold">
                            <p:stCondLst>
                              <p:cond delay="0"/>
                            </p:stCondLst>
                            <p:childTnLst>
                              <p:par>
                                <p:cTn id="293" presetID="1" presetClass="entr" presetSubtype="0" fill="hold" grpId="0" nodeType="clickEffect">
                                  <p:stCondLst>
                                    <p:cond delay="0"/>
                                  </p:stCondLst>
                                  <p:childTnLst>
                                    <p:set>
                                      <p:cBhvr>
                                        <p:cTn id="294"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33" grpId="0" animBg="1"/>
      <p:bldP spid="34" grpId="0" animBg="1"/>
      <p:bldP spid="35" grpId="0" animBg="1"/>
      <p:bldP spid="36" grpId="0" animBg="1"/>
      <p:bldP spid="37" grpId="0" animBg="1"/>
      <p:bldP spid="49" grpId="0" animBg="1"/>
      <p:bldP spid="53" grpId="0" animBg="1"/>
      <p:bldP spid="54" grpId="0" animBg="1"/>
      <p:bldP spid="55" grpId="0" animBg="1"/>
      <p:bldP spid="56" grpId="0" animBg="1"/>
      <p:bldP spid="57" grpId="0" animBg="1"/>
      <p:bldP spid="58" grpId="0" animBg="1"/>
      <p:bldP spid="59" grpId="0" animBg="1"/>
      <p:bldP spid="60" grpId="0" animBg="1"/>
      <p:bldP spid="6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8" grpId="0" animBg="1"/>
      <p:bldP spid="89" grpId="0" animBg="1"/>
      <p:bldP spid="92" grpId="0" animBg="1"/>
      <p:bldP spid="93" grpId="0" animBg="1"/>
      <p:bldP spid="94" grpId="0" animBg="1"/>
      <p:bldP spid="95" grpId="0" animBg="1"/>
      <p:bldP spid="96" grpId="0" animBg="1"/>
      <p:bldP spid="97"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26"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5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6516"/>
          </a:xfrm>
          <a:solidFill>
            <a:srgbClr val="FFFF00"/>
          </a:solidFill>
          <a:ln>
            <a:solidFill>
              <a:srgbClr val="000000"/>
            </a:solidFill>
          </a:ln>
        </p:spPr>
        <p:txBody>
          <a:bodyPr>
            <a:normAutofit fontScale="90000"/>
          </a:bodyPr>
          <a:lstStyle/>
          <a:p>
            <a:r>
              <a:rPr lang="en-US" sz="3100" b="1" dirty="0" smtClean="0"/>
              <a:t>Comprehensive soil treatment</a:t>
            </a:r>
            <a:r>
              <a:rPr lang="en-US" sz="2400" dirty="0" smtClean="0"/>
              <a:t/>
            </a:r>
            <a:br>
              <a:rPr lang="en-US" sz="2400" dirty="0" smtClean="0"/>
            </a:br>
            <a:r>
              <a:rPr lang="en-US" sz="2400" b="1" dirty="0" smtClean="0"/>
              <a:t>of a floating slab construction with a hollow block foundation wall</a:t>
            </a:r>
            <a:endParaRPr lang="en-US" sz="2400" b="1" dirty="0"/>
          </a:p>
        </p:txBody>
      </p:sp>
      <p:sp>
        <p:nvSpPr>
          <p:cNvPr id="5" name="Rectangle 4"/>
          <p:cNvSpPr/>
          <p:nvPr/>
        </p:nvSpPr>
        <p:spPr>
          <a:xfrm>
            <a:off x="1295400" y="2286000"/>
            <a:ext cx="5105400" cy="2362200"/>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400800" y="2286000"/>
            <a:ext cx="1905000" cy="2362200"/>
          </a:xfrm>
          <a:prstGeom prst="rect">
            <a:avLst/>
          </a:prstGeom>
          <a:solidFill>
            <a:srgbClr val="BFBFB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371600" y="2362200"/>
            <a:ext cx="4953000" cy="2209800"/>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6400800" y="2362200"/>
            <a:ext cx="1828800" cy="2286000"/>
          </a:xfrm>
          <a:prstGeom prst="rect">
            <a:avLst/>
          </a:prstGeom>
          <a:solidFill>
            <a:schemeClr val="bg1">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400800" y="4648200"/>
            <a:ext cx="1828800" cy="1981200"/>
          </a:xfrm>
          <a:prstGeom prst="rect">
            <a:avLst/>
          </a:prstGeom>
          <a:solidFill>
            <a:srgbClr val="BDBDB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solidFill>
                  <a:schemeClr val="tx1"/>
                </a:solidFill>
              </a:rPr>
              <a:t>Driveway</a:t>
            </a:r>
            <a:endParaRPr lang="en-US" sz="1000" b="1" dirty="0">
              <a:solidFill>
                <a:schemeClr val="tx1"/>
              </a:solidFill>
            </a:endParaRPr>
          </a:p>
        </p:txBody>
      </p:sp>
      <p:sp>
        <p:nvSpPr>
          <p:cNvPr id="10" name="Rectangle 9"/>
          <p:cNvSpPr/>
          <p:nvPr/>
        </p:nvSpPr>
        <p:spPr>
          <a:xfrm>
            <a:off x="2819400" y="1600200"/>
            <a:ext cx="914400" cy="685800"/>
          </a:xfrm>
          <a:prstGeom prst="rect">
            <a:avLst/>
          </a:prstGeom>
          <a:solidFill>
            <a:srgbClr val="BDBDBD"/>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429000" y="4648200"/>
            <a:ext cx="685800" cy="457200"/>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114800" y="4648200"/>
            <a:ext cx="2286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305800" y="2209800"/>
            <a:ext cx="76200" cy="2438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1219200" y="2209800"/>
            <a:ext cx="76200" cy="2438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733800" y="2209800"/>
            <a:ext cx="4572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1295400" y="2209800"/>
            <a:ext cx="1524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1219200" y="4648200"/>
            <a:ext cx="22098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3505200" y="4648200"/>
            <a:ext cx="533400" cy="369332"/>
          </a:xfrm>
          <a:prstGeom prst="rect">
            <a:avLst/>
          </a:prstGeom>
          <a:solidFill>
            <a:schemeClr val="accent6">
              <a:lumMod val="50000"/>
            </a:schemeClr>
          </a:solidFill>
          <a:ln>
            <a:solidFill>
              <a:srgbClr val="000000"/>
            </a:solidFill>
          </a:ln>
        </p:spPr>
        <p:txBody>
          <a:bodyPr wrap="square" rtlCol="0">
            <a:spAutoFit/>
          </a:bodyPr>
          <a:lstStyle/>
          <a:p>
            <a:endParaRPr lang="en-US" dirty="0"/>
          </a:p>
        </p:txBody>
      </p:sp>
      <p:sp>
        <p:nvSpPr>
          <p:cNvPr id="33" name="Rectangle 32"/>
          <p:cNvSpPr/>
          <p:nvPr/>
        </p:nvSpPr>
        <p:spPr>
          <a:xfrm>
            <a:off x="3505200" y="4648200"/>
            <a:ext cx="533400" cy="76200"/>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3505200" y="4953000"/>
            <a:ext cx="533400" cy="76200"/>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flipH="1">
            <a:off x="3962400" y="4724400"/>
            <a:ext cx="76200" cy="228600"/>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flipH="1">
            <a:off x="3505200" y="4724400"/>
            <a:ext cx="76200" cy="228600"/>
          </a:xfrm>
          <a:prstGeom prst="rect">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8229600" y="4648200"/>
            <a:ext cx="1524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239000" y="4572000"/>
            <a:ext cx="1524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6400800" y="4572000"/>
            <a:ext cx="762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8153400" y="4572000"/>
            <a:ext cx="76200" cy="76200"/>
          </a:xfrm>
          <a:prstGeom prst="rect">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a:off x="2057400" y="2514600"/>
            <a:ext cx="228600" cy="228600"/>
          </a:xfrm>
          <a:prstGeom prst="ellipse">
            <a:avLst/>
          </a:prstGeom>
          <a:solidFill>
            <a:srgbClr val="36B41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a:off x="4876800" y="2514600"/>
            <a:ext cx="228600" cy="228600"/>
          </a:xfrm>
          <a:prstGeom prst="ellipse">
            <a:avLst/>
          </a:prstGeom>
          <a:solidFill>
            <a:srgbClr val="36B41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89"/>
          <p:cNvSpPr/>
          <p:nvPr/>
        </p:nvSpPr>
        <p:spPr>
          <a:xfrm>
            <a:off x="2133600" y="2590800"/>
            <a:ext cx="76200" cy="76200"/>
          </a:xfrm>
          <a:prstGeom prst="ellipse">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90"/>
          <p:cNvSpPr/>
          <p:nvPr/>
        </p:nvSpPr>
        <p:spPr>
          <a:xfrm>
            <a:off x="4953000" y="2590800"/>
            <a:ext cx="76200" cy="76200"/>
          </a:xfrm>
          <a:prstGeom prst="ellipse">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1371600" y="2362200"/>
            <a:ext cx="4953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p:cNvSpPr/>
          <p:nvPr/>
        </p:nvSpPr>
        <p:spPr>
          <a:xfrm>
            <a:off x="1371600" y="2438400"/>
            <a:ext cx="76200" cy="21336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p:cNvSpPr/>
          <p:nvPr/>
        </p:nvSpPr>
        <p:spPr>
          <a:xfrm>
            <a:off x="6248400" y="2438400"/>
            <a:ext cx="76200" cy="20574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Rectangle 101"/>
          <p:cNvSpPr/>
          <p:nvPr/>
        </p:nvSpPr>
        <p:spPr>
          <a:xfrm>
            <a:off x="6324600" y="2362200"/>
            <a:ext cx="76200" cy="22098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1295400" y="4572000"/>
            <a:ext cx="51054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ectangle 107"/>
          <p:cNvSpPr/>
          <p:nvPr/>
        </p:nvSpPr>
        <p:spPr>
          <a:xfrm>
            <a:off x="1295400" y="2286000"/>
            <a:ext cx="76200" cy="22860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Rectangle 109"/>
          <p:cNvSpPr/>
          <p:nvPr/>
        </p:nvSpPr>
        <p:spPr>
          <a:xfrm>
            <a:off x="1371600" y="2286000"/>
            <a:ext cx="50292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p:cNvSpPr/>
          <p:nvPr/>
        </p:nvSpPr>
        <p:spPr>
          <a:xfrm>
            <a:off x="2819400" y="2209800"/>
            <a:ext cx="914400" cy="76200"/>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Rectangle 112"/>
          <p:cNvSpPr/>
          <p:nvPr/>
        </p:nvSpPr>
        <p:spPr>
          <a:xfrm>
            <a:off x="6400800" y="2286000"/>
            <a:ext cx="1905000" cy="76200"/>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113"/>
          <p:cNvSpPr/>
          <p:nvPr/>
        </p:nvSpPr>
        <p:spPr>
          <a:xfrm>
            <a:off x="8229600" y="2362200"/>
            <a:ext cx="76200" cy="22860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p:cNvSpPr/>
          <p:nvPr/>
        </p:nvSpPr>
        <p:spPr>
          <a:xfrm>
            <a:off x="6400800" y="4572000"/>
            <a:ext cx="762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ectangle 115"/>
          <p:cNvSpPr/>
          <p:nvPr/>
        </p:nvSpPr>
        <p:spPr>
          <a:xfrm>
            <a:off x="8153400" y="4572000"/>
            <a:ext cx="762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p:cNvSpPr/>
          <p:nvPr/>
        </p:nvSpPr>
        <p:spPr>
          <a:xfrm>
            <a:off x="7239000" y="4572000"/>
            <a:ext cx="1524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p:cNvSpPr/>
          <p:nvPr/>
        </p:nvSpPr>
        <p:spPr>
          <a:xfrm>
            <a:off x="6400800" y="2362200"/>
            <a:ext cx="76200" cy="2209800"/>
          </a:xfrm>
          <a:prstGeom prst="rect">
            <a:avLst/>
          </a:prstGeom>
          <a:solidFill>
            <a:srgbClr val="CC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Rectangle 134"/>
          <p:cNvSpPr/>
          <p:nvPr/>
        </p:nvSpPr>
        <p:spPr>
          <a:xfrm>
            <a:off x="6477000" y="2362200"/>
            <a:ext cx="17526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p:cNvSpPr/>
          <p:nvPr/>
        </p:nvSpPr>
        <p:spPr>
          <a:xfrm>
            <a:off x="8153400" y="2438400"/>
            <a:ext cx="76200" cy="21336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Rectangle 136"/>
          <p:cNvSpPr/>
          <p:nvPr/>
        </p:nvSpPr>
        <p:spPr>
          <a:xfrm>
            <a:off x="80772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8" name="Rectangle 137"/>
          <p:cNvSpPr/>
          <p:nvPr/>
        </p:nvSpPr>
        <p:spPr>
          <a:xfrm>
            <a:off x="73914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p:cNvSpPr/>
          <p:nvPr/>
        </p:nvSpPr>
        <p:spPr>
          <a:xfrm>
            <a:off x="71628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Rectangle 139"/>
          <p:cNvSpPr/>
          <p:nvPr/>
        </p:nvSpPr>
        <p:spPr>
          <a:xfrm>
            <a:off x="72390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2" name="Rectangle 141"/>
          <p:cNvSpPr/>
          <p:nvPr/>
        </p:nvSpPr>
        <p:spPr>
          <a:xfrm>
            <a:off x="80772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Rectangle 142"/>
          <p:cNvSpPr/>
          <p:nvPr/>
        </p:nvSpPr>
        <p:spPr>
          <a:xfrm>
            <a:off x="6400800" y="4648200"/>
            <a:ext cx="1524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4" name="TextBox 143"/>
          <p:cNvSpPr txBox="1"/>
          <p:nvPr/>
        </p:nvSpPr>
        <p:spPr>
          <a:xfrm>
            <a:off x="3505200" y="4724400"/>
            <a:ext cx="533400" cy="246221"/>
          </a:xfrm>
          <a:prstGeom prst="rect">
            <a:avLst/>
          </a:prstGeom>
          <a:noFill/>
        </p:spPr>
        <p:txBody>
          <a:bodyPr wrap="square" rtlCol="0">
            <a:spAutoFit/>
          </a:bodyPr>
          <a:lstStyle/>
          <a:p>
            <a:pPr algn="ctr"/>
            <a:r>
              <a:rPr lang="en-US" sz="1000" b="1" dirty="0" smtClean="0"/>
              <a:t>DFP </a:t>
            </a:r>
          </a:p>
        </p:txBody>
      </p:sp>
      <p:sp>
        <p:nvSpPr>
          <p:cNvPr id="145" name="TextBox 144"/>
          <p:cNvSpPr txBox="1"/>
          <p:nvPr/>
        </p:nvSpPr>
        <p:spPr>
          <a:xfrm>
            <a:off x="2895600" y="1600200"/>
            <a:ext cx="762000" cy="553998"/>
          </a:xfrm>
          <a:prstGeom prst="rect">
            <a:avLst/>
          </a:prstGeom>
          <a:noFill/>
        </p:spPr>
        <p:txBody>
          <a:bodyPr wrap="square" rtlCol="0">
            <a:spAutoFit/>
          </a:bodyPr>
          <a:lstStyle/>
          <a:p>
            <a:pPr algn="ctr"/>
            <a:r>
              <a:rPr lang="en-US" sz="1000" b="1" dirty="0" smtClean="0"/>
              <a:t>Rear </a:t>
            </a:r>
          </a:p>
          <a:p>
            <a:pPr algn="ctr"/>
            <a:r>
              <a:rPr lang="en-US" sz="1000" b="1" dirty="0" smtClean="0"/>
              <a:t>Patio </a:t>
            </a:r>
          </a:p>
          <a:p>
            <a:pPr algn="ctr"/>
            <a:r>
              <a:rPr lang="en-US" sz="1000" b="1" dirty="0" smtClean="0"/>
              <a:t>slab</a:t>
            </a:r>
            <a:endParaRPr lang="en-US" sz="1000" b="1" dirty="0"/>
          </a:p>
        </p:txBody>
      </p:sp>
      <p:sp>
        <p:nvSpPr>
          <p:cNvPr id="146" name="TextBox 145"/>
          <p:cNvSpPr txBox="1"/>
          <p:nvPr/>
        </p:nvSpPr>
        <p:spPr>
          <a:xfrm>
            <a:off x="2667000" y="3276600"/>
            <a:ext cx="2133600" cy="246221"/>
          </a:xfrm>
          <a:prstGeom prst="rect">
            <a:avLst/>
          </a:prstGeom>
          <a:noFill/>
        </p:spPr>
        <p:txBody>
          <a:bodyPr wrap="square" rtlCol="0">
            <a:spAutoFit/>
          </a:bodyPr>
          <a:lstStyle/>
          <a:p>
            <a:pPr algn="ctr"/>
            <a:r>
              <a:rPr lang="en-US" sz="1000" b="1" dirty="0" smtClean="0">
                <a:solidFill>
                  <a:srgbClr val="000000"/>
                </a:solidFill>
              </a:rPr>
              <a:t>Floating slab construction</a:t>
            </a:r>
            <a:endParaRPr lang="en-US" sz="1000" b="1" dirty="0">
              <a:solidFill>
                <a:srgbClr val="000000"/>
              </a:solidFill>
            </a:endParaRPr>
          </a:p>
        </p:txBody>
      </p:sp>
      <p:sp>
        <p:nvSpPr>
          <p:cNvPr id="147" name="TextBox 146"/>
          <p:cNvSpPr txBox="1"/>
          <p:nvPr/>
        </p:nvSpPr>
        <p:spPr>
          <a:xfrm>
            <a:off x="6934200" y="3276600"/>
            <a:ext cx="685800" cy="246221"/>
          </a:xfrm>
          <a:prstGeom prst="rect">
            <a:avLst/>
          </a:prstGeom>
          <a:noFill/>
        </p:spPr>
        <p:txBody>
          <a:bodyPr wrap="square" rtlCol="0">
            <a:spAutoFit/>
          </a:bodyPr>
          <a:lstStyle/>
          <a:p>
            <a:pPr algn="ctr"/>
            <a:r>
              <a:rPr lang="en-US" sz="1000" b="1" dirty="0" smtClean="0"/>
              <a:t>Garage</a:t>
            </a:r>
            <a:endParaRPr lang="en-US" sz="1000" b="1" dirty="0"/>
          </a:p>
        </p:txBody>
      </p:sp>
      <p:sp>
        <p:nvSpPr>
          <p:cNvPr id="127" name="TextBox 126"/>
          <p:cNvSpPr txBox="1"/>
          <p:nvPr/>
        </p:nvSpPr>
        <p:spPr>
          <a:xfrm>
            <a:off x="76200" y="5029200"/>
            <a:ext cx="3200400" cy="276999"/>
          </a:xfrm>
          <a:prstGeom prst="rect">
            <a:avLst/>
          </a:prstGeom>
          <a:solidFill>
            <a:srgbClr val="FFFF00"/>
          </a:solidFill>
          <a:ln>
            <a:solidFill>
              <a:srgbClr val="000000"/>
            </a:solidFill>
          </a:ln>
        </p:spPr>
        <p:txBody>
          <a:bodyPr wrap="square" rtlCol="0">
            <a:spAutoFit/>
          </a:bodyPr>
          <a:lstStyle/>
          <a:p>
            <a:pPr algn="ctr"/>
            <a:r>
              <a:rPr lang="en-US" sz="1200" b="1" dirty="0" smtClean="0"/>
              <a:t>KEY</a:t>
            </a:r>
            <a:endParaRPr lang="en-US" sz="1200" b="1" dirty="0"/>
          </a:p>
        </p:txBody>
      </p:sp>
      <p:sp>
        <p:nvSpPr>
          <p:cNvPr id="129" name="TextBox 128"/>
          <p:cNvSpPr txBox="1"/>
          <p:nvPr/>
        </p:nvSpPr>
        <p:spPr>
          <a:xfrm>
            <a:off x="76200" y="5334000"/>
            <a:ext cx="3200400" cy="276999"/>
          </a:xfrm>
          <a:prstGeom prst="rect">
            <a:avLst/>
          </a:prstGeom>
          <a:noFill/>
          <a:ln>
            <a:solidFill>
              <a:srgbClr val="000000"/>
            </a:solidFill>
          </a:ln>
        </p:spPr>
        <p:txBody>
          <a:bodyPr wrap="square" rtlCol="0">
            <a:spAutoFit/>
          </a:bodyPr>
          <a:lstStyle/>
          <a:p>
            <a:pPr algn="ctr"/>
            <a:endParaRPr lang="en-US" sz="1200" b="1" dirty="0"/>
          </a:p>
        </p:txBody>
      </p:sp>
      <p:sp>
        <p:nvSpPr>
          <p:cNvPr id="130" name="TextBox 129"/>
          <p:cNvSpPr txBox="1"/>
          <p:nvPr/>
        </p:nvSpPr>
        <p:spPr>
          <a:xfrm>
            <a:off x="76200" y="5638800"/>
            <a:ext cx="3200400" cy="246221"/>
          </a:xfrm>
          <a:prstGeom prst="rect">
            <a:avLst/>
          </a:prstGeom>
          <a:noFill/>
          <a:ln>
            <a:solidFill>
              <a:srgbClr val="000000"/>
            </a:solidFill>
          </a:ln>
        </p:spPr>
        <p:txBody>
          <a:bodyPr wrap="square" rtlCol="0">
            <a:spAutoFit/>
          </a:bodyPr>
          <a:lstStyle/>
          <a:p>
            <a:pPr algn="ctr"/>
            <a:endParaRPr lang="en-US" sz="1000" b="1" dirty="0"/>
          </a:p>
        </p:txBody>
      </p:sp>
      <p:sp>
        <p:nvSpPr>
          <p:cNvPr id="131" name="TextBox 130"/>
          <p:cNvSpPr txBox="1"/>
          <p:nvPr/>
        </p:nvSpPr>
        <p:spPr>
          <a:xfrm>
            <a:off x="76200" y="5943600"/>
            <a:ext cx="3200400" cy="246221"/>
          </a:xfrm>
          <a:prstGeom prst="rect">
            <a:avLst/>
          </a:prstGeom>
          <a:noFill/>
          <a:ln>
            <a:solidFill>
              <a:srgbClr val="000000"/>
            </a:solidFill>
          </a:ln>
        </p:spPr>
        <p:txBody>
          <a:bodyPr wrap="square" rtlCol="0">
            <a:spAutoFit/>
          </a:bodyPr>
          <a:lstStyle/>
          <a:p>
            <a:pPr algn="ctr"/>
            <a:endParaRPr lang="en-US" sz="1000" b="1" dirty="0"/>
          </a:p>
        </p:txBody>
      </p:sp>
      <p:sp>
        <p:nvSpPr>
          <p:cNvPr id="132" name="Rectangle 131"/>
          <p:cNvSpPr/>
          <p:nvPr/>
        </p:nvSpPr>
        <p:spPr>
          <a:xfrm>
            <a:off x="152400" y="5410200"/>
            <a:ext cx="457200" cy="76200"/>
          </a:xfrm>
          <a:prstGeom prst="rect">
            <a:avLst/>
          </a:prstGeom>
          <a:solidFill>
            <a:srgbClr val="FF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TextBox 147"/>
          <p:cNvSpPr txBox="1"/>
          <p:nvPr/>
        </p:nvSpPr>
        <p:spPr>
          <a:xfrm>
            <a:off x="76200" y="5334000"/>
            <a:ext cx="3200400" cy="246221"/>
          </a:xfrm>
          <a:prstGeom prst="rect">
            <a:avLst/>
          </a:prstGeom>
          <a:noFill/>
        </p:spPr>
        <p:txBody>
          <a:bodyPr wrap="square" rtlCol="0">
            <a:spAutoFit/>
          </a:bodyPr>
          <a:lstStyle/>
          <a:p>
            <a:r>
              <a:rPr lang="en-US" sz="1000" b="1" dirty="0" smtClean="0"/>
              <a:t>                     Trenching/trenching &amp; rodding soil</a:t>
            </a:r>
            <a:endParaRPr lang="en-US" sz="1000" b="1" dirty="0"/>
          </a:p>
        </p:txBody>
      </p:sp>
      <p:sp>
        <p:nvSpPr>
          <p:cNvPr id="149" name="TextBox 148"/>
          <p:cNvSpPr txBox="1"/>
          <p:nvPr/>
        </p:nvSpPr>
        <p:spPr>
          <a:xfrm>
            <a:off x="685800" y="5638800"/>
            <a:ext cx="2895600" cy="246221"/>
          </a:xfrm>
          <a:prstGeom prst="rect">
            <a:avLst/>
          </a:prstGeom>
          <a:noFill/>
        </p:spPr>
        <p:txBody>
          <a:bodyPr wrap="square" rtlCol="0">
            <a:spAutoFit/>
          </a:bodyPr>
          <a:lstStyle/>
          <a:p>
            <a:r>
              <a:rPr lang="en-US" sz="1000" b="1" dirty="0" smtClean="0"/>
              <a:t>Vertically drilling slab &amp; treating soil beneath</a:t>
            </a:r>
            <a:endParaRPr lang="en-US" sz="1000" b="1" dirty="0"/>
          </a:p>
        </p:txBody>
      </p:sp>
      <p:sp>
        <p:nvSpPr>
          <p:cNvPr id="150" name="Rectangle 149"/>
          <p:cNvSpPr/>
          <p:nvPr/>
        </p:nvSpPr>
        <p:spPr>
          <a:xfrm flipV="1">
            <a:off x="152400" y="5715000"/>
            <a:ext cx="457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TextBox 150"/>
          <p:cNvSpPr txBox="1"/>
          <p:nvPr/>
        </p:nvSpPr>
        <p:spPr>
          <a:xfrm>
            <a:off x="609600" y="5943600"/>
            <a:ext cx="2819400" cy="246221"/>
          </a:xfrm>
          <a:prstGeom prst="rect">
            <a:avLst/>
          </a:prstGeom>
          <a:noFill/>
        </p:spPr>
        <p:txBody>
          <a:bodyPr wrap="square" rtlCol="0">
            <a:spAutoFit/>
          </a:bodyPr>
          <a:lstStyle/>
          <a:p>
            <a:r>
              <a:rPr lang="en-US" sz="1000" b="1" dirty="0" smtClean="0"/>
              <a:t>  Horizontally drilling &amp; rodding soil under slab</a:t>
            </a:r>
            <a:endParaRPr lang="en-US" sz="1000" b="1" dirty="0"/>
          </a:p>
        </p:txBody>
      </p:sp>
      <p:sp>
        <p:nvSpPr>
          <p:cNvPr id="152" name="Rectangle 151"/>
          <p:cNvSpPr/>
          <p:nvPr/>
        </p:nvSpPr>
        <p:spPr>
          <a:xfrm flipH="1">
            <a:off x="533400" y="5943600"/>
            <a:ext cx="76201" cy="228600"/>
          </a:xfrm>
          <a:prstGeom prst="rect">
            <a:avLst/>
          </a:prstGeom>
          <a:solidFill>
            <a:srgbClr val="FF66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3" name="Straight Arrow Connector 152"/>
          <p:cNvCxnSpPr/>
          <p:nvPr/>
        </p:nvCxnSpPr>
        <p:spPr>
          <a:xfrm>
            <a:off x="228600" y="60960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54" name="Straight Arrow Connector 153"/>
          <p:cNvCxnSpPr/>
          <p:nvPr/>
        </p:nvCxnSpPr>
        <p:spPr>
          <a:xfrm>
            <a:off x="228600" y="6019800"/>
            <a:ext cx="304800"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56" name="TextBox 155"/>
          <p:cNvSpPr txBox="1"/>
          <p:nvPr/>
        </p:nvSpPr>
        <p:spPr>
          <a:xfrm>
            <a:off x="76200" y="6248400"/>
            <a:ext cx="3200400" cy="246221"/>
          </a:xfrm>
          <a:prstGeom prst="rect">
            <a:avLst/>
          </a:prstGeom>
          <a:noFill/>
          <a:ln>
            <a:solidFill>
              <a:srgbClr val="000000"/>
            </a:solidFill>
          </a:ln>
        </p:spPr>
        <p:txBody>
          <a:bodyPr wrap="square" rtlCol="0">
            <a:spAutoFit/>
          </a:bodyPr>
          <a:lstStyle/>
          <a:p>
            <a:pPr algn="ctr"/>
            <a:endParaRPr lang="en-US" sz="1000" b="1" dirty="0"/>
          </a:p>
        </p:txBody>
      </p:sp>
      <p:sp>
        <p:nvSpPr>
          <p:cNvPr id="157" name="Rectangle 156"/>
          <p:cNvSpPr/>
          <p:nvPr/>
        </p:nvSpPr>
        <p:spPr>
          <a:xfrm flipV="1">
            <a:off x="152400" y="6324600"/>
            <a:ext cx="457200" cy="76200"/>
          </a:xfrm>
          <a:prstGeom prst="rect">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609600" y="6248400"/>
            <a:ext cx="2438400" cy="246221"/>
          </a:xfrm>
          <a:prstGeom prst="rect">
            <a:avLst/>
          </a:prstGeom>
          <a:noFill/>
        </p:spPr>
        <p:txBody>
          <a:bodyPr wrap="square" rtlCol="0">
            <a:spAutoFit/>
          </a:bodyPr>
          <a:lstStyle/>
          <a:p>
            <a:r>
              <a:rPr lang="en-US" sz="1000" b="1" dirty="0" smtClean="0"/>
              <a:t>  Drilling voids and treating footer</a:t>
            </a:r>
            <a:endParaRPr lang="en-US" sz="1000" b="1" dirty="0"/>
          </a:p>
        </p:txBody>
      </p:sp>
      <p:sp>
        <p:nvSpPr>
          <p:cNvPr id="158" name="TextBox 157"/>
          <p:cNvSpPr txBox="1"/>
          <p:nvPr/>
        </p:nvSpPr>
        <p:spPr>
          <a:xfrm>
            <a:off x="609600" y="6553200"/>
            <a:ext cx="2438400" cy="246221"/>
          </a:xfrm>
          <a:prstGeom prst="rect">
            <a:avLst/>
          </a:prstGeom>
          <a:noFill/>
        </p:spPr>
        <p:txBody>
          <a:bodyPr wrap="square" rtlCol="0">
            <a:spAutoFit/>
          </a:bodyPr>
          <a:lstStyle/>
          <a:p>
            <a:r>
              <a:rPr lang="en-US" sz="1000" b="1" dirty="0"/>
              <a:t> </a:t>
            </a:r>
            <a:r>
              <a:rPr lang="en-US" sz="1000" b="1" dirty="0" smtClean="0"/>
              <a:t> Treating bath trap areas</a:t>
            </a:r>
            <a:endParaRPr lang="en-US" sz="1000" b="1" dirty="0"/>
          </a:p>
        </p:txBody>
      </p:sp>
      <p:sp>
        <p:nvSpPr>
          <p:cNvPr id="159" name="TextBox 158"/>
          <p:cNvSpPr txBox="1"/>
          <p:nvPr/>
        </p:nvSpPr>
        <p:spPr>
          <a:xfrm>
            <a:off x="76200" y="6553200"/>
            <a:ext cx="3200400" cy="246221"/>
          </a:xfrm>
          <a:prstGeom prst="rect">
            <a:avLst/>
          </a:prstGeom>
          <a:noFill/>
          <a:ln>
            <a:solidFill>
              <a:srgbClr val="000000"/>
            </a:solidFill>
          </a:ln>
        </p:spPr>
        <p:txBody>
          <a:bodyPr wrap="square" rtlCol="0">
            <a:spAutoFit/>
          </a:bodyPr>
          <a:lstStyle/>
          <a:p>
            <a:pPr algn="ctr"/>
            <a:endParaRPr lang="en-US" sz="1000" b="1" dirty="0"/>
          </a:p>
        </p:txBody>
      </p:sp>
      <p:sp>
        <p:nvSpPr>
          <p:cNvPr id="161" name="Oval 160"/>
          <p:cNvSpPr/>
          <p:nvPr/>
        </p:nvSpPr>
        <p:spPr>
          <a:xfrm>
            <a:off x="381000" y="6553200"/>
            <a:ext cx="228600" cy="228600"/>
          </a:xfrm>
          <a:prstGeom prst="ellipse">
            <a:avLst/>
          </a:prstGeom>
          <a:solidFill>
            <a:srgbClr val="36B41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2" name="Rectangle 161"/>
          <p:cNvSpPr/>
          <p:nvPr/>
        </p:nvSpPr>
        <p:spPr>
          <a:xfrm>
            <a:off x="1371600" y="4495800"/>
            <a:ext cx="4953000" cy="7620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 name="Rectangle 162"/>
          <p:cNvSpPr/>
          <p:nvPr/>
        </p:nvSpPr>
        <p:spPr>
          <a:xfrm>
            <a:off x="6477000" y="4572000"/>
            <a:ext cx="76200" cy="76200"/>
          </a:xfrm>
          <a:prstGeom prst="rect">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96861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6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3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3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4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3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3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3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4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15"/>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02"/>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13"/>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14"/>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16"/>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17"/>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95"/>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10"/>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92"/>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108"/>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94"/>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104"/>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162"/>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88"/>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33" grpId="0" animBg="1"/>
      <p:bldP spid="34" grpId="0" animBg="1"/>
      <p:bldP spid="35" grpId="0" animBg="1"/>
      <p:bldP spid="36" grpId="0" animBg="1"/>
      <p:bldP spid="37" grpId="0" animBg="1"/>
      <p:bldP spid="88" grpId="0" animBg="1"/>
      <p:bldP spid="89" grpId="0" animBg="1"/>
      <p:bldP spid="92" grpId="0" animBg="1"/>
      <p:bldP spid="94" grpId="0" animBg="1"/>
      <p:bldP spid="95" grpId="0" animBg="1"/>
      <p:bldP spid="102" grpId="0" animBg="1"/>
      <p:bldP spid="104" grpId="0" animBg="1"/>
      <p:bldP spid="108" grpId="0" animBg="1"/>
      <p:bldP spid="110" grpId="0" animBg="1"/>
      <p:bldP spid="112" grpId="0" animBg="1"/>
      <p:bldP spid="113" grpId="0" animBg="1"/>
      <p:bldP spid="114" grpId="0" animBg="1"/>
      <p:bldP spid="115" grpId="0" animBg="1"/>
      <p:bldP spid="116" grpId="0" animBg="1"/>
      <p:bldP spid="117" grpId="0" animBg="1"/>
      <p:bldP spid="118" grpId="0" animBg="1"/>
      <p:bldP spid="135" grpId="0" animBg="1"/>
      <p:bldP spid="136" grpId="0" animBg="1"/>
      <p:bldP spid="137" grpId="0" animBg="1"/>
      <p:bldP spid="138" grpId="0" animBg="1"/>
      <p:bldP spid="139" grpId="0" animBg="1"/>
      <p:bldP spid="140" grpId="0" animBg="1"/>
      <p:bldP spid="142" grpId="0" animBg="1"/>
      <p:bldP spid="143" grpId="0" animBg="1"/>
      <p:bldP spid="162" grpId="0" animBg="1"/>
      <p:bldP spid="16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a:bodyPr>
          <a:lstStyle/>
          <a:p>
            <a:pPr algn="ctr"/>
            <a:r>
              <a:rPr lang="en-US" sz="2800" b="1" i="1" dirty="0" smtClean="0">
                <a:solidFill>
                  <a:schemeClr val="tx1"/>
                </a:solidFill>
                <a:effectLst>
                  <a:outerShdw blurRad="38100" dist="38100" dir="2700000" algn="tl">
                    <a:srgbClr val="000000">
                      <a:alpha val="43137"/>
                    </a:srgbClr>
                  </a:outerShdw>
                </a:effectLst>
              </a:rPr>
              <a:t>What is a Comprehensive Soil Treatment?</a:t>
            </a:r>
            <a:endParaRPr lang="en-US" sz="2800" b="1" i="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752600"/>
            <a:ext cx="8229600" cy="4572000"/>
          </a:xfrm>
        </p:spPr>
        <p:txBody>
          <a:bodyPr>
            <a:normAutofit/>
          </a:bodyPr>
          <a:lstStyle/>
          <a:p>
            <a:r>
              <a:rPr lang="en-US" sz="2000" b="1" dirty="0" smtClean="0"/>
              <a:t> </a:t>
            </a:r>
            <a:r>
              <a:rPr lang="en-US" sz="2000" dirty="0" smtClean="0">
                <a:latin typeface="+mj-lt"/>
              </a:rPr>
              <a:t>The definition of a Comprehensive Soil Treatment in the Rules of the </a:t>
            </a:r>
          </a:p>
          <a:p>
            <a:pPr marL="0" indent="0">
              <a:buNone/>
            </a:pPr>
            <a:r>
              <a:rPr lang="en-US" sz="2000" dirty="0">
                <a:latin typeface="+mj-lt"/>
              </a:rPr>
              <a:t> </a:t>
            </a:r>
            <a:r>
              <a:rPr lang="en-US" sz="2000" dirty="0" smtClean="0">
                <a:latin typeface="+mj-lt"/>
              </a:rPr>
              <a:t>      Structural Pest Control Commission is: </a:t>
            </a:r>
          </a:p>
          <a:p>
            <a:pPr>
              <a:buNone/>
            </a:pPr>
            <a:endParaRPr lang="en-US" sz="2000" dirty="0" smtClean="0">
              <a:latin typeface="+mj-lt"/>
            </a:endParaRPr>
          </a:p>
          <a:p>
            <a:pPr>
              <a:buNone/>
            </a:pPr>
            <a:r>
              <a:rPr lang="en-US" sz="2000" dirty="0" smtClean="0">
                <a:latin typeface="+mj-lt"/>
              </a:rPr>
              <a:t>                 “the treatment of soils and masonry voids at or near </a:t>
            </a:r>
          </a:p>
          <a:p>
            <a:pPr>
              <a:buNone/>
            </a:pPr>
            <a:r>
              <a:rPr lang="en-US" sz="2000" dirty="0">
                <a:latin typeface="+mj-lt"/>
              </a:rPr>
              <a:t> </a:t>
            </a:r>
            <a:r>
              <a:rPr lang="en-US" sz="2000" dirty="0" smtClean="0">
                <a:latin typeface="+mj-lt"/>
              </a:rPr>
              <a:t>                  ground level establishing a chemical treatment zone to </a:t>
            </a:r>
          </a:p>
          <a:p>
            <a:pPr>
              <a:buNone/>
            </a:pPr>
            <a:r>
              <a:rPr lang="en-US" sz="2000" dirty="0">
                <a:latin typeface="+mj-lt"/>
              </a:rPr>
              <a:t> </a:t>
            </a:r>
            <a:r>
              <a:rPr lang="en-US" sz="2000" dirty="0" smtClean="0">
                <a:latin typeface="+mj-lt"/>
              </a:rPr>
              <a:t>                  protect a structure from attack from termites consistent </a:t>
            </a:r>
          </a:p>
          <a:p>
            <a:pPr>
              <a:buNone/>
            </a:pPr>
            <a:r>
              <a:rPr lang="en-US" sz="2000" dirty="0">
                <a:latin typeface="+mj-lt"/>
              </a:rPr>
              <a:t> </a:t>
            </a:r>
            <a:r>
              <a:rPr lang="en-US" sz="2000" dirty="0" smtClean="0">
                <a:latin typeface="+mj-lt"/>
              </a:rPr>
              <a:t>                  with the requirements of Rule 620-6-.04(1)(a).”</a:t>
            </a:r>
          </a:p>
          <a:p>
            <a:pPr>
              <a:buNone/>
            </a:pPr>
            <a:endParaRPr lang="en-US" sz="2000" dirty="0" smtClean="0">
              <a:latin typeface="+mj-lt"/>
            </a:endParaRPr>
          </a:p>
          <a:p>
            <a:r>
              <a:rPr lang="en-US" sz="2000" dirty="0" smtClean="0">
                <a:latin typeface="+mj-lt"/>
              </a:rPr>
              <a:t> In all practicality, it’s the treatment of all potential points of termite entry </a:t>
            </a:r>
          </a:p>
          <a:p>
            <a:pPr marL="0" indent="0">
              <a:buNone/>
            </a:pPr>
            <a:r>
              <a:rPr lang="en-US" sz="2000" dirty="0">
                <a:latin typeface="+mj-lt"/>
              </a:rPr>
              <a:t> </a:t>
            </a:r>
            <a:r>
              <a:rPr lang="en-US" sz="2000" dirty="0" smtClean="0">
                <a:latin typeface="+mj-lt"/>
              </a:rPr>
              <a:t>      to a structure for the prevention or the control of subterranean termites. </a:t>
            </a:r>
          </a:p>
          <a:p>
            <a:endParaRPr lang="en-US" sz="2000" dirty="0" smtClean="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04800"/>
            <a:ext cx="8077200" cy="6248400"/>
          </a:xfrm>
        </p:spPr>
        <p:txBody>
          <a:bodyPr>
            <a:normAutofit/>
          </a:bodyPr>
          <a:lstStyle/>
          <a:p>
            <a:pPr marL="0" indent="0" algn="ctr">
              <a:buNone/>
            </a:pPr>
            <a:r>
              <a:rPr lang="en-US" sz="2800" b="1" dirty="0"/>
              <a:t>Rule 620-6-.04 Control </a:t>
            </a:r>
            <a:r>
              <a:rPr lang="en-US" sz="2800" b="1" dirty="0" smtClean="0"/>
              <a:t>Measures</a:t>
            </a:r>
          </a:p>
          <a:p>
            <a:pPr marL="0" indent="0" algn="ctr">
              <a:buNone/>
            </a:pPr>
            <a:r>
              <a:rPr lang="en-US" sz="2800" b="1" dirty="0" smtClean="0"/>
              <a:t> </a:t>
            </a:r>
            <a:endParaRPr lang="en-US" sz="2800" dirty="0"/>
          </a:p>
          <a:p>
            <a:pPr marL="0" indent="0">
              <a:buNone/>
            </a:pPr>
            <a:r>
              <a:rPr lang="en-US" sz="2000" dirty="0"/>
              <a:t>“Control Measures” means the application of any and all measures for the </a:t>
            </a:r>
            <a:endParaRPr lang="en-US" sz="2000" dirty="0" smtClean="0"/>
          </a:p>
          <a:p>
            <a:pPr marL="0" indent="0">
              <a:buNone/>
            </a:pPr>
            <a:r>
              <a:rPr lang="en-US" sz="2000" dirty="0" smtClean="0"/>
              <a:t>purpose </a:t>
            </a:r>
            <a:r>
              <a:rPr lang="en-US" sz="2000" dirty="0"/>
              <a:t>of controlling termites, powder post beetles, wood boring beetles, </a:t>
            </a:r>
            <a:endParaRPr lang="en-US" sz="2000" dirty="0" smtClean="0"/>
          </a:p>
          <a:p>
            <a:pPr marL="0" indent="0">
              <a:buNone/>
            </a:pPr>
            <a:r>
              <a:rPr lang="en-US" sz="2000" dirty="0" smtClean="0"/>
              <a:t>wood </a:t>
            </a:r>
            <a:r>
              <a:rPr lang="en-US" sz="2000" dirty="0"/>
              <a:t>destroying fungi, and any other wood destroying organism in </a:t>
            </a:r>
            <a:endParaRPr lang="en-US" sz="2000" dirty="0" smtClean="0"/>
          </a:p>
          <a:p>
            <a:pPr marL="0" indent="0">
              <a:buNone/>
            </a:pPr>
            <a:r>
              <a:rPr lang="en-US" sz="2000" dirty="0"/>
              <a:t>s</a:t>
            </a:r>
            <a:r>
              <a:rPr lang="en-US" sz="2000" dirty="0" smtClean="0"/>
              <a:t>tructures and</a:t>
            </a:r>
            <a:r>
              <a:rPr lang="en-US" sz="2000" dirty="0"/>
              <a:t>/or adjacent outside </a:t>
            </a:r>
            <a:r>
              <a:rPr lang="en-US" sz="2000" dirty="0" smtClean="0"/>
              <a:t>areas.  Such </a:t>
            </a:r>
            <a:r>
              <a:rPr lang="en-US" sz="2000" dirty="0"/>
              <a:t>measures shall be made </a:t>
            </a:r>
            <a:endParaRPr lang="en-US" sz="2000" dirty="0" smtClean="0"/>
          </a:p>
          <a:p>
            <a:pPr marL="0" indent="0">
              <a:buNone/>
            </a:pPr>
            <a:r>
              <a:rPr lang="en-US" sz="2000" dirty="0" smtClean="0"/>
              <a:t>with applications </a:t>
            </a:r>
            <a:r>
              <a:rPr lang="en-US" sz="2000" dirty="0"/>
              <a:t>and installations consistent with label requirements. </a:t>
            </a:r>
            <a:endParaRPr lang="en-US" sz="2000" dirty="0" smtClean="0"/>
          </a:p>
          <a:p>
            <a:pPr marL="0" indent="0">
              <a:buNone/>
            </a:pPr>
            <a:r>
              <a:rPr lang="en-US" sz="2000" dirty="0" smtClean="0"/>
              <a:t>Minimum adequate </a:t>
            </a:r>
            <a:r>
              <a:rPr lang="en-US" sz="2000" dirty="0"/>
              <a:t>control measures shall be as set forth </a:t>
            </a:r>
            <a:r>
              <a:rPr lang="en-US" sz="2000" dirty="0" smtClean="0"/>
              <a:t>below</a:t>
            </a:r>
            <a:r>
              <a:rPr lang="en-US" sz="2000" dirty="0"/>
              <a:t>:</a:t>
            </a:r>
            <a:endParaRPr lang="en-US" sz="2000" dirty="0" smtClean="0"/>
          </a:p>
          <a:p>
            <a:pPr marL="0" indent="0">
              <a:buNone/>
            </a:pPr>
            <a:r>
              <a:rPr lang="en-US" sz="2000" dirty="0" smtClean="0"/>
              <a:t> </a:t>
            </a:r>
            <a:endParaRPr lang="en-US" sz="2000" dirty="0"/>
          </a:p>
          <a:p>
            <a:r>
              <a:rPr lang="en-US" sz="2000" dirty="0"/>
              <a:t>(1) Minimum adequate subterranean termite control treatment for post </a:t>
            </a:r>
            <a:endParaRPr lang="en-US" sz="2000" dirty="0" smtClean="0"/>
          </a:p>
          <a:p>
            <a:pPr marL="0" indent="0">
              <a:buNone/>
            </a:pPr>
            <a:r>
              <a:rPr lang="en-US" sz="2000" dirty="0"/>
              <a:t> </a:t>
            </a:r>
            <a:r>
              <a:rPr lang="en-US" sz="2000" dirty="0" smtClean="0"/>
              <a:t>           construction </a:t>
            </a:r>
            <a:r>
              <a:rPr lang="en-US" sz="2000" dirty="0"/>
              <a:t>shall include the following: </a:t>
            </a:r>
          </a:p>
          <a:p>
            <a:endParaRPr lang="en-US" sz="2000" dirty="0"/>
          </a:p>
          <a:p>
            <a:r>
              <a:rPr lang="en-US" sz="2000" dirty="0"/>
              <a:t>(a) For pesticide products applied as a comprehensive soil </a:t>
            </a:r>
            <a:r>
              <a:rPr lang="en-US" sz="2000" dirty="0" err="1"/>
              <a:t>termiticide</a:t>
            </a:r>
            <a:r>
              <a:rPr lang="en-US" sz="2000" dirty="0"/>
              <a:t> </a:t>
            </a:r>
            <a:endParaRPr lang="en-US" sz="2000" dirty="0" smtClean="0"/>
          </a:p>
          <a:p>
            <a:pPr marL="0" indent="0">
              <a:buNone/>
            </a:pPr>
            <a:r>
              <a:rPr lang="en-US" sz="2000" dirty="0"/>
              <a:t> </a:t>
            </a:r>
            <a:r>
              <a:rPr lang="en-US" sz="2000" dirty="0" smtClean="0"/>
              <a:t>           application </a:t>
            </a:r>
            <a:r>
              <a:rPr lang="en-US" sz="2000" dirty="0"/>
              <a:t>consistent with registered label directions</a:t>
            </a:r>
            <a:r>
              <a:rPr lang="en-US" sz="2000" dirty="0" smtClean="0"/>
              <a:t>:</a:t>
            </a:r>
          </a:p>
          <a:p>
            <a:endParaRPr lang="en-US" sz="2000" dirty="0"/>
          </a:p>
          <a:p>
            <a:pPr marL="0" indent="0">
              <a:buNone/>
            </a:pPr>
            <a:r>
              <a:rPr lang="en-US" sz="2000" dirty="0" smtClean="0"/>
              <a:t> </a:t>
            </a:r>
            <a:endParaRPr lang="en-US" sz="2000" dirty="0"/>
          </a:p>
        </p:txBody>
      </p:sp>
    </p:spTree>
    <p:extLst>
      <p:ext uri="{BB962C8B-B14F-4D97-AF65-F5344CB8AC3E}">
        <p14:creationId xmlns:p14="http://schemas.microsoft.com/office/powerpoint/2010/main" val="38896840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The Official Waiver</a:t>
            </a:r>
            <a:br>
              <a:rPr lang="en-US" sz="2800" b="1" dirty="0" smtClean="0"/>
            </a:br>
            <a:r>
              <a:rPr lang="en-US" sz="1200" b="1" dirty="0" smtClean="0"/>
              <a:t>of the Georgia Minimum Treatment Standards for the control of Subterranean Termites</a:t>
            </a:r>
            <a:endParaRPr lang="en-US" sz="2800" b="1" dirty="0"/>
          </a:p>
        </p:txBody>
      </p:sp>
      <p:sp>
        <p:nvSpPr>
          <p:cNvPr id="3" name="Content Placeholder 2"/>
          <p:cNvSpPr>
            <a:spLocks noGrp="1"/>
          </p:cNvSpPr>
          <p:nvPr>
            <p:ph idx="1"/>
          </p:nvPr>
        </p:nvSpPr>
        <p:spPr/>
        <p:txBody>
          <a:bodyPr>
            <a:normAutofit/>
          </a:bodyPr>
          <a:lstStyle/>
          <a:p>
            <a:r>
              <a:rPr lang="en-US" sz="2000" dirty="0" smtClean="0"/>
              <a:t>Before we go over the Rules that regulate a Comprehensive soil treatment, you need to understand that any of the following treatment requirements that cannot be met or that the customer does not wish to be performed may be WAIVED by the customer and not be performed.</a:t>
            </a:r>
          </a:p>
          <a:p>
            <a:endParaRPr lang="en-US" sz="2000" dirty="0"/>
          </a:p>
          <a:p>
            <a:r>
              <a:rPr lang="en-US" sz="2000" dirty="0" smtClean="0"/>
              <a:t>The latest edition of the Official Waiver form must be used to waive any treatment standard that cannot be performed or that the customer does not wish to be performed.</a:t>
            </a:r>
          </a:p>
          <a:p>
            <a:endParaRPr lang="en-US" sz="2000" dirty="0"/>
          </a:p>
          <a:p>
            <a:r>
              <a:rPr lang="en-US" sz="2000" dirty="0" smtClean="0"/>
              <a:t>The Official Waiver form needs to be properly executed and signed by the property owner or their agent to be valid.</a:t>
            </a:r>
            <a:endParaRPr lang="en-US" sz="2000" dirty="0"/>
          </a:p>
        </p:txBody>
      </p:sp>
    </p:spTree>
    <p:extLst>
      <p:ext uri="{BB962C8B-B14F-4D97-AF65-F5344CB8AC3E}">
        <p14:creationId xmlns:p14="http://schemas.microsoft.com/office/powerpoint/2010/main" val="5564952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304"/>
            <a:ext cx="4953000" cy="1143000"/>
          </a:xfrm>
        </p:spPr>
        <p:txBody>
          <a:bodyPr>
            <a:normAutofit/>
          </a:bodyPr>
          <a:lstStyle/>
          <a:p>
            <a:r>
              <a:rPr lang="en-US" sz="2800" b="1" dirty="0" smtClean="0"/>
              <a:t>Proper Completion of the </a:t>
            </a:r>
            <a:br>
              <a:rPr lang="en-US" sz="2800" b="1" dirty="0" smtClean="0"/>
            </a:br>
            <a:r>
              <a:rPr lang="en-US" sz="2800" b="1" dirty="0" smtClean="0"/>
              <a:t>Official Waiver form</a:t>
            </a:r>
            <a:endParaRPr lang="en-US" sz="2800" b="1" dirty="0"/>
          </a:p>
        </p:txBody>
      </p:sp>
      <p:sp>
        <p:nvSpPr>
          <p:cNvPr id="3" name="Content Placeholder 2"/>
          <p:cNvSpPr>
            <a:spLocks noGrp="1"/>
          </p:cNvSpPr>
          <p:nvPr>
            <p:ph idx="1"/>
          </p:nvPr>
        </p:nvSpPr>
        <p:spPr>
          <a:xfrm>
            <a:off x="228600" y="1143000"/>
            <a:ext cx="8458200" cy="5715000"/>
          </a:xfrm>
        </p:spPr>
        <p:txBody>
          <a:bodyPr>
            <a:normAutofit lnSpcReduction="10000"/>
          </a:bodyPr>
          <a:lstStyle/>
          <a:p>
            <a:r>
              <a:rPr lang="en-US" sz="1600" dirty="0" smtClean="0"/>
              <a:t>List the name of your company on the </a:t>
            </a:r>
          </a:p>
          <a:p>
            <a:pPr marL="0" indent="0">
              <a:buNone/>
            </a:pPr>
            <a:r>
              <a:rPr lang="en-US" sz="1600" dirty="0"/>
              <a:t> </a:t>
            </a:r>
            <a:r>
              <a:rPr lang="en-US" sz="1600" dirty="0" smtClean="0"/>
              <a:t>      </a:t>
            </a:r>
            <a:r>
              <a:rPr lang="en-US" sz="1600" dirty="0"/>
              <a:t> </a:t>
            </a:r>
            <a:r>
              <a:rPr lang="en-US" sz="1600" dirty="0" smtClean="0"/>
              <a:t>line provided</a:t>
            </a:r>
          </a:p>
          <a:p>
            <a:pPr marL="0" indent="0">
              <a:buNone/>
            </a:pPr>
            <a:endParaRPr lang="en-US" sz="800" dirty="0"/>
          </a:p>
          <a:p>
            <a:r>
              <a:rPr lang="en-US" sz="1600" dirty="0" smtClean="0"/>
              <a:t>List the address of your company on</a:t>
            </a:r>
          </a:p>
          <a:p>
            <a:pPr marL="0" indent="0">
              <a:buNone/>
            </a:pPr>
            <a:r>
              <a:rPr lang="en-US" sz="1600" dirty="0"/>
              <a:t> </a:t>
            </a:r>
            <a:r>
              <a:rPr lang="en-US" sz="1600" dirty="0" smtClean="0"/>
              <a:t>      </a:t>
            </a:r>
            <a:r>
              <a:rPr lang="en-US" sz="1600" dirty="0"/>
              <a:t> </a:t>
            </a:r>
            <a:r>
              <a:rPr lang="en-US" sz="1600" dirty="0" smtClean="0"/>
              <a:t>the line provided</a:t>
            </a:r>
          </a:p>
          <a:p>
            <a:pPr marL="0" indent="0">
              <a:buNone/>
            </a:pPr>
            <a:endParaRPr lang="en-US" sz="800" dirty="0"/>
          </a:p>
          <a:p>
            <a:r>
              <a:rPr lang="en-US" sz="1600" dirty="0" smtClean="0"/>
              <a:t>List the name of the owner of the  </a:t>
            </a:r>
          </a:p>
          <a:p>
            <a:pPr marL="0" indent="0">
              <a:buNone/>
            </a:pPr>
            <a:r>
              <a:rPr lang="en-US" sz="1600" dirty="0"/>
              <a:t> </a:t>
            </a:r>
            <a:r>
              <a:rPr lang="en-US" sz="1600" dirty="0" smtClean="0"/>
              <a:t>      </a:t>
            </a:r>
            <a:r>
              <a:rPr lang="en-US" sz="1600" dirty="0"/>
              <a:t> </a:t>
            </a:r>
            <a:r>
              <a:rPr lang="en-US" sz="1600" dirty="0" smtClean="0"/>
              <a:t>property on the line provided</a:t>
            </a:r>
          </a:p>
          <a:p>
            <a:pPr marL="0" indent="0">
              <a:buNone/>
            </a:pPr>
            <a:endParaRPr lang="en-US" sz="800" dirty="0"/>
          </a:p>
          <a:p>
            <a:r>
              <a:rPr lang="en-US" sz="1600" dirty="0" smtClean="0"/>
              <a:t>List your name on the your </a:t>
            </a:r>
          </a:p>
          <a:p>
            <a:pPr marL="0" indent="0">
              <a:buNone/>
            </a:pPr>
            <a:r>
              <a:rPr lang="en-US" sz="1600" dirty="0"/>
              <a:t> </a:t>
            </a:r>
            <a:r>
              <a:rPr lang="en-US" sz="1600" dirty="0" smtClean="0"/>
              <a:t>       certification/registration card on</a:t>
            </a:r>
          </a:p>
          <a:p>
            <a:pPr marL="0" indent="0">
              <a:buNone/>
            </a:pPr>
            <a:r>
              <a:rPr lang="en-US" sz="1600" dirty="0"/>
              <a:t> </a:t>
            </a:r>
            <a:r>
              <a:rPr lang="en-US" sz="1600" dirty="0" smtClean="0"/>
              <a:t>      </a:t>
            </a:r>
            <a:r>
              <a:rPr lang="en-US" sz="1600" dirty="0"/>
              <a:t> </a:t>
            </a:r>
            <a:r>
              <a:rPr lang="en-US" sz="1600" dirty="0" smtClean="0"/>
              <a:t>the line provided</a:t>
            </a:r>
          </a:p>
          <a:p>
            <a:pPr marL="0" indent="0">
              <a:buNone/>
            </a:pPr>
            <a:endParaRPr lang="en-US" sz="800" dirty="0"/>
          </a:p>
          <a:p>
            <a:r>
              <a:rPr lang="en-US" sz="1600" dirty="0" smtClean="0"/>
              <a:t>List the address of the structure to be</a:t>
            </a:r>
          </a:p>
          <a:p>
            <a:pPr marL="0" indent="0">
              <a:buNone/>
            </a:pPr>
            <a:r>
              <a:rPr lang="en-US" sz="1600" dirty="0"/>
              <a:t> </a:t>
            </a:r>
            <a:r>
              <a:rPr lang="en-US" sz="1600" dirty="0" smtClean="0"/>
              <a:t>      </a:t>
            </a:r>
            <a:r>
              <a:rPr lang="en-US" sz="1600" dirty="0"/>
              <a:t> </a:t>
            </a:r>
            <a:r>
              <a:rPr lang="en-US" sz="1600" dirty="0" smtClean="0"/>
              <a:t>treated on the line provided (Note:</a:t>
            </a:r>
          </a:p>
          <a:p>
            <a:pPr marL="0" indent="0">
              <a:buNone/>
            </a:pPr>
            <a:r>
              <a:rPr lang="en-US" sz="1600" dirty="0"/>
              <a:t> </a:t>
            </a:r>
            <a:r>
              <a:rPr lang="en-US" sz="1600" dirty="0" smtClean="0"/>
              <a:t>       A separate Official Waiver form is</a:t>
            </a:r>
          </a:p>
          <a:p>
            <a:pPr marL="0" indent="0">
              <a:buNone/>
            </a:pPr>
            <a:r>
              <a:rPr lang="en-US" sz="1600" dirty="0"/>
              <a:t> </a:t>
            </a:r>
            <a:r>
              <a:rPr lang="en-US" sz="1600" dirty="0" smtClean="0"/>
              <a:t>      </a:t>
            </a:r>
            <a:r>
              <a:rPr lang="en-US" sz="1600" dirty="0"/>
              <a:t> </a:t>
            </a:r>
            <a:r>
              <a:rPr lang="en-US" sz="1600" dirty="0" smtClean="0"/>
              <a:t>required for each individual structure.</a:t>
            </a:r>
          </a:p>
          <a:p>
            <a:pPr marL="0" indent="0">
              <a:buNone/>
            </a:pPr>
            <a:r>
              <a:rPr lang="en-US" sz="1600" dirty="0"/>
              <a:t> </a:t>
            </a:r>
            <a:r>
              <a:rPr lang="en-US" sz="1600" dirty="0" smtClean="0"/>
              <a:t>       Reproductions of the Official Waiver</a:t>
            </a:r>
          </a:p>
          <a:p>
            <a:pPr marL="0" indent="0">
              <a:buNone/>
            </a:pPr>
            <a:r>
              <a:rPr lang="en-US" sz="1600" dirty="0"/>
              <a:t> </a:t>
            </a:r>
            <a:r>
              <a:rPr lang="en-US" sz="1600" dirty="0" smtClean="0"/>
              <a:t>       for multiple structures is not acceptable.</a:t>
            </a:r>
          </a:p>
          <a:p>
            <a:pPr marL="0" indent="0">
              <a:buNone/>
            </a:pPr>
            <a:endParaRPr lang="en-US" sz="1600" dirty="0"/>
          </a:p>
          <a:p>
            <a:r>
              <a:rPr lang="en-US" sz="1600" dirty="0" smtClean="0"/>
              <a:t>List the Phone # of the Property Owner/</a:t>
            </a:r>
          </a:p>
          <a:p>
            <a:pPr marL="0" indent="0">
              <a:buNone/>
            </a:pPr>
            <a:r>
              <a:rPr lang="en-US" sz="1600" dirty="0"/>
              <a:t> </a:t>
            </a:r>
            <a:r>
              <a:rPr lang="en-US" sz="1600" dirty="0" smtClean="0"/>
              <a:t>      Agent </a:t>
            </a:r>
            <a:endParaRPr lang="en-US" sz="1600" dirty="0"/>
          </a:p>
          <a:p>
            <a:pPr marL="0" indent="0">
              <a:buNone/>
            </a:pPr>
            <a:r>
              <a:rPr lang="en-US" sz="1600" dirty="0" smtClean="0"/>
              <a:t>          </a:t>
            </a:r>
            <a:endParaRPr lang="en-US" sz="1600" dirty="0"/>
          </a:p>
        </p:txBody>
      </p:sp>
      <p:pic>
        <p:nvPicPr>
          <p:cNvPr id="6" name="Picture 5"/>
          <p:cNvPicPr>
            <a:picLocks noChangeAspect="1"/>
          </p:cNvPicPr>
          <p:nvPr/>
        </p:nvPicPr>
        <p:blipFill>
          <a:blip r:embed="rId2"/>
          <a:stretch>
            <a:fillRect/>
          </a:stretch>
        </p:blipFill>
        <p:spPr>
          <a:xfrm>
            <a:off x="4419600" y="457200"/>
            <a:ext cx="4554360" cy="6042671"/>
          </a:xfrm>
          <a:prstGeom prst="rect">
            <a:avLst/>
          </a:prstGeom>
          <a:ln>
            <a:solidFill>
              <a:srgbClr val="000000"/>
            </a:solidFill>
          </a:ln>
        </p:spPr>
      </p:pic>
      <p:cxnSp>
        <p:nvCxnSpPr>
          <p:cNvPr id="8" name="Straight Arrow Connector 7"/>
          <p:cNvCxnSpPr/>
          <p:nvPr/>
        </p:nvCxnSpPr>
        <p:spPr>
          <a:xfrm>
            <a:off x="1905000" y="1600200"/>
            <a:ext cx="2590800" cy="914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2133600" y="2286000"/>
            <a:ext cx="2286000" cy="3810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3505200" y="2667000"/>
            <a:ext cx="914400" cy="76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2971800" y="2895600"/>
            <a:ext cx="1447800" cy="3810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V="1">
            <a:off x="3810000" y="2971800"/>
            <a:ext cx="685800" cy="1295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4038600" y="3200400"/>
            <a:ext cx="533400" cy="28956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98407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xEl>
                                              <p:pRg st="17" end="17"/>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20" end="20"/>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4953000" cy="1143000"/>
          </a:xfrm>
        </p:spPr>
        <p:txBody>
          <a:bodyPr>
            <a:normAutofit/>
          </a:bodyPr>
          <a:lstStyle/>
          <a:p>
            <a:r>
              <a:rPr lang="en-US" sz="2800" b="1" dirty="0" smtClean="0"/>
              <a:t>Proper Completion of the </a:t>
            </a:r>
            <a:br>
              <a:rPr lang="en-US" sz="2800" b="1" dirty="0" smtClean="0"/>
            </a:br>
            <a:r>
              <a:rPr lang="en-US" sz="2800" b="1" dirty="0" smtClean="0"/>
              <a:t>Official Waiver form</a:t>
            </a:r>
            <a:endParaRPr lang="en-US" sz="2800" b="1" dirty="0"/>
          </a:p>
        </p:txBody>
      </p:sp>
      <p:sp>
        <p:nvSpPr>
          <p:cNvPr id="3" name="Content Placeholder 2"/>
          <p:cNvSpPr>
            <a:spLocks noGrp="1"/>
          </p:cNvSpPr>
          <p:nvPr>
            <p:ph idx="1"/>
          </p:nvPr>
        </p:nvSpPr>
        <p:spPr>
          <a:xfrm>
            <a:off x="152400" y="1143000"/>
            <a:ext cx="8382000" cy="5867400"/>
          </a:xfrm>
        </p:spPr>
        <p:txBody>
          <a:bodyPr>
            <a:normAutofit lnSpcReduction="10000"/>
          </a:bodyPr>
          <a:lstStyle/>
          <a:p>
            <a:r>
              <a:rPr lang="en-US" sz="1800" dirty="0" smtClean="0"/>
              <a:t> Check the Type of Treatment </a:t>
            </a:r>
          </a:p>
          <a:p>
            <a:pPr marL="0" indent="0">
              <a:buNone/>
            </a:pPr>
            <a:r>
              <a:rPr lang="en-US" sz="1800" dirty="0"/>
              <a:t> </a:t>
            </a:r>
            <a:r>
              <a:rPr lang="en-US" sz="1800" dirty="0" smtClean="0"/>
              <a:t>      (Comprehensive post construction </a:t>
            </a:r>
          </a:p>
          <a:p>
            <a:pPr marL="0" indent="0">
              <a:buNone/>
            </a:pPr>
            <a:r>
              <a:rPr lang="en-US" sz="1800" dirty="0"/>
              <a:t> </a:t>
            </a:r>
            <a:r>
              <a:rPr lang="en-US" sz="1800" dirty="0" smtClean="0"/>
              <a:t>      soil treatment, Defined post</a:t>
            </a:r>
          </a:p>
          <a:p>
            <a:pPr marL="0" indent="0">
              <a:buNone/>
            </a:pPr>
            <a:r>
              <a:rPr lang="en-US" sz="1800" dirty="0"/>
              <a:t> </a:t>
            </a:r>
            <a:r>
              <a:rPr lang="en-US" sz="1800" dirty="0" smtClean="0"/>
              <a:t>      construction soil treatment or </a:t>
            </a:r>
            <a:br>
              <a:rPr lang="en-US" sz="1800" dirty="0" smtClean="0"/>
            </a:br>
            <a:r>
              <a:rPr lang="en-US" sz="1800" dirty="0" smtClean="0"/>
              <a:t>       Pre-construction soil treatment).</a:t>
            </a:r>
          </a:p>
          <a:p>
            <a:pPr marL="0" indent="0">
              <a:buNone/>
            </a:pPr>
            <a:r>
              <a:rPr lang="en-US" sz="1800" dirty="0"/>
              <a:t> </a:t>
            </a:r>
            <a:r>
              <a:rPr lang="en-US" sz="1800" dirty="0" smtClean="0"/>
              <a:t>      If you performed an Alternate</a:t>
            </a:r>
          </a:p>
          <a:p>
            <a:pPr marL="0" indent="0">
              <a:buNone/>
            </a:pPr>
            <a:r>
              <a:rPr lang="en-US" sz="1800" dirty="0"/>
              <a:t> </a:t>
            </a:r>
            <a:r>
              <a:rPr lang="en-US" sz="1800" dirty="0" smtClean="0"/>
              <a:t>      Application Technique, check </a:t>
            </a:r>
          </a:p>
          <a:p>
            <a:pPr marL="0" indent="0">
              <a:buNone/>
            </a:pPr>
            <a:r>
              <a:rPr lang="en-US" sz="1800" dirty="0"/>
              <a:t> </a:t>
            </a:r>
            <a:r>
              <a:rPr lang="en-US" sz="1800" dirty="0" smtClean="0"/>
              <a:t>      the Yes box.</a:t>
            </a:r>
          </a:p>
          <a:p>
            <a:pPr marL="0" indent="0">
              <a:buNone/>
            </a:pPr>
            <a:endParaRPr lang="en-US" sz="800" dirty="0"/>
          </a:p>
          <a:p>
            <a:r>
              <a:rPr lang="en-US" sz="1800" dirty="0" smtClean="0"/>
              <a:t>In the minimum treatment  </a:t>
            </a:r>
          </a:p>
          <a:p>
            <a:pPr marL="0" indent="0">
              <a:buNone/>
            </a:pPr>
            <a:r>
              <a:rPr lang="en-US" sz="1800" dirty="0"/>
              <a:t> </a:t>
            </a:r>
            <a:r>
              <a:rPr lang="en-US" sz="1800" dirty="0" smtClean="0"/>
              <a:t>      standards section, make a check</a:t>
            </a:r>
          </a:p>
          <a:p>
            <a:pPr marL="0" indent="0">
              <a:buNone/>
            </a:pPr>
            <a:r>
              <a:rPr lang="en-US" sz="1800" dirty="0"/>
              <a:t> </a:t>
            </a:r>
            <a:r>
              <a:rPr lang="en-US" sz="1800" dirty="0" smtClean="0"/>
              <a:t>     </a:t>
            </a:r>
            <a:r>
              <a:rPr lang="en-US" sz="1800" dirty="0"/>
              <a:t> </a:t>
            </a:r>
            <a:r>
              <a:rPr lang="en-US" sz="1800" dirty="0" smtClean="0"/>
              <a:t>mark in the NO box for each of</a:t>
            </a:r>
          </a:p>
          <a:p>
            <a:pPr marL="0" indent="0">
              <a:buNone/>
            </a:pPr>
            <a:r>
              <a:rPr lang="en-US" sz="1800" dirty="0"/>
              <a:t> </a:t>
            </a:r>
            <a:r>
              <a:rPr lang="en-US" sz="1800" dirty="0" smtClean="0"/>
              <a:t>      the treatments that do not</a:t>
            </a:r>
          </a:p>
          <a:p>
            <a:pPr marL="0" indent="0">
              <a:buNone/>
            </a:pPr>
            <a:r>
              <a:rPr lang="en-US" sz="1800" dirty="0"/>
              <a:t> </a:t>
            </a:r>
            <a:r>
              <a:rPr lang="en-US" sz="1800" dirty="0" smtClean="0"/>
              <a:t>      meet the minimum standards</a:t>
            </a:r>
          </a:p>
          <a:p>
            <a:pPr marL="0" indent="0">
              <a:buNone/>
            </a:pPr>
            <a:endParaRPr lang="en-US" sz="800" dirty="0"/>
          </a:p>
          <a:p>
            <a:r>
              <a:rPr lang="en-US" sz="1800" dirty="0" smtClean="0"/>
              <a:t>Note that only #1, #2 and #3 can</a:t>
            </a:r>
          </a:p>
          <a:p>
            <a:pPr marL="0" indent="0">
              <a:buNone/>
            </a:pPr>
            <a:r>
              <a:rPr lang="en-US" sz="1800" dirty="0"/>
              <a:t> </a:t>
            </a:r>
            <a:r>
              <a:rPr lang="en-US" sz="1800" dirty="0" smtClean="0"/>
              <a:t>      be marked NO for defined post </a:t>
            </a:r>
          </a:p>
          <a:p>
            <a:pPr marL="0" indent="0">
              <a:buNone/>
            </a:pPr>
            <a:r>
              <a:rPr lang="en-US" sz="1800" dirty="0"/>
              <a:t> </a:t>
            </a:r>
            <a:r>
              <a:rPr lang="en-US" sz="1800" dirty="0" smtClean="0"/>
              <a:t>      construction soil treatments and</a:t>
            </a:r>
          </a:p>
          <a:p>
            <a:pPr marL="0" indent="0">
              <a:buNone/>
            </a:pPr>
            <a:r>
              <a:rPr lang="en-US" sz="1800" dirty="0"/>
              <a:t> </a:t>
            </a:r>
            <a:r>
              <a:rPr lang="en-US" sz="1800" dirty="0" smtClean="0"/>
              <a:t>      for pre-construction soil treatments</a:t>
            </a:r>
          </a:p>
        </p:txBody>
      </p:sp>
      <p:pic>
        <p:nvPicPr>
          <p:cNvPr id="5" name="Content Placeholder 4"/>
          <p:cNvPicPr>
            <a:picLocks noChangeAspect="1"/>
          </p:cNvPicPr>
          <p:nvPr/>
        </p:nvPicPr>
        <p:blipFill>
          <a:blip r:embed="rId2"/>
          <a:srcRect l="-59158" r="-59158"/>
          <a:stretch>
            <a:fillRect/>
          </a:stretch>
        </p:blipFill>
        <p:spPr>
          <a:xfrm>
            <a:off x="685800" y="-152400"/>
            <a:ext cx="12192854" cy="6705600"/>
          </a:xfrm>
          <a:prstGeom prst="rect">
            <a:avLst/>
          </a:prstGeom>
          <a:ln>
            <a:noFill/>
          </a:ln>
        </p:spPr>
      </p:pic>
      <p:cxnSp>
        <p:nvCxnSpPr>
          <p:cNvPr id="7" name="Straight Connector 6"/>
          <p:cNvCxnSpPr>
            <a:endCxn id="8" idx="1"/>
          </p:cNvCxnSpPr>
          <p:nvPr/>
        </p:nvCxnSpPr>
        <p:spPr>
          <a:xfrm>
            <a:off x="1752600" y="3429000"/>
            <a:ext cx="2667000" cy="5715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8" name="Left Brace 7"/>
          <p:cNvSpPr/>
          <p:nvPr/>
        </p:nvSpPr>
        <p:spPr>
          <a:xfrm>
            <a:off x="4419600" y="3657600"/>
            <a:ext cx="152400" cy="685800"/>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Left Brace 15"/>
          <p:cNvSpPr/>
          <p:nvPr/>
        </p:nvSpPr>
        <p:spPr>
          <a:xfrm>
            <a:off x="4419600" y="4419600"/>
            <a:ext cx="152400" cy="990600"/>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8" name="Straight Connector 17"/>
          <p:cNvCxnSpPr>
            <a:endCxn id="16" idx="1"/>
          </p:cNvCxnSpPr>
          <p:nvPr/>
        </p:nvCxnSpPr>
        <p:spPr>
          <a:xfrm flipV="1">
            <a:off x="3429000" y="4914900"/>
            <a:ext cx="990600" cy="1143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28600" y="5257800"/>
            <a:ext cx="4038600" cy="1200329"/>
          </a:xfrm>
          <a:prstGeom prst="rect">
            <a:avLst/>
          </a:prstGeom>
          <a:solidFill>
            <a:schemeClr val="bg1"/>
          </a:solidFill>
        </p:spPr>
        <p:txBody>
          <a:bodyPr wrap="square" rtlCol="0">
            <a:spAutoFit/>
          </a:bodyPr>
          <a:lstStyle/>
          <a:p>
            <a:pPr marL="285750" indent="-285750">
              <a:buFont typeface="Arial"/>
              <a:buChar char="•"/>
            </a:pPr>
            <a:r>
              <a:rPr lang="en-US" dirty="0" smtClean="0"/>
              <a:t>Note that with a Comprehensive</a:t>
            </a:r>
          </a:p>
          <a:p>
            <a:r>
              <a:rPr lang="en-US" dirty="0"/>
              <a:t> </a:t>
            </a:r>
            <a:r>
              <a:rPr lang="en-US" dirty="0" smtClean="0"/>
              <a:t>     soil treatment, any of the treatment</a:t>
            </a:r>
          </a:p>
          <a:p>
            <a:r>
              <a:rPr lang="en-US" dirty="0"/>
              <a:t> </a:t>
            </a:r>
            <a:r>
              <a:rPr lang="en-US" dirty="0" smtClean="0"/>
              <a:t>     standards that cannot be performed </a:t>
            </a:r>
          </a:p>
          <a:p>
            <a:r>
              <a:rPr lang="en-US" dirty="0"/>
              <a:t> </a:t>
            </a:r>
            <a:r>
              <a:rPr lang="en-US" dirty="0" smtClean="0"/>
              <a:t>     may be </a:t>
            </a:r>
            <a:r>
              <a:rPr lang="en-US" dirty="0"/>
              <a:t>w</a:t>
            </a:r>
            <a:r>
              <a:rPr lang="en-US" dirty="0" smtClean="0"/>
              <a:t>aived.</a:t>
            </a:r>
            <a:endParaRPr lang="en-US" dirty="0"/>
          </a:p>
        </p:txBody>
      </p:sp>
    </p:spTree>
    <p:extLst>
      <p:ext uri="{BB962C8B-B14F-4D97-AF65-F5344CB8AC3E}">
        <p14:creationId xmlns:p14="http://schemas.microsoft.com/office/powerpoint/2010/main" val="37096061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a:bodyPr>
          <a:lstStyle/>
          <a:p>
            <a:r>
              <a:rPr lang="en-US" sz="2400" b="1" dirty="0" smtClean="0"/>
              <a:t>What do I do if an Item other than Item #1, #2 and #3 needs to be “waived” to perform a Defined soil treatment or a Preconstruction soil treatment?</a:t>
            </a:r>
            <a:endParaRPr lang="en-US" sz="2400" b="1" dirty="0"/>
          </a:p>
        </p:txBody>
      </p:sp>
      <p:sp>
        <p:nvSpPr>
          <p:cNvPr id="3" name="Content Placeholder 2"/>
          <p:cNvSpPr>
            <a:spLocks noGrp="1"/>
          </p:cNvSpPr>
          <p:nvPr>
            <p:ph idx="1"/>
          </p:nvPr>
        </p:nvSpPr>
        <p:spPr>
          <a:xfrm>
            <a:off x="533400" y="1828800"/>
            <a:ext cx="8229600" cy="4525963"/>
          </a:xfrm>
        </p:spPr>
        <p:txBody>
          <a:bodyPr>
            <a:normAutofit/>
          </a:bodyPr>
          <a:lstStyle/>
          <a:p>
            <a:r>
              <a:rPr lang="en-US" sz="2000" dirty="0"/>
              <a:t>If </a:t>
            </a:r>
            <a:r>
              <a:rPr lang="en-US" sz="2000" dirty="0" smtClean="0"/>
              <a:t>any of the minimum </a:t>
            </a:r>
            <a:r>
              <a:rPr lang="en-US" sz="2000" dirty="0"/>
              <a:t>treatment standards </a:t>
            </a:r>
            <a:r>
              <a:rPr lang="en-US" sz="2000" dirty="0" smtClean="0"/>
              <a:t>(</a:t>
            </a:r>
            <a:r>
              <a:rPr lang="en-US" sz="2000" b="1" dirty="0" smtClean="0"/>
              <a:t>other than Item #1, #2  </a:t>
            </a:r>
          </a:p>
          <a:p>
            <a:pPr marL="0" indent="0">
              <a:buNone/>
            </a:pPr>
            <a:r>
              <a:rPr lang="en-US" sz="2000" b="1" dirty="0"/>
              <a:t> </a:t>
            </a:r>
            <a:r>
              <a:rPr lang="en-US" sz="2000" b="1" dirty="0" smtClean="0"/>
              <a:t>     and #3</a:t>
            </a:r>
            <a:r>
              <a:rPr lang="en-US" sz="2000" dirty="0" smtClean="0"/>
              <a:t> on the Official Waiver form) of </a:t>
            </a:r>
            <a:r>
              <a:rPr lang="en-US" sz="2000" dirty="0"/>
              <a:t>a Defined p</a:t>
            </a:r>
            <a:r>
              <a:rPr lang="en-US" sz="2000" dirty="0" smtClean="0"/>
              <a:t>ost </a:t>
            </a:r>
            <a:r>
              <a:rPr lang="en-US" sz="2000" dirty="0"/>
              <a:t>c</a:t>
            </a:r>
            <a:r>
              <a:rPr lang="en-US" sz="2000" dirty="0" smtClean="0"/>
              <a:t>onstruction soil </a:t>
            </a:r>
          </a:p>
          <a:p>
            <a:pPr marL="0" indent="0">
              <a:buNone/>
            </a:pPr>
            <a:r>
              <a:rPr lang="en-US" sz="2000" dirty="0"/>
              <a:t> </a:t>
            </a:r>
            <a:r>
              <a:rPr lang="en-US" sz="2000" dirty="0" smtClean="0"/>
              <a:t>     treatment </a:t>
            </a:r>
            <a:r>
              <a:rPr lang="en-US" sz="2000" dirty="0"/>
              <a:t>or </a:t>
            </a:r>
            <a:r>
              <a:rPr lang="en-US" sz="2000" dirty="0" smtClean="0"/>
              <a:t>a Preconstruction soil </a:t>
            </a:r>
            <a:r>
              <a:rPr lang="en-US" sz="2000" dirty="0"/>
              <a:t>t</a:t>
            </a:r>
            <a:r>
              <a:rPr lang="en-US" sz="2000" dirty="0" smtClean="0"/>
              <a:t>reatment </a:t>
            </a:r>
            <a:r>
              <a:rPr lang="en-US" sz="2000" dirty="0"/>
              <a:t>cannot </a:t>
            </a:r>
            <a:r>
              <a:rPr lang="en-US" sz="2000" dirty="0" smtClean="0"/>
              <a:t>be performed, </a:t>
            </a:r>
          </a:p>
          <a:p>
            <a:pPr marL="0" indent="0">
              <a:buNone/>
            </a:pPr>
            <a:r>
              <a:rPr lang="en-US" sz="2000" dirty="0"/>
              <a:t> </a:t>
            </a:r>
            <a:r>
              <a:rPr lang="en-US" sz="2000" dirty="0" smtClean="0"/>
              <a:t>     the Defined post construction </a:t>
            </a:r>
            <a:r>
              <a:rPr lang="en-US" sz="2000" dirty="0"/>
              <a:t>s</a:t>
            </a:r>
            <a:r>
              <a:rPr lang="en-US" sz="2000" dirty="0" smtClean="0"/>
              <a:t>oil treatment or the Preconstruction  </a:t>
            </a:r>
          </a:p>
          <a:p>
            <a:pPr marL="0" indent="0">
              <a:buNone/>
            </a:pPr>
            <a:r>
              <a:rPr lang="en-US" sz="2000" dirty="0"/>
              <a:t> </a:t>
            </a:r>
            <a:r>
              <a:rPr lang="en-US" sz="2000" dirty="0" smtClean="0"/>
              <a:t>     soil treatment could not be made. </a:t>
            </a:r>
          </a:p>
          <a:p>
            <a:pPr marL="0" indent="0">
              <a:buNone/>
            </a:pPr>
            <a:endParaRPr lang="en-US" sz="2000" dirty="0"/>
          </a:p>
          <a:p>
            <a:r>
              <a:rPr lang="en-US" sz="2000" dirty="0" smtClean="0"/>
              <a:t>Instead, a </a:t>
            </a:r>
            <a:r>
              <a:rPr lang="en-US" sz="2000" dirty="0"/>
              <a:t>Comprehensive </a:t>
            </a:r>
            <a:r>
              <a:rPr lang="en-US" sz="2000" dirty="0" smtClean="0"/>
              <a:t>post construction </a:t>
            </a:r>
            <a:r>
              <a:rPr lang="en-US" sz="2000" dirty="0"/>
              <a:t>s</a:t>
            </a:r>
            <a:r>
              <a:rPr lang="en-US" sz="2000" dirty="0" smtClean="0"/>
              <a:t>oil </a:t>
            </a:r>
            <a:r>
              <a:rPr lang="en-US" sz="2000" dirty="0"/>
              <a:t>t</a:t>
            </a:r>
            <a:r>
              <a:rPr lang="en-US" sz="2000" dirty="0" smtClean="0"/>
              <a:t>reatment or a Bait </a:t>
            </a:r>
          </a:p>
          <a:p>
            <a:pPr marL="0" indent="0">
              <a:buNone/>
            </a:pPr>
            <a:r>
              <a:rPr lang="en-US" sz="2000" dirty="0"/>
              <a:t> </a:t>
            </a:r>
            <a:r>
              <a:rPr lang="en-US" sz="2000" dirty="0" smtClean="0"/>
              <a:t>     system </a:t>
            </a:r>
            <a:r>
              <a:rPr lang="en-US" sz="2000" dirty="0"/>
              <a:t>t</a:t>
            </a:r>
            <a:r>
              <a:rPr lang="en-US" sz="2000" dirty="0" smtClean="0"/>
              <a:t>reatment could be made.  Any minimum treatment standard  </a:t>
            </a:r>
          </a:p>
          <a:p>
            <a:pPr marL="0" indent="0">
              <a:buNone/>
            </a:pPr>
            <a:r>
              <a:rPr lang="en-US" sz="2000" dirty="0"/>
              <a:t> </a:t>
            </a:r>
            <a:r>
              <a:rPr lang="en-US" sz="2000" dirty="0" smtClean="0"/>
              <a:t>     of a Comprehensive post </a:t>
            </a:r>
            <a:r>
              <a:rPr lang="en-US" sz="2000" dirty="0"/>
              <a:t>c</a:t>
            </a:r>
            <a:r>
              <a:rPr lang="en-US" sz="2000" dirty="0" smtClean="0"/>
              <a:t>onstruction </a:t>
            </a:r>
            <a:r>
              <a:rPr lang="en-US" sz="2000" dirty="0"/>
              <a:t>s</a:t>
            </a:r>
            <a:r>
              <a:rPr lang="en-US" sz="2000" dirty="0" smtClean="0"/>
              <a:t>oil </a:t>
            </a:r>
            <a:r>
              <a:rPr lang="en-US" sz="2000" dirty="0"/>
              <a:t>t</a:t>
            </a:r>
            <a:r>
              <a:rPr lang="en-US" sz="2000" dirty="0" smtClean="0"/>
              <a:t>reatment or a Bait system </a:t>
            </a:r>
          </a:p>
          <a:p>
            <a:pPr marL="0" indent="0">
              <a:buNone/>
            </a:pPr>
            <a:r>
              <a:rPr lang="en-US" sz="2000" dirty="0"/>
              <a:t> </a:t>
            </a:r>
            <a:r>
              <a:rPr lang="en-US" sz="2000" dirty="0" smtClean="0"/>
              <a:t>     treatment that cannot be performed may be “waived” using the most </a:t>
            </a:r>
          </a:p>
          <a:p>
            <a:pPr marL="0" indent="0">
              <a:buNone/>
            </a:pPr>
            <a:r>
              <a:rPr lang="en-US" sz="2000" dirty="0"/>
              <a:t> </a:t>
            </a:r>
            <a:r>
              <a:rPr lang="en-US" sz="2000" dirty="0" smtClean="0"/>
              <a:t>     recent revision of the Official Waiver form. </a:t>
            </a:r>
            <a:endParaRPr lang="en-US" sz="2000" dirty="0"/>
          </a:p>
          <a:p>
            <a:endParaRPr lang="en-US" sz="2000" dirty="0"/>
          </a:p>
        </p:txBody>
      </p:sp>
      <p:sp>
        <p:nvSpPr>
          <p:cNvPr id="4" name="Slide Number Placeholder 3"/>
          <p:cNvSpPr>
            <a:spLocks noGrp="1"/>
          </p:cNvSpPr>
          <p:nvPr>
            <p:ph type="sldNum" sz="quarter" idx="12"/>
          </p:nvPr>
        </p:nvSpPr>
        <p:spPr/>
        <p:txBody>
          <a:bodyPr/>
          <a:lstStyle/>
          <a:p>
            <a:fld id="{8DB390CE-FC09-4564-A7FA-38F4B3CEE6A8}" type="slidenum">
              <a:rPr lang="en-US" smtClean="0"/>
              <a:pPr/>
              <a:t>8</a:t>
            </a:fld>
            <a:endParaRPr lang="en-US"/>
          </a:p>
        </p:txBody>
      </p:sp>
    </p:spTree>
    <p:extLst>
      <p:ext uri="{BB962C8B-B14F-4D97-AF65-F5344CB8AC3E}">
        <p14:creationId xmlns:p14="http://schemas.microsoft.com/office/powerpoint/2010/main" val="38750162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4953000" cy="1143000"/>
          </a:xfrm>
        </p:spPr>
        <p:txBody>
          <a:bodyPr>
            <a:normAutofit/>
          </a:bodyPr>
          <a:lstStyle/>
          <a:p>
            <a:r>
              <a:rPr lang="en-US" sz="2800" b="1" dirty="0" smtClean="0"/>
              <a:t>Proper Completion of the </a:t>
            </a:r>
            <a:br>
              <a:rPr lang="en-US" sz="2800" b="1" dirty="0" smtClean="0"/>
            </a:br>
            <a:r>
              <a:rPr lang="en-US" sz="2800" b="1" dirty="0" smtClean="0"/>
              <a:t>Official Waiver form</a:t>
            </a:r>
            <a:endParaRPr lang="en-US" sz="2800" b="1" dirty="0"/>
          </a:p>
        </p:txBody>
      </p:sp>
      <p:sp>
        <p:nvSpPr>
          <p:cNvPr id="3" name="Content Placeholder 2"/>
          <p:cNvSpPr>
            <a:spLocks noGrp="1"/>
          </p:cNvSpPr>
          <p:nvPr>
            <p:ph idx="1"/>
          </p:nvPr>
        </p:nvSpPr>
        <p:spPr>
          <a:xfrm>
            <a:off x="304800" y="1828800"/>
            <a:ext cx="8534400" cy="4525963"/>
          </a:xfrm>
        </p:spPr>
        <p:txBody>
          <a:bodyPr>
            <a:normAutofit/>
          </a:bodyPr>
          <a:lstStyle/>
          <a:p>
            <a:r>
              <a:rPr lang="en-US" sz="1800" dirty="0" smtClean="0"/>
              <a:t>If you sell a Warranty only contract</a:t>
            </a:r>
          </a:p>
          <a:p>
            <a:pPr marL="0" indent="0">
              <a:buNone/>
            </a:pPr>
            <a:r>
              <a:rPr lang="en-US" sz="1800" dirty="0"/>
              <a:t> </a:t>
            </a:r>
            <a:r>
              <a:rPr lang="en-US" sz="1800" dirty="0" smtClean="0"/>
              <a:t>     and any of the minimum treatment</a:t>
            </a:r>
          </a:p>
          <a:p>
            <a:pPr marL="0" indent="0">
              <a:buNone/>
            </a:pPr>
            <a:r>
              <a:rPr lang="en-US" sz="1800" dirty="0" smtClean="0"/>
              <a:t>      standards of the treatment you </a:t>
            </a:r>
          </a:p>
          <a:p>
            <a:pPr marL="0" indent="0">
              <a:buNone/>
            </a:pPr>
            <a:r>
              <a:rPr lang="en-US" sz="1800" dirty="0"/>
              <a:t> </a:t>
            </a:r>
            <a:r>
              <a:rPr lang="en-US" sz="1800" dirty="0" smtClean="0"/>
              <a:t>     have selected to make at the first</a:t>
            </a:r>
          </a:p>
          <a:p>
            <a:pPr marL="0" indent="0">
              <a:buNone/>
            </a:pPr>
            <a:r>
              <a:rPr lang="en-US" sz="1800" dirty="0"/>
              <a:t> </a:t>
            </a:r>
            <a:r>
              <a:rPr lang="en-US" sz="1800" dirty="0" smtClean="0"/>
              <a:t>     sign of termite infestation cannot</a:t>
            </a:r>
          </a:p>
          <a:p>
            <a:pPr marL="0" indent="0">
              <a:buNone/>
            </a:pPr>
            <a:r>
              <a:rPr lang="en-US" sz="1800" dirty="0"/>
              <a:t> </a:t>
            </a:r>
            <a:r>
              <a:rPr lang="en-US" sz="1800" dirty="0" smtClean="0"/>
              <a:t>     be performed, make a check mark </a:t>
            </a:r>
          </a:p>
          <a:p>
            <a:pPr marL="0" indent="0">
              <a:buNone/>
            </a:pPr>
            <a:r>
              <a:rPr lang="en-US" sz="1800" dirty="0"/>
              <a:t> </a:t>
            </a:r>
            <a:r>
              <a:rPr lang="en-US" sz="1800" dirty="0" smtClean="0"/>
              <a:t>     on the “NO” line of the treatment</a:t>
            </a:r>
          </a:p>
          <a:p>
            <a:pPr marL="0" indent="0">
              <a:buNone/>
            </a:pPr>
            <a:r>
              <a:rPr lang="en-US" sz="1800" dirty="0"/>
              <a:t> </a:t>
            </a:r>
            <a:r>
              <a:rPr lang="en-US" sz="1800" dirty="0" smtClean="0"/>
              <a:t>     standard/s that can’t be performed.</a:t>
            </a:r>
          </a:p>
          <a:p>
            <a:pPr marL="0" indent="0">
              <a:buNone/>
            </a:pPr>
            <a:r>
              <a:rPr lang="en-US" sz="1800" dirty="0"/>
              <a:t> </a:t>
            </a:r>
            <a:r>
              <a:rPr lang="en-US" sz="1800" dirty="0" smtClean="0"/>
              <a:t>     </a:t>
            </a:r>
          </a:p>
          <a:p>
            <a:r>
              <a:rPr lang="en-US" sz="1800" dirty="0" smtClean="0"/>
              <a:t>In addition, you need to write the</a:t>
            </a:r>
          </a:p>
          <a:p>
            <a:pPr marL="0" indent="0">
              <a:buNone/>
            </a:pPr>
            <a:r>
              <a:rPr lang="en-US" sz="1800" dirty="0"/>
              <a:t> </a:t>
            </a:r>
            <a:r>
              <a:rPr lang="en-US" sz="1800" dirty="0" smtClean="0"/>
              <a:t>     words “Warranty only contract” on</a:t>
            </a:r>
          </a:p>
          <a:p>
            <a:pPr marL="0" indent="0">
              <a:buNone/>
            </a:pPr>
            <a:r>
              <a:rPr lang="en-US" sz="1800" dirty="0"/>
              <a:t> </a:t>
            </a:r>
            <a:r>
              <a:rPr lang="en-US" sz="1800" dirty="0" smtClean="0"/>
              <a:t>     the Date Job Completed” line. </a:t>
            </a:r>
          </a:p>
        </p:txBody>
      </p:sp>
      <p:pic>
        <p:nvPicPr>
          <p:cNvPr id="5" name="Content Placeholder 4"/>
          <p:cNvPicPr>
            <a:picLocks noChangeAspect="1"/>
          </p:cNvPicPr>
          <p:nvPr/>
        </p:nvPicPr>
        <p:blipFill>
          <a:blip r:embed="rId2"/>
          <a:srcRect l="-59158" r="-59158"/>
          <a:stretch>
            <a:fillRect/>
          </a:stretch>
        </p:blipFill>
        <p:spPr>
          <a:xfrm>
            <a:off x="762000" y="0"/>
            <a:ext cx="12192854" cy="6705600"/>
          </a:xfrm>
          <a:prstGeom prst="rect">
            <a:avLst/>
          </a:prstGeom>
        </p:spPr>
      </p:pic>
      <p:sp>
        <p:nvSpPr>
          <p:cNvPr id="6" name="Left Brace 5"/>
          <p:cNvSpPr/>
          <p:nvPr/>
        </p:nvSpPr>
        <p:spPr>
          <a:xfrm>
            <a:off x="4495800" y="4572000"/>
            <a:ext cx="228600" cy="990600"/>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 name="Straight Connector 7"/>
          <p:cNvCxnSpPr>
            <a:endCxn id="6" idx="1"/>
          </p:cNvCxnSpPr>
          <p:nvPr/>
        </p:nvCxnSpPr>
        <p:spPr>
          <a:xfrm>
            <a:off x="4114800" y="4495800"/>
            <a:ext cx="381000" cy="5715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257800" y="4495800"/>
            <a:ext cx="1219200" cy="215444"/>
          </a:xfrm>
          <a:prstGeom prst="rect">
            <a:avLst/>
          </a:prstGeom>
          <a:noFill/>
          <a:ln w="19050" cmpd="sng">
            <a:solidFill>
              <a:srgbClr val="FF0000"/>
            </a:solidFill>
          </a:ln>
        </p:spPr>
        <p:txBody>
          <a:bodyPr wrap="square" rtlCol="0">
            <a:spAutoFit/>
          </a:bodyPr>
          <a:lstStyle/>
          <a:p>
            <a:r>
              <a:rPr lang="en-US" sz="800" b="1" dirty="0" smtClean="0"/>
              <a:t>Warranty only contract</a:t>
            </a:r>
            <a:endParaRPr lang="en-US" sz="800" b="1" dirty="0"/>
          </a:p>
        </p:txBody>
      </p:sp>
    </p:spTree>
    <p:extLst>
      <p:ext uri="{BB962C8B-B14F-4D97-AF65-F5344CB8AC3E}">
        <p14:creationId xmlns:p14="http://schemas.microsoft.com/office/powerpoint/2010/main" val="26640198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4953000" cy="1143000"/>
          </a:xfrm>
        </p:spPr>
        <p:txBody>
          <a:bodyPr>
            <a:normAutofit/>
          </a:bodyPr>
          <a:lstStyle/>
          <a:p>
            <a:r>
              <a:rPr lang="en-US" sz="2800" b="1" dirty="0" smtClean="0"/>
              <a:t>Proper Completion of the </a:t>
            </a:r>
            <a:br>
              <a:rPr lang="en-US" sz="2800" b="1" dirty="0" smtClean="0"/>
            </a:br>
            <a:r>
              <a:rPr lang="en-US" sz="2800" b="1" dirty="0" smtClean="0"/>
              <a:t>Official Waiver form</a:t>
            </a:r>
            <a:endParaRPr lang="en-US" sz="2800" b="1" dirty="0"/>
          </a:p>
        </p:txBody>
      </p:sp>
      <p:sp>
        <p:nvSpPr>
          <p:cNvPr id="3" name="Content Placeholder 2"/>
          <p:cNvSpPr>
            <a:spLocks noGrp="1"/>
          </p:cNvSpPr>
          <p:nvPr>
            <p:ph idx="1"/>
          </p:nvPr>
        </p:nvSpPr>
        <p:spPr>
          <a:xfrm>
            <a:off x="228600" y="2133600"/>
            <a:ext cx="8458200" cy="4525963"/>
          </a:xfrm>
        </p:spPr>
        <p:txBody>
          <a:bodyPr>
            <a:normAutofit/>
          </a:bodyPr>
          <a:lstStyle/>
          <a:p>
            <a:r>
              <a:rPr lang="en-US" sz="1800" dirty="0" smtClean="0"/>
              <a:t>Explain </a:t>
            </a:r>
            <a:r>
              <a:rPr lang="en-US" sz="1800" b="1" dirty="0" smtClean="0"/>
              <a:t>in detail</a:t>
            </a:r>
            <a:r>
              <a:rPr lang="en-US" sz="1800" dirty="0" smtClean="0"/>
              <a:t> what areas of the</a:t>
            </a:r>
          </a:p>
          <a:p>
            <a:pPr marL="0" indent="0">
              <a:buNone/>
            </a:pPr>
            <a:r>
              <a:rPr lang="en-US" sz="1800" dirty="0"/>
              <a:t> </a:t>
            </a:r>
            <a:r>
              <a:rPr lang="en-US" sz="1800" dirty="0" smtClean="0"/>
              <a:t>      structure do not meet treatment</a:t>
            </a:r>
          </a:p>
          <a:p>
            <a:pPr marL="0" indent="0">
              <a:buNone/>
            </a:pPr>
            <a:r>
              <a:rPr lang="en-US" sz="1800" dirty="0"/>
              <a:t> </a:t>
            </a:r>
            <a:r>
              <a:rPr lang="en-US" sz="1800" dirty="0" smtClean="0"/>
              <a:t>      standards and why it is not possible</a:t>
            </a:r>
          </a:p>
          <a:p>
            <a:pPr marL="0" indent="0">
              <a:buNone/>
            </a:pPr>
            <a:r>
              <a:rPr lang="en-US" sz="1800" dirty="0"/>
              <a:t> </a:t>
            </a:r>
            <a:r>
              <a:rPr lang="en-US" sz="1800" dirty="0" smtClean="0"/>
              <a:t>      to meet these treatment standards.</a:t>
            </a:r>
          </a:p>
          <a:p>
            <a:pPr marL="0" indent="0">
              <a:buNone/>
            </a:pPr>
            <a:endParaRPr lang="en-US" sz="1800" dirty="0" smtClean="0"/>
          </a:p>
          <a:p>
            <a:r>
              <a:rPr lang="en-US" sz="1800" dirty="0" smtClean="0"/>
              <a:t>Also, attach a graph indicating the</a:t>
            </a:r>
          </a:p>
          <a:p>
            <a:pPr marL="0" indent="0">
              <a:buNone/>
            </a:pPr>
            <a:r>
              <a:rPr lang="en-US" sz="1800" dirty="0" smtClean="0"/>
              <a:t>       area(s) that were not treated to</a:t>
            </a:r>
          </a:p>
          <a:p>
            <a:pPr marL="0" indent="0">
              <a:buNone/>
            </a:pPr>
            <a:r>
              <a:rPr lang="en-US" sz="1800" dirty="0"/>
              <a:t> </a:t>
            </a:r>
            <a:r>
              <a:rPr lang="en-US" sz="1800" dirty="0" smtClean="0"/>
              <a:t>      minimum standards.  Failure to </a:t>
            </a:r>
          </a:p>
          <a:p>
            <a:pPr marL="0" indent="0">
              <a:buNone/>
            </a:pPr>
            <a:r>
              <a:rPr lang="en-US" sz="1800" dirty="0"/>
              <a:t> </a:t>
            </a:r>
            <a:r>
              <a:rPr lang="en-US" sz="1800" dirty="0" smtClean="0"/>
              <a:t>      attach a graph and provide a</a:t>
            </a:r>
          </a:p>
          <a:p>
            <a:pPr marL="0" indent="0">
              <a:buNone/>
            </a:pPr>
            <a:r>
              <a:rPr lang="en-US" sz="1800" dirty="0"/>
              <a:t> </a:t>
            </a:r>
            <a:r>
              <a:rPr lang="en-US" sz="1800" dirty="0" smtClean="0"/>
              <a:t>      </a:t>
            </a:r>
            <a:r>
              <a:rPr lang="en-US" sz="1800" b="1" dirty="0" smtClean="0"/>
              <a:t>detailed</a:t>
            </a:r>
            <a:r>
              <a:rPr lang="en-US" sz="1800" dirty="0" smtClean="0"/>
              <a:t> written explanation will</a:t>
            </a:r>
          </a:p>
          <a:p>
            <a:pPr marL="0" indent="0">
              <a:buNone/>
            </a:pPr>
            <a:r>
              <a:rPr lang="en-US" sz="1800" dirty="0"/>
              <a:t> </a:t>
            </a:r>
            <a:r>
              <a:rPr lang="en-US" sz="1800" dirty="0" smtClean="0"/>
              <a:t>      void this document.</a:t>
            </a:r>
            <a:endParaRPr lang="en-US" sz="1800" dirty="0"/>
          </a:p>
        </p:txBody>
      </p:sp>
      <p:sp>
        <p:nvSpPr>
          <p:cNvPr id="4" name="Slide Number Placeholder 3"/>
          <p:cNvSpPr>
            <a:spLocks noGrp="1"/>
          </p:cNvSpPr>
          <p:nvPr>
            <p:ph type="sldNum" sz="quarter" idx="12"/>
          </p:nvPr>
        </p:nvSpPr>
        <p:spPr/>
        <p:txBody>
          <a:bodyPr/>
          <a:lstStyle/>
          <a:p>
            <a:fld id="{8DB390CE-FC09-4564-A7FA-38F4B3CEE6A8}" type="slidenum">
              <a:rPr lang="en-US" smtClean="0"/>
              <a:pPr/>
              <a:t>10</a:t>
            </a:fld>
            <a:endParaRPr lang="en-US"/>
          </a:p>
        </p:txBody>
      </p:sp>
      <p:pic>
        <p:nvPicPr>
          <p:cNvPr id="5" name="Content Placeholder 4"/>
          <p:cNvPicPr>
            <a:picLocks noChangeAspect="1"/>
          </p:cNvPicPr>
          <p:nvPr/>
        </p:nvPicPr>
        <p:blipFill>
          <a:blip r:embed="rId2"/>
          <a:srcRect l="-59158" r="-59158"/>
          <a:stretch>
            <a:fillRect/>
          </a:stretch>
        </p:blipFill>
        <p:spPr>
          <a:xfrm>
            <a:off x="685800" y="-76200"/>
            <a:ext cx="12192854" cy="6705600"/>
          </a:xfrm>
          <a:prstGeom prst="rect">
            <a:avLst/>
          </a:prstGeom>
        </p:spPr>
      </p:pic>
      <p:sp>
        <p:nvSpPr>
          <p:cNvPr id="6" name="Left Brace 5"/>
          <p:cNvSpPr/>
          <p:nvPr/>
        </p:nvSpPr>
        <p:spPr>
          <a:xfrm>
            <a:off x="4343400" y="5562600"/>
            <a:ext cx="152400" cy="685800"/>
          </a:xfrm>
          <a:prstGeom prst="lef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 name="Straight Connector 7"/>
          <p:cNvCxnSpPr>
            <a:endCxn id="6" idx="1"/>
          </p:cNvCxnSpPr>
          <p:nvPr/>
        </p:nvCxnSpPr>
        <p:spPr>
          <a:xfrm>
            <a:off x="3962400" y="3429000"/>
            <a:ext cx="381000" cy="24765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72417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419600"/>
          </a:xfrm>
          <a:ln w="19050" cmpd="sng">
            <a:noFill/>
          </a:ln>
        </p:spPr>
        <p:txBody>
          <a:bodyPr/>
          <a:lstStyle/>
          <a:p>
            <a:r>
              <a:rPr lang="en-US" sz="2000" dirty="0" smtClean="0">
                <a:latin typeface="+mj-lt"/>
              </a:rPr>
              <a:t>620-6-.04  Control Measures. Amended.</a:t>
            </a:r>
          </a:p>
          <a:p>
            <a:pPr>
              <a:buFontTx/>
              <a:buNone/>
            </a:pPr>
            <a:r>
              <a:rPr lang="en-US" sz="2000" dirty="0" smtClean="0">
                <a:latin typeface="+mj-lt"/>
              </a:rPr>
              <a:t>      (1) (a) 1.  Removal of all cellulosic material from underneath the building </a:t>
            </a:r>
          </a:p>
          <a:p>
            <a:pPr>
              <a:buFontTx/>
              <a:buNone/>
            </a:pPr>
            <a:r>
              <a:rPr lang="en-US" sz="2000" dirty="0">
                <a:latin typeface="+mj-lt"/>
              </a:rPr>
              <a:t> </a:t>
            </a:r>
            <a:r>
              <a:rPr lang="en-US" sz="2000" dirty="0" smtClean="0">
                <a:latin typeface="+mj-lt"/>
              </a:rPr>
              <a:t>     and removal of any other debris which would interfere with inspection or </a:t>
            </a:r>
          </a:p>
          <a:p>
            <a:pPr>
              <a:buFontTx/>
              <a:buNone/>
            </a:pPr>
            <a:r>
              <a:rPr lang="en-US" sz="2000" dirty="0">
                <a:latin typeface="+mj-lt"/>
              </a:rPr>
              <a:t> </a:t>
            </a:r>
            <a:r>
              <a:rPr lang="en-US" sz="2000" dirty="0" smtClean="0">
                <a:latin typeface="+mj-lt"/>
              </a:rPr>
              <a:t>     treatment in such area.</a:t>
            </a:r>
          </a:p>
          <a:p>
            <a:endParaRPr lang="en-US" dirty="0"/>
          </a:p>
        </p:txBody>
      </p:sp>
      <p:pic>
        <p:nvPicPr>
          <p:cNvPr id="20484" name="Picture 4" descr="http://ts1.mm.bing.net/th?id=i.5037271474373424&amp;pid=1.9"/>
          <p:cNvPicPr>
            <a:picLocks noChangeAspect="1" noChangeArrowheads="1"/>
          </p:cNvPicPr>
          <p:nvPr/>
        </p:nvPicPr>
        <p:blipFill>
          <a:blip r:embed="rId2" cstate="print"/>
          <a:srcRect/>
          <a:stretch>
            <a:fillRect/>
          </a:stretch>
        </p:blipFill>
        <p:spPr bwMode="auto">
          <a:xfrm>
            <a:off x="838200" y="2895600"/>
            <a:ext cx="2514600" cy="1885950"/>
          </a:xfrm>
          <a:prstGeom prst="rect">
            <a:avLst/>
          </a:prstGeom>
          <a:noFill/>
        </p:spPr>
      </p:pic>
      <p:pic>
        <p:nvPicPr>
          <p:cNvPr id="20488" name="Picture 8" descr="http://www.adrianenvironmental.com/images/Dirtcrawl.JPG"/>
          <p:cNvPicPr>
            <a:picLocks noChangeAspect="1" noChangeArrowheads="1"/>
          </p:cNvPicPr>
          <p:nvPr/>
        </p:nvPicPr>
        <p:blipFill>
          <a:blip r:embed="rId3" cstate="print"/>
          <a:srcRect/>
          <a:stretch>
            <a:fillRect/>
          </a:stretch>
        </p:blipFill>
        <p:spPr bwMode="auto">
          <a:xfrm rot="10800000" flipV="1">
            <a:off x="5715000" y="2895600"/>
            <a:ext cx="2933700" cy="1905000"/>
          </a:xfrm>
          <a:prstGeom prst="rect">
            <a:avLst/>
          </a:prstGeom>
          <a:noFill/>
        </p:spPr>
      </p:pic>
      <p:sp>
        <p:nvSpPr>
          <p:cNvPr id="8" name="Rectangle 7"/>
          <p:cNvSpPr/>
          <p:nvPr/>
        </p:nvSpPr>
        <p:spPr>
          <a:xfrm>
            <a:off x="3429000" y="2667000"/>
            <a:ext cx="55626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458200" y="2819400"/>
            <a:ext cx="457200" cy="2971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6" descr="http://www.airdetectives.ca/infoimages/mosc10.jpg"/>
          <p:cNvPicPr>
            <a:picLocks noChangeAspect="1" noChangeArrowheads="1"/>
          </p:cNvPicPr>
          <p:nvPr/>
        </p:nvPicPr>
        <p:blipFill>
          <a:blip r:embed="rId4" cstate="print"/>
          <a:srcRect/>
          <a:stretch>
            <a:fillRect/>
          </a:stretch>
        </p:blipFill>
        <p:spPr bwMode="auto">
          <a:xfrm>
            <a:off x="3352800" y="2667000"/>
            <a:ext cx="2438401" cy="1511300"/>
          </a:xfrm>
          <a:prstGeom prst="rect">
            <a:avLst/>
          </a:prstGeom>
          <a:noFill/>
        </p:spPr>
      </p:pic>
      <p:sp>
        <p:nvSpPr>
          <p:cNvPr id="12" name="Rectangle 11"/>
          <p:cNvSpPr/>
          <p:nvPr/>
        </p:nvSpPr>
        <p:spPr>
          <a:xfrm>
            <a:off x="3429000" y="2514600"/>
            <a:ext cx="2362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638800" y="3810000"/>
            <a:ext cx="152400" cy="22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3352800" y="2743200"/>
            <a:ext cx="152400" cy="3505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838200" y="5410200"/>
            <a:ext cx="7620000" cy="400110"/>
          </a:xfrm>
          <a:prstGeom prst="rect">
            <a:avLst/>
          </a:prstGeom>
          <a:noFill/>
        </p:spPr>
        <p:txBody>
          <a:bodyPr wrap="square" rtlCol="0">
            <a:spAutoFit/>
          </a:bodyPr>
          <a:lstStyle/>
          <a:p>
            <a:pPr algn="ctr"/>
            <a:r>
              <a:rPr lang="en-US" sz="2000" dirty="0" smtClean="0">
                <a:latin typeface="Calibri" pitchFamily="34" charset="0"/>
              </a:rPr>
              <a:t>Most often, the debris needs to be removed, </a:t>
            </a:r>
            <a:r>
              <a:rPr lang="en-US" sz="2000" b="1" u="sng" dirty="0" smtClean="0">
                <a:latin typeface="Calibri" pitchFamily="34" charset="0"/>
              </a:rPr>
              <a:t>not</a:t>
            </a:r>
            <a:r>
              <a:rPr lang="en-US" sz="2000" dirty="0" smtClean="0">
                <a:latin typeface="Calibri" pitchFamily="34" charset="0"/>
              </a:rPr>
              <a:t> Waivered </a:t>
            </a:r>
            <a:endParaRPr lang="en-US" sz="2000" dirty="0">
              <a:latin typeface="Calibri" pitchFamily="34" charset="0"/>
            </a:endParaRPr>
          </a:p>
        </p:txBody>
      </p:sp>
      <p:sp>
        <p:nvSpPr>
          <p:cNvPr id="18" name="Rectangle 17"/>
          <p:cNvSpPr/>
          <p:nvPr/>
        </p:nvSpPr>
        <p:spPr>
          <a:xfrm>
            <a:off x="3505200" y="4876800"/>
            <a:ext cx="2133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3505200" y="4114800"/>
            <a:ext cx="2133600" cy="707886"/>
          </a:xfrm>
          <a:prstGeom prst="rect">
            <a:avLst/>
          </a:prstGeom>
          <a:noFill/>
        </p:spPr>
        <p:txBody>
          <a:bodyPr wrap="square" rtlCol="0">
            <a:spAutoFit/>
          </a:bodyPr>
          <a:lstStyle/>
          <a:p>
            <a:r>
              <a:rPr lang="en-US" sz="1000" b="1" dirty="0" smtClean="0"/>
              <a:t>This pile of bricks is debris which would interfere with an inspection or treatment along the foundation wall</a:t>
            </a:r>
            <a:endParaRPr lang="en-US" sz="1000" b="1" dirty="0"/>
          </a:p>
        </p:txBody>
      </p:sp>
      <p:sp>
        <p:nvSpPr>
          <p:cNvPr id="5" name="Rectangle 4"/>
          <p:cNvSpPr/>
          <p:nvPr/>
        </p:nvSpPr>
        <p:spPr>
          <a:xfrm>
            <a:off x="3505200" y="4114800"/>
            <a:ext cx="2133600" cy="685800"/>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3505200" y="2895600"/>
            <a:ext cx="0" cy="121920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3505200" y="2895600"/>
            <a:ext cx="2133600" cy="0"/>
          </a:xfrm>
          <a:prstGeom prst="line">
            <a:avLst/>
          </a:prstGeom>
          <a:ln w="127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5638800" y="2895600"/>
            <a:ext cx="0" cy="144780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rot="10800000">
            <a:off x="5638800" y="2667000"/>
            <a:ext cx="152400" cy="2308324"/>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p:txBody>
      </p:sp>
      <p:sp>
        <p:nvSpPr>
          <p:cNvPr id="6" name="Title 5"/>
          <p:cNvSpPr>
            <a:spLocks noGrp="1"/>
          </p:cNvSpPr>
          <p:nvPr>
            <p:ph type="title"/>
          </p:nvPr>
        </p:nvSpPr>
        <p:spPr/>
        <p:txBody>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419600"/>
          </a:xfrm>
        </p:spPr>
        <p:txBody>
          <a:bodyPr/>
          <a:lstStyle/>
          <a:p>
            <a:pPr>
              <a:buNone/>
            </a:pPr>
            <a:endParaRPr lang="en-US" sz="2400" dirty="0" smtClean="0">
              <a:latin typeface="+mj-lt"/>
            </a:endParaRPr>
          </a:p>
          <a:p>
            <a:endParaRPr lang="en-US" dirty="0"/>
          </a:p>
        </p:txBody>
      </p:sp>
      <p:sp>
        <p:nvSpPr>
          <p:cNvPr id="8" name="Rectangle 7"/>
          <p:cNvSpPr/>
          <p:nvPr/>
        </p:nvSpPr>
        <p:spPr>
          <a:xfrm>
            <a:off x="3352800" y="3810000"/>
            <a:ext cx="55626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458200" y="3581400"/>
            <a:ext cx="457200" cy="2971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29000" y="3505200"/>
            <a:ext cx="23622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429000" y="5791200"/>
            <a:ext cx="2362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638800" y="3810000"/>
            <a:ext cx="152400" cy="228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352800" y="3733800"/>
            <a:ext cx="152400" cy="2514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207" y="5562600"/>
            <a:ext cx="8915400" cy="400110"/>
          </a:xfrm>
          <a:prstGeom prst="rect">
            <a:avLst/>
          </a:prstGeom>
          <a:noFill/>
        </p:spPr>
        <p:txBody>
          <a:bodyPr wrap="square" rtlCol="0">
            <a:spAutoFit/>
          </a:bodyPr>
          <a:lstStyle/>
          <a:p>
            <a:pPr algn="ctr"/>
            <a:r>
              <a:rPr lang="en-US" sz="2000" dirty="0" smtClean="0">
                <a:latin typeface="Calibri" pitchFamily="34" charset="0"/>
              </a:rPr>
              <a:t>This debris needs to be removed, </a:t>
            </a:r>
            <a:r>
              <a:rPr lang="en-US" sz="2000" b="1" u="sng" dirty="0" smtClean="0">
                <a:latin typeface="Calibri" pitchFamily="34" charset="0"/>
              </a:rPr>
              <a:t>not</a:t>
            </a:r>
            <a:r>
              <a:rPr lang="en-US" sz="2000" dirty="0" smtClean="0">
                <a:latin typeface="Calibri" pitchFamily="34" charset="0"/>
              </a:rPr>
              <a:t> Waived </a:t>
            </a:r>
            <a:endParaRPr lang="en-US" sz="2000" dirty="0">
              <a:latin typeface="Calibri" pitchFamily="34" charset="0"/>
            </a:endParaRPr>
          </a:p>
        </p:txBody>
      </p:sp>
      <p:sp>
        <p:nvSpPr>
          <p:cNvPr id="18" name="Rectangle 17"/>
          <p:cNvSpPr/>
          <p:nvPr/>
        </p:nvSpPr>
        <p:spPr>
          <a:xfrm>
            <a:off x="3505200" y="5410200"/>
            <a:ext cx="2133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1378" name="Picture 2" descr="http://www.talkfestool.com/vb/members/danclark-albums-general-pics-picture4415-crawl-space-2.jpg"/>
          <p:cNvPicPr>
            <a:picLocks noChangeAspect="1" noChangeArrowheads="1"/>
          </p:cNvPicPr>
          <p:nvPr/>
        </p:nvPicPr>
        <p:blipFill>
          <a:blip r:embed="rId2" cstate="print"/>
          <a:srcRect/>
          <a:stretch>
            <a:fillRect/>
          </a:stretch>
        </p:blipFill>
        <p:spPr bwMode="auto">
          <a:xfrm>
            <a:off x="304800" y="1447800"/>
            <a:ext cx="4057650" cy="3400425"/>
          </a:xfrm>
          <a:prstGeom prst="rect">
            <a:avLst/>
          </a:prstGeom>
          <a:noFill/>
        </p:spPr>
      </p:pic>
      <p:pic>
        <p:nvPicPr>
          <p:cNvPr id="101380" name="Picture 4" descr="http://activerain.com/image_store/uploads/9/8/9/5/3/ar126239593435989.jpg"/>
          <p:cNvPicPr>
            <a:picLocks noChangeAspect="1" noChangeArrowheads="1"/>
          </p:cNvPicPr>
          <p:nvPr/>
        </p:nvPicPr>
        <p:blipFill>
          <a:blip r:embed="rId3" cstate="print"/>
          <a:srcRect/>
          <a:stretch>
            <a:fillRect/>
          </a:stretch>
        </p:blipFill>
        <p:spPr bwMode="auto">
          <a:xfrm>
            <a:off x="4343400" y="1447800"/>
            <a:ext cx="4572000" cy="3429000"/>
          </a:xfrm>
          <a:prstGeom prst="rect">
            <a:avLst/>
          </a:prstGeom>
          <a:noFill/>
        </p:spPr>
      </p:pic>
      <p:sp>
        <p:nvSpPr>
          <p:cNvPr id="19" name="Rectangle 18"/>
          <p:cNvSpPr/>
          <p:nvPr/>
        </p:nvSpPr>
        <p:spPr>
          <a:xfrm>
            <a:off x="4191000" y="1219200"/>
            <a:ext cx="381000" cy="396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229600" cy="3962400"/>
          </a:xfrm>
        </p:spPr>
        <p:txBody>
          <a:bodyPr/>
          <a:lstStyle/>
          <a:p>
            <a:pPr>
              <a:buNone/>
            </a:pPr>
            <a:endParaRPr lang="en-US" sz="2400" dirty="0" smtClean="0">
              <a:latin typeface="+mj-lt"/>
            </a:endParaRPr>
          </a:p>
          <a:p>
            <a:endParaRPr lang="en-US" dirty="0"/>
          </a:p>
        </p:txBody>
      </p:sp>
      <p:sp>
        <p:nvSpPr>
          <p:cNvPr id="8" name="Rectangle 7"/>
          <p:cNvSpPr/>
          <p:nvPr/>
        </p:nvSpPr>
        <p:spPr>
          <a:xfrm>
            <a:off x="3352800" y="4038600"/>
            <a:ext cx="5562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352800" y="6172200"/>
            <a:ext cx="57912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458200" y="4114800"/>
            <a:ext cx="457200" cy="2438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29000" y="4114800"/>
            <a:ext cx="2362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429000" y="5791200"/>
            <a:ext cx="23622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638800" y="4267200"/>
            <a:ext cx="152400" cy="182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3400" y="1524000"/>
            <a:ext cx="8305800" cy="3231654"/>
          </a:xfrm>
          <a:prstGeom prst="rect">
            <a:avLst/>
          </a:prstGeom>
          <a:noFill/>
        </p:spPr>
        <p:txBody>
          <a:bodyPr wrap="square" rtlCol="0">
            <a:spAutoFit/>
          </a:bodyPr>
          <a:lstStyle/>
          <a:p>
            <a:pPr>
              <a:buFont typeface="Arial" pitchFamily="34" charset="0"/>
              <a:buChar char="•"/>
            </a:pPr>
            <a:r>
              <a:rPr lang="en-US" sz="2400" dirty="0" smtClean="0">
                <a:latin typeface="Calibri" pitchFamily="34" charset="0"/>
              </a:rPr>
              <a:t>  </a:t>
            </a:r>
            <a:r>
              <a:rPr lang="en-US" sz="2000" dirty="0" smtClean="0">
                <a:latin typeface="Calibri" pitchFamily="34" charset="0"/>
              </a:rPr>
              <a:t>If a stump can’t be </a:t>
            </a:r>
          </a:p>
          <a:p>
            <a:r>
              <a:rPr lang="en-US" sz="2000" dirty="0">
                <a:latin typeface="Calibri" pitchFamily="34" charset="0"/>
              </a:rPr>
              <a:t> </a:t>
            </a:r>
            <a:r>
              <a:rPr lang="en-US" sz="2000" dirty="0" smtClean="0">
                <a:latin typeface="Calibri" pitchFamily="34" charset="0"/>
              </a:rPr>
              <a:t>   removed from the </a:t>
            </a:r>
          </a:p>
          <a:p>
            <a:r>
              <a:rPr lang="en-US" sz="2000" dirty="0">
                <a:latin typeface="Calibri" pitchFamily="34" charset="0"/>
              </a:rPr>
              <a:t> </a:t>
            </a:r>
            <a:r>
              <a:rPr lang="en-US" sz="2000" dirty="0" smtClean="0">
                <a:latin typeface="Calibri" pitchFamily="34" charset="0"/>
              </a:rPr>
              <a:t>   crawl space and there </a:t>
            </a:r>
          </a:p>
          <a:p>
            <a:r>
              <a:rPr lang="en-US" sz="2000" dirty="0">
                <a:latin typeface="Calibri" pitchFamily="34" charset="0"/>
              </a:rPr>
              <a:t> </a:t>
            </a:r>
            <a:r>
              <a:rPr lang="en-US" sz="2000" dirty="0" smtClean="0">
                <a:latin typeface="Calibri" pitchFamily="34" charset="0"/>
              </a:rPr>
              <a:t>   is at least 12” space </a:t>
            </a:r>
          </a:p>
          <a:p>
            <a:r>
              <a:rPr lang="en-US" sz="2000" dirty="0">
                <a:latin typeface="Calibri" pitchFamily="34" charset="0"/>
              </a:rPr>
              <a:t> </a:t>
            </a:r>
            <a:r>
              <a:rPr lang="en-US" sz="2000" dirty="0" smtClean="0">
                <a:latin typeface="Calibri" pitchFamily="34" charset="0"/>
              </a:rPr>
              <a:t>   between the top of </a:t>
            </a:r>
          </a:p>
          <a:p>
            <a:r>
              <a:rPr lang="en-US" sz="2000" dirty="0">
                <a:latin typeface="Calibri" pitchFamily="34" charset="0"/>
              </a:rPr>
              <a:t> </a:t>
            </a:r>
            <a:r>
              <a:rPr lang="en-US" sz="2000" dirty="0" smtClean="0">
                <a:latin typeface="Calibri" pitchFamily="34" charset="0"/>
              </a:rPr>
              <a:t>   the stump and the </a:t>
            </a:r>
          </a:p>
          <a:p>
            <a:r>
              <a:rPr lang="en-US" sz="2000" dirty="0">
                <a:latin typeface="Calibri" pitchFamily="34" charset="0"/>
              </a:rPr>
              <a:t> </a:t>
            </a:r>
            <a:r>
              <a:rPr lang="en-US" sz="2000" dirty="0" smtClean="0">
                <a:latin typeface="Calibri" pitchFamily="34" charset="0"/>
              </a:rPr>
              <a:t>   structural wood </a:t>
            </a:r>
          </a:p>
          <a:p>
            <a:r>
              <a:rPr lang="en-US" sz="2000" dirty="0">
                <a:latin typeface="Calibri" pitchFamily="34" charset="0"/>
              </a:rPr>
              <a:t> </a:t>
            </a:r>
            <a:r>
              <a:rPr lang="en-US" sz="2000" dirty="0" smtClean="0">
                <a:latin typeface="Calibri" pitchFamily="34" charset="0"/>
              </a:rPr>
              <a:t>   above, I suggest that</a:t>
            </a:r>
          </a:p>
          <a:p>
            <a:r>
              <a:rPr lang="en-US" sz="2000" dirty="0">
                <a:latin typeface="Calibri" pitchFamily="34" charset="0"/>
              </a:rPr>
              <a:t> </a:t>
            </a:r>
            <a:r>
              <a:rPr lang="en-US" sz="2000" dirty="0" smtClean="0">
                <a:latin typeface="Calibri" pitchFamily="34" charset="0"/>
              </a:rPr>
              <a:t>   it be waived using the</a:t>
            </a:r>
          </a:p>
          <a:p>
            <a:r>
              <a:rPr lang="en-US" sz="2000" dirty="0">
                <a:latin typeface="Calibri" pitchFamily="34" charset="0"/>
              </a:rPr>
              <a:t> </a:t>
            </a:r>
            <a:r>
              <a:rPr lang="en-US" sz="2000" dirty="0" smtClean="0">
                <a:latin typeface="Calibri" pitchFamily="34" charset="0"/>
              </a:rPr>
              <a:t>   Official Waiver form.  </a:t>
            </a:r>
            <a:endParaRPr lang="en-US" sz="2000" dirty="0">
              <a:latin typeface="Calibri" pitchFamily="34" charset="0"/>
            </a:endParaRPr>
          </a:p>
        </p:txBody>
      </p:sp>
      <p:sp>
        <p:nvSpPr>
          <p:cNvPr id="19" name="TextBox 18"/>
          <p:cNvSpPr txBox="1"/>
          <p:nvPr/>
        </p:nvSpPr>
        <p:spPr>
          <a:xfrm>
            <a:off x="3733800" y="5181600"/>
            <a:ext cx="4495800" cy="1015663"/>
          </a:xfrm>
          <a:prstGeom prst="rect">
            <a:avLst/>
          </a:prstGeom>
          <a:noFill/>
        </p:spPr>
        <p:txBody>
          <a:bodyPr wrap="square" rtlCol="0">
            <a:spAutoFit/>
          </a:bodyPr>
          <a:lstStyle/>
          <a:p>
            <a:r>
              <a:rPr lang="en-US" sz="2000" dirty="0" smtClean="0">
                <a:latin typeface="Calibri" pitchFamily="34" charset="0"/>
              </a:rPr>
              <a:t>You should consider treating the stump, if the </a:t>
            </a:r>
            <a:r>
              <a:rPr lang="en-US" sz="2000" dirty="0" err="1" smtClean="0">
                <a:latin typeface="Calibri" pitchFamily="34" charset="0"/>
              </a:rPr>
              <a:t>termiticide</a:t>
            </a:r>
            <a:r>
              <a:rPr lang="en-US" sz="2000" dirty="0" smtClean="0">
                <a:latin typeface="Calibri" pitchFamily="34" charset="0"/>
              </a:rPr>
              <a:t> you use is labeled for treating stumps.</a:t>
            </a:r>
            <a:endParaRPr lang="en-US" sz="2000" dirty="0">
              <a:latin typeface="Calibri" pitchFamily="34" charset="0"/>
            </a:endParaRPr>
          </a:p>
        </p:txBody>
      </p:sp>
      <p:sp>
        <p:nvSpPr>
          <p:cNvPr id="15" name="Rectangle 14"/>
          <p:cNvSpPr/>
          <p:nvPr/>
        </p:nvSpPr>
        <p:spPr>
          <a:xfrm>
            <a:off x="3886200" y="1524000"/>
            <a:ext cx="4724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a:blip r:embed="rId3"/>
          <a:stretch>
            <a:fillRect/>
          </a:stretch>
        </p:blipFill>
        <p:spPr>
          <a:xfrm>
            <a:off x="3733800" y="1371600"/>
            <a:ext cx="5181600" cy="3460569"/>
          </a:xfrm>
          <a:prstGeom prst="rect">
            <a:avLst/>
          </a:prstGeom>
        </p:spPr>
      </p:pic>
      <p:sp>
        <p:nvSpPr>
          <p:cNvPr id="2" name="TextBox 1"/>
          <p:cNvSpPr txBox="1"/>
          <p:nvPr/>
        </p:nvSpPr>
        <p:spPr>
          <a:xfrm>
            <a:off x="8229600" y="1295400"/>
            <a:ext cx="762000" cy="3693319"/>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TextBox 3"/>
          <p:cNvSpPr txBox="1"/>
          <p:nvPr/>
        </p:nvSpPr>
        <p:spPr>
          <a:xfrm>
            <a:off x="8534400" y="6642556"/>
            <a:ext cx="609600" cy="215444"/>
          </a:xfrm>
          <a:prstGeom prst="rect">
            <a:avLst/>
          </a:prstGeom>
          <a:noFill/>
        </p:spPr>
        <p:txBody>
          <a:bodyPr wrap="square" rtlCol="0">
            <a:spAutoFit/>
          </a:bodyPr>
          <a:lstStyle/>
          <a:p>
            <a:pPr algn="ctr"/>
            <a:r>
              <a:rPr lang="en-US" sz="800" b="1" dirty="0" smtClean="0"/>
              <a:t>10/81</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7924800" cy="4648200"/>
          </a:xfrm>
        </p:spPr>
        <p:txBody>
          <a:bodyPr/>
          <a:lstStyle/>
          <a:p>
            <a:r>
              <a:rPr lang="en-US" sz="2000" dirty="0" smtClean="0">
                <a:latin typeface="+mj-lt"/>
              </a:rPr>
              <a:t>620-6-.04 (1) (a) 2. Removal of all wooden contacts between buildings </a:t>
            </a:r>
          </a:p>
          <a:p>
            <a:pPr marL="0" indent="0">
              <a:buNone/>
            </a:pPr>
            <a:r>
              <a:rPr lang="en-US" sz="2000" dirty="0" smtClean="0">
                <a:latin typeface="+mj-lt"/>
              </a:rPr>
              <a:t>      and </a:t>
            </a:r>
            <a:r>
              <a:rPr lang="en-US" sz="2000" u="sng" dirty="0" smtClean="0">
                <a:latin typeface="+mj-lt"/>
              </a:rPr>
              <a:t>outside soil</a:t>
            </a:r>
            <a:r>
              <a:rPr lang="en-US" sz="2000" dirty="0" smtClean="0">
                <a:latin typeface="+mj-lt"/>
              </a:rPr>
              <a:t>, other than wooden supports which have been treated </a:t>
            </a:r>
          </a:p>
          <a:p>
            <a:pPr marL="0" indent="0">
              <a:buNone/>
            </a:pPr>
            <a:r>
              <a:rPr lang="en-US" sz="2000" dirty="0">
                <a:latin typeface="+mj-lt"/>
              </a:rPr>
              <a:t> </a:t>
            </a:r>
            <a:r>
              <a:rPr lang="en-US" sz="2000" dirty="0" smtClean="0">
                <a:latin typeface="+mj-lt"/>
              </a:rPr>
              <a:t>     with preservatives to a minimum preservative retention designed for </a:t>
            </a:r>
          </a:p>
          <a:p>
            <a:pPr marL="0" indent="0">
              <a:buNone/>
            </a:pPr>
            <a:r>
              <a:rPr lang="en-US" sz="2000" dirty="0">
                <a:latin typeface="+mj-lt"/>
              </a:rPr>
              <a:t> </a:t>
            </a:r>
            <a:r>
              <a:rPr lang="en-US" sz="2000" dirty="0" smtClean="0">
                <a:latin typeface="+mj-lt"/>
              </a:rPr>
              <a:t>     ground contact.  The top of all supports for untreated wooden </a:t>
            </a:r>
          </a:p>
          <a:p>
            <a:pPr marL="0" indent="0">
              <a:buNone/>
            </a:pPr>
            <a:r>
              <a:rPr lang="en-US" sz="2000" dirty="0">
                <a:latin typeface="+mj-lt"/>
              </a:rPr>
              <a:t> </a:t>
            </a:r>
            <a:r>
              <a:rPr lang="en-US" sz="2000" dirty="0" smtClean="0">
                <a:latin typeface="+mj-lt"/>
              </a:rPr>
              <a:t>     members shall be no closer than six (</a:t>
            </a:r>
            <a:r>
              <a:rPr lang="en-US" sz="2000" b="1" dirty="0" smtClean="0">
                <a:latin typeface="+mj-lt"/>
              </a:rPr>
              <a:t>6</a:t>
            </a:r>
            <a:r>
              <a:rPr lang="en-US" sz="2000" dirty="0" smtClean="0">
                <a:latin typeface="+mj-lt"/>
              </a:rPr>
              <a:t>) inches to the soil.  In no case </a:t>
            </a:r>
          </a:p>
          <a:p>
            <a:pPr marL="0" indent="0">
              <a:buNone/>
            </a:pPr>
            <a:r>
              <a:rPr lang="en-US" sz="2000" dirty="0">
                <a:latin typeface="+mj-lt"/>
              </a:rPr>
              <a:t> </a:t>
            </a:r>
            <a:r>
              <a:rPr lang="en-US" sz="2000" dirty="0" smtClean="0">
                <a:latin typeface="+mj-lt"/>
              </a:rPr>
              <a:t>     shall the minimum clearance between untreated wood and soil be less </a:t>
            </a:r>
          </a:p>
          <a:p>
            <a:pPr marL="0" indent="0">
              <a:buNone/>
            </a:pPr>
            <a:r>
              <a:rPr lang="en-US" sz="2000" dirty="0">
                <a:latin typeface="+mj-lt"/>
              </a:rPr>
              <a:t> </a:t>
            </a:r>
            <a:r>
              <a:rPr lang="en-US" sz="2000" dirty="0" smtClean="0">
                <a:latin typeface="+mj-lt"/>
              </a:rPr>
              <a:t>     than six (</a:t>
            </a:r>
            <a:r>
              <a:rPr lang="en-US" sz="2000" b="1" dirty="0" smtClean="0">
                <a:latin typeface="+mj-lt"/>
              </a:rPr>
              <a:t>6</a:t>
            </a:r>
            <a:r>
              <a:rPr lang="en-US" sz="2000" dirty="0" smtClean="0">
                <a:latin typeface="+mj-lt"/>
              </a:rPr>
              <a:t>) inches.  </a:t>
            </a:r>
          </a:p>
          <a:p>
            <a:endParaRPr lang="en-US" dirty="0"/>
          </a:p>
        </p:txBody>
      </p:sp>
      <p:sp>
        <p:nvSpPr>
          <p:cNvPr id="4" name="Rectangle 3"/>
          <p:cNvSpPr/>
          <p:nvPr/>
        </p:nvSpPr>
        <p:spPr>
          <a:xfrm>
            <a:off x="1295400" y="4724400"/>
            <a:ext cx="6477000" cy="457200"/>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6096000"/>
            <a:ext cx="9144000" cy="914400"/>
          </a:xfrm>
          <a:prstGeom prst="rect">
            <a:avLst/>
          </a:prstGeom>
          <a:solidFill>
            <a:srgbClr val="99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5562600" y="4648200"/>
            <a:ext cx="1905000" cy="1938992"/>
          </a:xfrm>
          <a:prstGeom prst="rect">
            <a:avLst/>
          </a:prstGeom>
          <a:noFill/>
        </p:spPr>
        <p:txBody>
          <a:bodyPr wrap="square" rtlCol="0">
            <a:spAutoFit/>
          </a:bodyPr>
          <a:lstStyle/>
          <a:p>
            <a:r>
              <a:rPr lang="en-US" sz="2400" b="1" i="1" dirty="0" smtClean="0">
                <a:solidFill>
                  <a:schemeClr val="bg1"/>
                </a:solidFill>
                <a:latin typeface="+mj-lt"/>
              </a:rPr>
              <a:t>       </a:t>
            </a:r>
            <a:r>
              <a:rPr lang="en-US" b="1" i="1" dirty="0" smtClean="0">
                <a:latin typeface="+mj-lt"/>
              </a:rPr>
              <a:t>Wood</a:t>
            </a:r>
          </a:p>
          <a:p>
            <a:endParaRPr lang="en-US" sz="2400" b="1" i="1" dirty="0" smtClean="0">
              <a:solidFill>
                <a:schemeClr val="bg1"/>
              </a:solidFill>
              <a:latin typeface="+mj-lt"/>
            </a:endParaRPr>
          </a:p>
          <a:p>
            <a:endParaRPr lang="en-US" sz="3600" b="1" i="1" dirty="0">
              <a:solidFill>
                <a:schemeClr val="bg1"/>
              </a:solidFill>
              <a:latin typeface="+mj-lt"/>
            </a:endParaRPr>
          </a:p>
          <a:p>
            <a:r>
              <a:rPr lang="en-US" sz="3600" b="1" i="1" dirty="0" smtClean="0">
                <a:solidFill>
                  <a:schemeClr val="bg1"/>
                </a:solidFill>
                <a:latin typeface="+mj-lt"/>
              </a:rPr>
              <a:t>      </a:t>
            </a:r>
            <a:r>
              <a:rPr lang="en-US" b="1" i="1" dirty="0" smtClean="0">
                <a:solidFill>
                  <a:schemeClr val="bg1"/>
                </a:solidFill>
                <a:latin typeface="+mj-lt"/>
              </a:rPr>
              <a:t>Soil</a:t>
            </a:r>
            <a:endParaRPr lang="en-US" b="1" i="1" dirty="0">
              <a:solidFill>
                <a:schemeClr val="bg1"/>
              </a:solidFill>
              <a:latin typeface="+mj-lt"/>
            </a:endParaRPr>
          </a:p>
        </p:txBody>
      </p:sp>
      <p:sp>
        <p:nvSpPr>
          <p:cNvPr id="12" name="TextBox 11"/>
          <p:cNvSpPr txBox="1"/>
          <p:nvPr/>
        </p:nvSpPr>
        <p:spPr>
          <a:xfrm>
            <a:off x="381000" y="6096000"/>
            <a:ext cx="8382000" cy="738664"/>
          </a:xfrm>
          <a:prstGeom prst="rect">
            <a:avLst/>
          </a:prstGeom>
          <a:noFill/>
        </p:spPr>
        <p:txBody>
          <a:bodyPr wrap="square" rtlCol="0">
            <a:spAutoFit/>
          </a:bodyPr>
          <a:lstStyle/>
          <a:p>
            <a:r>
              <a:rPr lang="en-US" sz="2400" b="1" i="1" dirty="0" smtClean="0">
                <a:latin typeface="+mj-lt"/>
              </a:rPr>
              <a:t>    </a:t>
            </a:r>
            <a:r>
              <a:rPr lang="en-US" b="1" i="1" dirty="0" smtClean="0">
                <a:solidFill>
                  <a:schemeClr val="bg1"/>
                </a:solidFill>
                <a:latin typeface="+mj-lt"/>
              </a:rPr>
              <a:t>6” of air is required between wood &amp; soil unless  </a:t>
            </a:r>
          </a:p>
          <a:p>
            <a:r>
              <a:rPr lang="en-US" b="1" i="1" dirty="0">
                <a:solidFill>
                  <a:schemeClr val="bg1"/>
                </a:solidFill>
                <a:latin typeface="+mj-lt"/>
              </a:rPr>
              <a:t> </a:t>
            </a:r>
            <a:r>
              <a:rPr lang="en-US" b="1" i="1" dirty="0" smtClean="0">
                <a:solidFill>
                  <a:schemeClr val="bg1"/>
                </a:solidFill>
                <a:latin typeface="+mj-lt"/>
              </a:rPr>
              <a:t>    the wood had been treated for ground contact</a:t>
            </a:r>
            <a:endParaRPr lang="en-US" b="1" i="1" dirty="0">
              <a:solidFill>
                <a:schemeClr val="bg1"/>
              </a:solidFill>
              <a:latin typeface="+mj-lt"/>
            </a:endParaRPr>
          </a:p>
        </p:txBody>
      </p:sp>
      <p:sp>
        <p:nvSpPr>
          <p:cNvPr id="9" name="Rectangle 8"/>
          <p:cNvSpPr/>
          <p:nvPr/>
        </p:nvSpPr>
        <p:spPr>
          <a:xfrm>
            <a:off x="1295400" y="5181600"/>
            <a:ext cx="533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828800" y="51816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800600" y="51816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810000" y="51816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295400" y="56388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2819400" y="51816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flipV="1">
            <a:off x="6400800" y="5181600"/>
            <a:ext cx="0" cy="2286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286000" y="56388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3276600" y="56388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791200" y="51816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267200" y="56388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5257800" y="56388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6248400" y="56388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p:nvPr/>
        </p:nvCxnSpPr>
        <p:spPr>
          <a:xfrm>
            <a:off x="6400800" y="5715000"/>
            <a:ext cx="0" cy="381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791200" y="5410200"/>
            <a:ext cx="914400" cy="369332"/>
          </a:xfrm>
          <a:prstGeom prst="rect">
            <a:avLst/>
          </a:prstGeom>
          <a:noFill/>
        </p:spPr>
        <p:txBody>
          <a:bodyPr wrap="square" rtlCol="0">
            <a:spAutoFit/>
          </a:bodyPr>
          <a:lstStyle/>
          <a:p>
            <a:r>
              <a:rPr lang="en-US" b="1" dirty="0" smtClean="0"/>
              <a:t>         6” </a:t>
            </a:r>
            <a:endParaRPr lang="en-US" b="1" dirty="0"/>
          </a:p>
        </p:txBody>
      </p:sp>
      <p:sp>
        <p:nvSpPr>
          <p:cNvPr id="28" name="Rectangle 27"/>
          <p:cNvSpPr/>
          <p:nvPr/>
        </p:nvSpPr>
        <p:spPr>
          <a:xfrm>
            <a:off x="7239000" y="5638800"/>
            <a:ext cx="5334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6781800" y="5181600"/>
            <a:ext cx="990600" cy="457200"/>
          </a:xfrm>
          <a:prstGeom prst="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flipV="1">
            <a:off x="6400800" y="5181600"/>
            <a:ext cx="0" cy="304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itle 6"/>
          <p:cNvSpPr>
            <a:spLocks noGrp="1"/>
          </p:cNvSpPr>
          <p:nvPr>
            <p:ph type="title"/>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95600"/>
            <a:ext cx="8229600" cy="3429000"/>
          </a:xfrm>
        </p:spPr>
        <p:txBody>
          <a:bodyPr/>
          <a:lstStyle/>
          <a:p>
            <a:endParaRPr lang="en-US" dirty="0"/>
          </a:p>
        </p:txBody>
      </p:sp>
      <p:pic>
        <p:nvPicPr>
          <p:cNvPr id="4" name="Picture 5" descr="photo_14"/>
          <p:cNvPicPr>
            <a:picLocks noChangeAspect="1" noChangeArrowheads="1"/>
          </p:cNvPicPr>
          <p:nvPr/>
        </p:nvPicPr>
        <p:blipFill>
          <a:blip r:embed="rId2" cstate="print"/>
          <a:srcRect/>
          <a:stretch>
            <a:fillRect/>
          </a:stretch>
        </p:blipFill>
        <p:spPr bwMode="auto">
          <a:xfrm>
            <a:off x="533400" y="1447800"/>
            <a:ext cx="3680254" cy="3060825"/>
          </a:xfrm>
          <a:prstGeom prst="rect">
            <a:avLst/>
          </a:prstGeom>
          <a:noFill/>
          <a:ln>
            <a:solidFill>
              <a:schemeClr val="tx1"/>
            </a:solidFill>
          </a:ln>
        </p:spPr>
      </p:pic>
      <p:pic>
        <p:nvPicPr>
          <p:cNvPr id="5" name="Picture 6" descr="siding_5"/>
          <p:cNvPicPr>
            <a:picLocks noChangeAspect="1" noChangeArrowheads="1"/>
          </p:cNvPicPr>
          <p:nvPr/>
        </p:nvPicPr>
        <p:blipFill>
          <a:blip r:embed="rId3" cstate="print"/>
          <a:srcRect/>
          <a:stretch>
            <a:fillRect/>
          </a:stretch>
        </p:blipFill>
        <p:spPr bwMode="auto">
          <a:xfrm>
            <a:off x="4572000" y="1447800"/>
            <a:ext cx="4038600" cy="3028950"/>
          </a:xfrm>
          <a:prstGeom prst="rect">
            <a:avLst/>
          </a:prstGeom>
          <a:noFill/>
          <a:ln w="9525">
            <a:solidFill>
              <a:schemeClr val="tx1"/>
            </a:solidFill>
            <a:miter lim="800000"/>
            <a:headEnd/>
            <a:tailEnd/>
          </a:ln>
        </p:spPr>
      </p:pic>
      <p:sp>
        <p:nvSpPr>
          <p:cNvPr id="6" name="TextBox 5"/>
          <p:cNvSpPr txBox="1"/>
          <p:nvPr/>
        </p:nvSpPr>
        <p:spPr>
          <a:xfrm>
            <a:off x="10741" y="5181600"/>
            <a:ext cx="9143999" cy="1015663"/>
          </a:xfrm>
          <a:prstGeom prst="rect">
            <a:avLst/>
          </a:prstGeom>
          <a:noFill/>
        </p:spPr>
        <p:txBody>
          <a:bodyPr wrap="square" rtlCol="0">
            <a:spAutoFit/>
          </a:bodyPr>
          <a:lstStyle/>
          <a:p>
            <a:pPr algn="ctr"/>
            <a:r>
              <a:rPr lang="en-US" sz="2000" dirty="0" smtClean="0">
                <a:latin typeface="+mj-lt"/>
              </a:rPr>
              <a:t>Wooden siding, porch columns, deck posts, and stairs are touching or within 6” </a:t>
            </a:r>
          </a:p>
          <a:p>
            <a:pPr algn="ctr"/>
            <a:r>
              <a:rPr lang="en-US" sz="2000" dirty="0" smtClean="0">
                <a:latin typeface="+mj-lt"/>
              </a:rPr>
              <a:t>of soil and must either be removed, properly insulated from soil, or alternatively WAIVED</a:t>
            </a:r>
            <a:endParaRPr lang="en-US" sz="2000" dirty="0">
              <a:latin typeface="+mj-lt"/>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95600"/>
            <a:ext cx="8229600" cy="3429000"/>
          </a:xfrm>
        </p:spPr>
        <p:txBody>
          <a:bodyPr/>
          <a:lstStyle/>
          <a:p>
            <a:endParaRPr lang="en-US" dirty="0"/>
          </a:p>
        </p:txBody>
      </p:sp>
      <p:sp>
        <p:nvSpPr>
          <p:cNvPr id="6" name="TextBox 5"/>
          <p:cNvSpPr txBox="1"/>
          <p:nvPr/>
        </p:nvSpPr>
        <p:spPr>
          <a:xfrm>
            <a:off x="304800" y="4343400"/>
            <a:ext cx="4191000" cy="1569660"/>
          </a:xfrm>
          <a:prstGeom prst="rect">
            <a:avLst/>
          </a:prstGeom>
          <a:noFill/>
          <a:ln>
            <a:solidFill>
              <a:srgbClr val="000000"/>
            </a:solidFill>
          </a:ln>
        </p:spPr>
        <p:txBody>
          <a:bodyPr wrap="square" rtlCol="0">
            <a:spAutoFit/>
          </a:bodyPr>
          <a:lstStyle/>
          <a:p>
            <a:r>
              <a:rPr lang="en-US" sz="1600" dirty="0" smtClean="0">
                <a:latin typeface="+mj-lt"/>
              </a:rPr>
              <a:t>If wooden deck posts are not stamped or plated to show they are treated for ground contact and they are embedded in concrete, they are considered wood-to-earth contacts and need to be either removed, properly insulated from soil, or alternatively WAIVED.</a:t>
            </a:r>
            <a:endParaRPr lang="en-US" sz="1600" dirty="0">
              <a:latin typeface="+mj-lt"/>
            </a:endParaRPr>
          </a:p>
        </p:txBody>
      </p:sp>
      <p:pic>
        <p:nvPicPr>
          <p:cNvPr id="72706" name="Picture 2"/>
          <p:cNvPicPr>
            <a:picLocks noChangeAspect="1" noChangeArrowheads="1"/>
          </p:cNvPicPr>
          <p:nvPr/>
        </p:nvPicPr>
        <p:blipFill>
          <a:blip r:embed="rId2" cstate="print"/>
          <a:srcRect/>
          <a:stretch>
            <a:fillRect/>
          </a:stretch>
        </p:blipFill>
        <p:spPr bwMode="auto">
          <a:xfrm>
            <a:off x="457200" y="838200"/>
            <a:ext cx="3962008" cy="2971779"/>
          </a:xfrm>
          <a:prstGeom prst="rect">
            <a:avLst/>
          </a:prstGeom>
          <a:noFill/>
          <a:ln w="9525">
            <a:noFill/>
            <a:miter lim="800000"/>
            <a:headEnd/>
            <a:tailEnd/>
          </a:ln>
          <a:effectLst/>
        </p:spPr>
      </p:pic>
      <p:pic>
        <p:nvPicPr>
          <p:cNvPr id="72707" name="Picture 3"/>
          <p:cNvPicPr>
            <a:picLocks noChangeAspect="1" noChangeArrowheads="1"/>
          </p:cNvPicPr>
          <p:nvPr/>
        </p:nvPicPr>
        <p:blipFill>
          <a:blip r:embed="rId3" cstate="print"/>
          <a:srcRect/>
          <a:stretch>
            <a:fillRect/>
          </a:stretch>
        </p:blipFill>
        <p:spPr bwMode="auto">
          <a:xfrm>
            <a:off x="4724400" y="838200"/>
            <a:ext cx="3962036" cy="2971800"/>
          </a:xfrm>
          <a:prstGeom prst="rect">
            <a:avLst/>
          </a:prstGeom>
          <a:noFill/>
          <a:ln w="9525">
            <a:noFill/>
            <a:miter lim="800000"/>
            <a:headEnd/>
            <a:tailEnd/>
          </a:ln>
          <a:effectLst/>
        </p:spPr>
      </p:pic>
      <p:sp>
        <p:nvSpPr>
          <p:cNvPr id="9" name="TextBox 8"/>
          <p:cNvSpPr txBox="1"/>
          <p:nvPr/>
        </p:nvSpPr>
        <p:spPr>
          <a:xfrm>
            <a:off x="4648200" y="4343400"/>
            <a:ext cx="4191000" cy="1815882"/>
          </a:xfrm>
          <a:prstGeom prst="rect">
            <a:avLst/>
          </a:prstGeom>
          <a:noFill/>
          <a:ln>
            <a:solidFill>
              <a:schemeClr val="tx1"/>
            </a:solidFill>
          </a:ln>
        </p:spPr>
        <p:txBody>
          <a:bodyPr wrap="square" rtlCol="0">
            <a:spAutoFit/>
          </a:bodyPr>
          <a:lstStyle/>
          <a:p>
            <a:r>
              <a:rPr lang="en-US" sz="1600" dirty="0" smtClean="0">
                <a:latin typeface="+mj-lt"/>
              </a:rPr>
              <a:t>If wooden deck posts are not stamped or plated to show they are treated for ground contact and they are sitting on top of a concrete footer and there is at less than 6” of clearance between the wood and the soil, they need either to be  removed, properly insulated from soil, or alternatively WAIVED.</a:t>
            </a:r>
            <a:endParaRPr lang="en-US" sz="1600" dirty="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70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7" y="5334000"/>
            <a:ext cx="9144000" cy="533400"/>
          </a:xfrm>
        </p:spPr>
        <p:txBody>
          <a:bodyPr>
            <a:noAutofit/>
          </a:bodyPr>
          <a:lstStyle/>
          <a:p>
            <a:pPr algn="ctr">
              <a:buNone/>
            </a:pPr>
            <a:r>
              <a:rPr lang="en-US" sz="2000" dirty="0" smtClean="0">
                <a:latin typeface="+mj-lt"/>
              </a:rPr>
              <a:t>This deck post is embedded in concrete and must either be </a:t>
            </a:r>
          </a:p>
          <a:p>
            <a:pPr algn="ctr">
              <a:buNone/>
            </a:pPr>
            <a:r>
              <a:rPr lang="en-US" sz="2000" dirty="0" smtClean="0">
                <a:latin typeface="+mj-lt"/>
              </a:rPr>
              <a:t>removed, properly insulated from soil, or alternatively WAIVED</a:t>
            </a:r>
            <a:endParaRPr lang="en-US" sz="2000" dirty="0">
              <a:latin typeface="+mj-lt"/>
            </a:endParaRPr>
          </a:p>
        </p:txBody>
      </p:sp>
      <p:pic>
        <p:nvPicPr>
          <p:cNvPr id="75778" name="Picture 2"/>
          <p:cNvPicPr>
            <a:picLocks noChangeAspect="1" noChangeArrowheads="1"/>
          </p:cNvPicPr>
          <p:nvPr/>
        </p:nvPicPr>
        <p:blipFill>
          <a:blip r:embed="rId2" cstate="print"/>
          <a:srcRect/>
          <a:stretch>
            <a:fillRect/>
          </a:stretch>
        </p:blipFill>
        <p:spPr bwMode="auto">
          <a:xfrm>
            <a:off x="1905000" y="838200"/>
            <a:ext cx="5308552" cy="3981780"/>
          </a:xfrm>
          <a:prstGeom prst="rect">
            <a:avLst/>
          </a:prstGeom>
          <a:noFill/>
          <a:ln w="9525">
            <a:noFill/>
            <a:miter lim="800000"/>
            <a:headEnd/>
            <a:tailEnd/>
          </a:ln>
          <a:effectLst/>
        </p:spPr>
      </p:pic>
      <p:sp>
        <p:nvSpPr>
          <p:cNvPr id="4" name="TextBox 3"/>
          <p:cNvSpPr txBox="1"/>
          <p:nvPr/>
        </p:nvSpPr>
        <p:spPr>
          <a:xfrm>
            <a:off x="8229600" y="6652057"/>
            <a:ext cx="1143000" cy="215444"/>
          </a:xfrm>
          <a:prstGeom prst="rect">
            <a:avLst/>
          </a:prstGeom>
          <a:noFill/>
        </p:spPr>
        <p:txBody>
          <a:bodyPr wrap="square" rtlCol="0">
            <a:spAutoFit/>
          </a:bodyPr>
          <a:lstStyle/>
          <a:p>
            <a:r>
              <a:rPr lang="en-US" sz="800" b="1" dirty="0" smtClean="0">
                <a:solidFill>
                  <a:srgbClr val="000000"/>
                </a:solidFill>
              </a:rPr>
              <a:t>       Slide 10/79</a:t>
            </a:r>
            <a:endParaRPr lang="en-US" sz="800" b="1" dirty="0">
              <a:solidFill>
                <a:srgbClr val="00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95600"/>
            <a:ext cx="8229600" cy="3429000"/>
          </a:xfrm>
        </p:spPr>
        <p:txBody>
          <a:bodyPr/>
          <a:lstStyle/>
          <a:p>
            <a:endParaRPr lang="en-US" dirty="0"/>
          </a:p>
        </p:txBody>
      </p:sp>
      <p:pic>
        <p:nvPicPr>
          <p:cNvPr id="73730" name="Picture 2"/>
          <p:cNvPicPr>
            <a:picLocks noChangeAspect="1" noChangeArrowheads="1"/>
          </p:cNvPicPr>
          <p:nvPr/>
        </p:nvPicPr>
        <p:blipFill>
          <a:blip r:embed="rId2" cstate="print"/>
          <a:srcRect/>
          <a:stretch>
            <a:fillRect/>
          </a:stretch>
        </p:blipFill>
        <p:spPr bwMode="auto">
          <a:xfrm>
            <a:off x="457200" y="1143000"/>
            <a:ext cx="3962037" cy="2971800"/>
          </a:xfrm>
          <a:prstGeom prst="rect">
            <a:avLst/>
          </a:prstGeom>
          <a:noFill/>
          <a:ln w="9525">
            <a:noFill/>
            <a:miter lim="800000"/>
            <a:headEnd/>
            <a:tailEnd/>
          </a:ln>
          <a:effectLst/>
        </p:spPr>
      </p:pic>
      <p:pic>
        <p:nvPicPr>
          <p:cNvPr id="73731" name="Picture 3"/>
          <p:cNvPicPr>
            <a:picLocks noChangeAspect="1" noChangeArrowheads="1"/>
          </p:cNvPicPr>
          <p:nvPr/>
        </p:nvPicPr>
        <p:blipFill>
          <a:blip r:embed="rId3" cstate="print"/>
          <a:srcRect/>
          <a:stretch>
            <a:fillRect/>
          </a:stretch>
        </p:blipFill>
        <p:spPr bwMode="auto">
          <a:xfrm>
            <a:off x="4724400" y="1143000"/>
            <a:ext cx="3962037" cy="2971800"/>
          </a:xfrm>
          <a:prstGeom prst="rect">
            <a:avLst/>
          </a:prstGeom>
          <a:noFill/>
          <a:ln w="9525">
            <a:noFill/>
            <a:miter lim="800000"/>
            <a:headEnd/>
            <a:tailEnd/>
          </a:ln>
          <a:effectLst/>
        </p:spPr>
      </p:pic>
      <p:sp>
        <p:nvSpPr>
          <p:cNvPr id="10" name="TextBox 9"/>
          <p:cNvSpPr txBox="1"/>
          <p:nvPr/>
        </p:nvSpPr>
        <p:spPr>
          <a:xfrm>
            <a:off x="457200" y="4724400"/>
            <a:ext cx="8229600" cy="1323439"/>
          </a:xfrm>
          <a:prstGeom prst="rect">
            <a:avLst/>
          </a:prstGeom>
          <a:noFill/>
        </p:spPr>
        <p:txBody>
          <a:bodyPr wrap="square" rtlCol="0">
            <a:spAutoFit/>
          </a:bodyPr>
          <a:lstStyle/>
          <a:p>
            <a:pPr algn="ctr"/>
            <a:r>
              <a:rPr lang="en-US" sz="2000" dirty="0" smtClean="0">
                <a:latin typeface="+mj-lt"/>
              </a:rPr>
              <a:t>These deck posts and stair stringers are not treated for ground contact and are either resting on top of a footing and within 6” of the soil or are directly contacting the soil.  They must either be removed, properly insulated from soil, or alternatively WAIVED</a:t>
            </a:r>
            <a:endParaRPr lang="en-US" sz="2000" dirty="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Grp="1" noChangeAspect="1" noChangeArrowheads="1"/>
          </p:cNvPicPr>
          <p:nvPr>
            <p:ph idx="1"/>
          </p:nvPr>
        </p:nvPicPr>
        <p:blipFill>
          <a:blip r:embed="rId2" cstate="print"/>
          <a:srcRect/>
          <a:stretch>
            <a:fillRect/>
          </a:stretch>
        </p:blipFill>
        <p:spPr bwMode="auto">
          <a:xfrm>
            <a:off x="609600" y="762000"/>
            <a:ext cx="3655019" cy="2743200"/>
          </a:xfrm>
          <a:prstGeom prst="rect">
            <a:avLst/>
          </a:prstGeom>
          <a:noFill/>
          <a:ln w="9525">
            <a:noFill/>
            <a:miter lim="800000"/>
            <a:headEnd/>
            <a:tailEnd/>
          </a:ln>
        </p:spPr>
      </p:pic>
      <p:sp>
        <p:nvSpPr>
          <p:cNvPr id="6" name="TextBox 5"/>
          <p:cNvSpPr txBox="1"/>
          <p:nvPr/>
        </p:nvSpPr>
        <p:spPr>
          <a:xfrm>
            <a:off x="1" y="3962400"/>
            <a:ext cx="9143999" cy="2431435"/>
          </a:xfrm>
          <a:prstGeom prst="rect">
            <a:avLst/>
          </a:prstGeom>
          <a:noFill/>
        </p:spPr>
        <p:txBody>
          <a:bodyPr wrap="square" rtlCol="0">
            <a:spAutoFit/>
          </a:bodyPr>
          <a:lstStyle/>
          <a:p>
            <a:r>
              <a:rPr lang="en-US" sz="1600" b="1" dirty="0" smtClean="0">
                <a:latin typeface="+mj-lt"/>
              </a:rPr>
              <a:t>            </a:t>
            </a:r>
            <a:r>
              <a:rPr lang="en-US" sz="2000" dirty="0" smtClean="0">
                <a:latin typeface="+mj-lt"/>
              </a:rPr>
              <a:t>Wooden fence touching structure      Wooden corner board within 6” of the soil</a:t>
            </a:r>
          </a:p>
          <a:p>
            <a:endParaRPr lang="en-US" sz="1200" dirty="0" smtClean="0">
              <a:latin typeface="+mj-lt"/>
            </a:endParaRPr>
          </a:p>
          <a:p>
            <a:r>
              <a:rPr lang="en-US" sz="2000" dirty="0" smtClean="0">
                <a:latin typeface="+mj-lt"/>
              </a:rPr>
              <a:t>          The wood attached to the house        There are 4 options:  replace the wooden</a:t>
            </a:r>
          </a:p>
          <a:p>
            <a:r>
              <a:rPr lang="en-US" sz="2000" dirty="0" smtClean="0">
                <a:latin typeface="+mj-lt"/>
              </a:rPr>
              <a:t>          must either be moved or insulated     corner board with a plastic one, dig soil       </a:t>
            </a:r>
          </a:p>
          <a:p>
            <a:r>
              <a:rPr lang="en-US" sz="2000" dirty="0" smtClean="0">
                <a:latin typeface="+mj-lt"/>
              </a:rPr>
              <a:t>          from the house so that the wood        away from under the corner board to</a:t>
            </a:r>
          </a:p>
          <a:p>
            <a:r>
              <a:rPr lang="en-US" sz="2000" dirty="0" smtClean="0">
                <a:latin typeface="+mj-lt"/>
              </a:rPr>
              <a:t>          of the fence is not touching the           provide proper clearance, pour a 6” x 6”           </a:t>
            </a:r>
          </a:p>
          <a:p>
            <a:r>
              <a:rPr lang="en-US" sz="2000" dirty="0" smtClean="0">
                <a:latin typeface="+mj-lt"/>
              </a:rPr>
              <a:t>          building or it is alternatively                 slab under the corner board, or </a:t>
            </a:r>
          </a:p>
          <a:p>
            <a:r>
              <a:rPr lang="en-US" sz="2000" dirty="0">
                <a:latin typeface="+mj-lt"/>
              </a:rPr>
              <a:t> </a:t>
            </a:r>
            <a:r>
              <a:rPr lang="en-US" sz="2000" dirty="0" smtClean="0">
                <a:latin typeface="+mj-lt"/>
              </a:rPr>
              <a:t>         WAIVED.                                                   alternatively WAIVE it.</a:t>
            </a:r>
            <a:endParaRPr lang="en-US" sz="2000" dirty="0">
              <a:latin typeface="+mj-lt"/>
            </a:endParaRPr>
          </a:p>
        </p:txBody>
      </p:sp>
      <p:pic>
        <p:nvPicPr>
          <p:cNvPr id="8" name="Picture 4"/>
          <p:cNvPicPr>
            <a:picLocks noChangeAspect="1" noChangeArrowheads="1"/>
          </p:cNvPicPr>
          <p:nvPr/>
        </p:nvPicPr>
        <p:blipFill>
          <a:blip r:embed="rId3" cstate="print"/>
          <a:srcRect/>
          <a:stretch>
            <a:fillRect/>
          </a:stretch>
        </p:blipFill>
        <p:spPr bwMode="auto">
          <a:xfrm>
            <a:off x="4876800" y="762000"/>
            <a:ext cx="3667687" cy="2751146"/>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886200"/>
            <a:ext cx="9143999" cy="3046988"/>
          </a:xfrm>
          <a:prstGeom prst="rect">
            <a:avLst/>
          </a:prstGeom>
          <a:noFill/>
        </p:spPr>
        <p:txBody>
          <a:bodyPr wrap="square" rtlCol="0">
            <a:spAutoFit/>
          </a:bodyPr>
          <a:lstStyle/>
          <a:p>
            <a:r>
              <a:rPr lang="en-US" sz="1600" b="1" dirty="0" smtClean="0">
                <a:latin typeface="+mj-lt"/>
              </a:rPr>
              <a:t>        </a:t>
            </a:r>
            <a:r>
              <a:rPr lang="en-US" sz="1600" b="1" dirty="0">
                <a:latin typeface="+mj-lt"/>
              </a:rPr>
              <a:t> </a:t>
            </a:r>
            <a:r>
              <a:rPr lang="en-US" sz="1600" b="1" dirty="0" smtClean="0">
                <a:latin typeface="+mj-lt"/>
              </a:rPr>
              <a:t>         </a:t>
            </a:r>
            <a:r>
              <a:rPr lang="en-US" sz="2000" dirty="0" smtClean="0">
                <a:latin typeface="+mj-lt"/>
              </a:rPr>
              <a:t>Deck support touching soil                       Wooden steps touching and within 6”         </a:t>
            </a:r>
          </a:p>
          <a:p>
            <a:r>
              <a:rPr lang="en-US" sz="2000" dirty="0" smtClean="0">
                <a:latin typeface="+mj-lt"/>
              </a:rPr>
              <a:t>                                                                                                                of soil</a:t>
            </a:r>
          </a:p>
          <a:p>
            <a:endParaRPr lang="en-US" sz="800" b="1" dirty="0" smtClean="0">
              <a:latin typeface="+mj-lt"/>
            </a:endParaRPr>
          </a:p>
          <a:p>
            <a:r>
              <a:rPr lang="en-US" sz="1600" b="1" dirty="0" smtClean="0">
                <a:latin typeface="+mj-lt"/>
              </a:rPr>
              <a:t>        The siding, corner boards, and deck support                   The wooden steps and stair stringers either</a:t>
            </a:r>
          </a:p>
          <a:p>
            <a:r>
              <a:rPr lang="en-US" sz="1600" b="1" dirty="0" smtClean="0">
                <a:latin typeface="+mj-lt"/>
              </a:rPr>
              <a:t>        need either to be removed, to be properly                      need to be removed and replace with brick       </a:t>
            </a:r>
          </a:p>
          <a:p>
            <a:r>
              <a:rPr lang="en-US" sz="1600" b="1" dirty="0" smtClean="0">
                <a:latin typeface="+mj-lt"/>
              </a:rPr>
              <a:t>        insulated from soil, or alternatively WAIVED.                 or concrete steps, properly insulated from</a:t>
            </a:r>
          </a:p>
          <a:p>
            <a:r>
              <a:rPr lang="en-US" sz="1600" b="1" dirty="0" smtClean="0">
                <a:latin typeface="+mj-lt"/>
              </a:rPr>
              <a:t>                                                                                                           soil, or alternatively WAIVED.</a:t>
            </a:r>
          </a:p>
          <a:p>
            <a:r>
              <a:rPr lang="en-US" sz="1600" b="1" dirty="0" smtClean="0">
                <a:latin typeface="+mj-lt"/>
              </a:rPr>
              <a:t>        The fence needs to be cut off so that it is not                  </a:t>
            </a:r>
          </a:p>
          <a:p>
            <a:r>
              <a:rPr lang="en-US" sz="1600" b="1" dirty="0" smtClean="0">
                <a:latin typeface="+mj-lt"/>
              </a:rPr>
              <a:t>        touching the house or alternatively WAIVED.                 The lattice work and frame need either to be</a:t>
            </a:r>
          </a:p>
          <a:p>
            <a:r>
              <a:rPr lang="en-US" sz="1600" b="1" dirty="0" smtClean="0">
                <a:latin typeface="+mj-lt"/>
              </a:rPr>
              <a:t>                                                                                                           removed, properly insulated, or WAIVED. </a:t>
            </a:r>
          </a:p>
          <a:p>
            <a:r>
              <a:rPr lang="en-US" sz="1600" b="1" dirty="0" smtClean="0">
                <a:latin typeface="+mj-lt"/>
              </a:rPr>
              <a:t>                                                                                                                                        </a:t>
            </a:r>
          </a:p>
          <a:p>
            <a:r>
              <a:rPr lang="en-US" sz="1600" b="1" dirty="0" smtClean="0">
                <a:latin typeface="+mj-lt"/>
              </a:rPr>
              <a:t>                                             </a:t>
            </a:r>
            <a:endParaRPr lang="en-US" sz="1600" b="1" dirty="0">
              <a:latin typeface="+mj-lt"/>
            </a:endParaRPr>
          </a:p>
        </p:txBody>
      </p:sp>
      <p:pic>
        <p:nvPicPr>
          <p:cNvPr id="71682" name="Picture 2"/>
          <p:cNvPicPr>
            <a:picLocks noChangeAspect="1" noChangeArrowheads="1"/>
          </p:cNvPicPr>
          <p:nvPr/>
        </p:nvPicPr>
        <p:blipFill>
          <a:blip r:embed="rId2" cstate="print"/>
          <a:srcRect/>
          <a:stretch>
            <a:fillRect/>
          </a:stretch>
        </p:blipFill>
        <p:spPr bwMode="auto">
          <a:xfrm>
            <a:off x="457200" y="609600"/>
            <a:ext cx="3810000" cy="2857762"/>
          </a:xfrm>
          <a:prstGeom prst="rect">
            <a:avLst/>
          </a:prstGeom>
          <a:noFill/>
          <a:ln w="9525">
            <a:noFill/>
            <a:miter lim="800000"/>
            <a:headEnd/>
            <a:tailEnd/>
          </a:ln>
          <a:effectLst/>
        </p:spPr>
      </p:pic>
      <p:pic>
        <p:nvPicPr>
          <p:cNvPr id="71683" name="Picture 3"/>
          <p:cNvPicPr>
            <a:picLocks noChangeAspect="1" noChangeArrowheads="1"/>
          </p:cNvPicPr>
          <p:nvPr/>
        </p:nvPicPr>
        <p:blipFill>
          <a:blip r:embed="rId3" cstate="print"/>
          <a:srcRect/>
          <a:stretch>
            <a:fillRect/>
          </a:stretch>
        </p:blipFill>
        <p:spPr bwMode="auto">
          <a:xfrm>
            <a:off x="4953000" y="609600"/>
            <a:ext cx="3810000" cy="2857762"/>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43712"/>
          </a:xfrm>
        </p:spPr>
        <p:txBody>
          <a:bodyPr>
            <a:normAutofit/>
          </a:bodyPr>
          <a:lstStyle/>
          <a:p>
            <a:pPr algn="ctr"/>
            <a:r>
              <a:rPr lang="en-US" sz="2800" b="1" i="1" dirty="0" smtClean="0">
                <a:solidFill>
                  <a:schemeClr val="tx1"/>
                </a:solidFill>
                <a:effectLst>
                  <a:outerShdw blurRad="38100" dist="38100" dir="2700000" algn="tl">
                    <a:srgbClr val="000000">
                      <a:alpha val="43137"/>
                    </a:srgbClr>
                  </a:outerShdw>
                </a:effectLst>
              </a:rPr>
              <a:t>Post construction Comprehensive soil treatment</a:t>
            </a:r>
            <a:endParaRPr lang="en-US" sz="2800" dirty="0">
              <a:solidFill>
                <a:schemeClr val="tx1"/>
              </a:solidFill>
            </a:endParaRPr>
          </a:p>
        </p:txBody>
      </p:sp>
      <p:pic>
        <p:nvPicPr>
          <p:cNvPr id="5" name="Picture 5" descr="DTF-Wood40-hg"/>
          <p:cNvPicPr>
            <a:picLocks noChangeAspect="1" noChangeArrowheads="1"/>
          </p:cNvPicPr>
          <p:nvPr/>
        </p:nvPicPr>
        <p:blipFill>
          <a:blip r:embed="rId2" cstate="print"/>
          <a:srcRect/>
          <a:stretch>
            <a:fillRect/>
          </a:stretch>
        </p:blipFill>
        <p:spPr>
          <a:xfrm>
            <a:off x="381000" y="1295400"/>
            <a:ext cx="3733800" cy="2517486"/>
          </a:xfrm>
          <a:prstGeom prst="rect">
            <a:avLst/>
          </a:prstGeom>
          <a:noFill/>
          <a:ln/>
        </p:spPr>
      </p:pic>
      <p:sp>
        <p:nvSpPr>
          <p:cNvPr id="7" name="Rectangle 6"/>
          <p:cNvSpPr/>
          <p:nvPr/>
        </p:nvSpPr>
        <p:spPr>
          <a:xfrm>
            <a:off x="152400" y="4114800"/>
            <a:ext cx="4267200" cy="2369880"/>
          </a:xfrm>
          <a:prstGeom prst="rect">
            <a:avLst/>
          </a:prstGeom>
          <a:solidFill>
            <a:schemeClr val="bg1"/>
          </a:solidFill>
        </p:spPr>
        <p:txBody>
          <a:bodyPr wrap="square">
            <a:spAutoFit/>
          </a:bodyPr>
          <a:lstStyle/>
          <a:p>
            <a:pPr algn="ctr"/>
            <a:r>
              <a:rPr lang="en-US" sz="2000" dirty="0">
                <a:latin typeface="Calibri" pitchFamily="34" charset="0"/>
              </a:rPr>
              <a:t>Wood </a:t>
            </a:r>
            <a:r>
              <a:rPr lang="en-US" sz="2000" dirty="0" smtClean="0">
                <a:latin typeface="Calibri" pitchFamily="34" charset="0"/>
              </a:rPr>
              <a:t>fence post is touching building</a:t>
            </a:r>
          </a:p>
          <a:p>
            <a:pPr algn="ctr"/>
            <a:endParaRPr lang="en-US" sz="2800" dirty="0" smtClean="0">
              <a:latin typeface="Calibri" pitchFamily="34" charset="0"/>
            </a:endParaRPr>
          </a:p>
          <a:p>
            <a:r>
              <a:rPr lang="en-US" sz="2000" dirty="0" smtClean="0">
                <a:latin typeface="Calibri" pitchFamily="34" charset="0"/>
              </a:rPr>
              <a:t>  The wood fence post touching the   </a:t>
            </a:r>
          </a:p>
          <a:p>
            <a:r>
              <a:rPr lang="en-US" sz="2000" dirty="0" smtClean="0">
                <a:latin typeface="Calibri" pitchFamily="34" charset="0"/>
              </a:rPr>
              <a:t>  wall needs to be moved so that is it is </a:t>
            </a:r>
          </a:p>
          <a:p>
            <a:r>
              <a:rPr lang="en-US" sz="2000" dirty="0" smtClean="0">
                <a:latin typeface="Calibri" pitchFamily="34" charset="0"/>
              </a:rPr>
              <a:t>  not touching the building, removed </a:t>
            </a:r>
          </a:p>
          <a:p>
            <a:r>
              <a:rPr lang="en-US" sz="2000" dirty="0" smtClean="0">
                <a:latin typeface="Calibri" pitchFamily="34" charset="0"/>
              </a:rPr>
              <a:t>  and replaced with a metal fence post, </a:t>
            </a:r>
          </a:p>
          <a:p>
            <a:r>
              <a:rPr lang="en-US" sz="2000" dirty="0" smtClean="0">
                <a:latin typeface="Calibri" pitchFamily="34" charset="0"/>
              </a:rPr>
              <a:t>  or alternatively WAIVED. </a:t>
            </a:r>
            <a:endParaRPr lang="en-US" sz="2000" dirty="0">
              <a:latin typeface="Calibri" pitchFamily="34" charset="0"/>
            </a:endParaRPr>
          </a:p>
        </p:txBody>
      </p:sp>
      <p:pic>
        <p:nvPicPr>
          <p:cNvPr id="8" name="Picture 4" descr="banda-cutout-b"/>
          <p:cNvPicPr>
            <a:picLocks noChangeAspect="1" noChangeArrowheads="1"/>
          </p:cNvPicPr>
          <p:nvPr/>
        </p:nvPicPr>
        <p:blipFill>
          <a:blip r:embed="rId3" cstate="print"/>
          <a:srcRect/>
          <a:stretch>
            <a:fillRect/>
          </a:stretch>
        </p:blipFill>
        <p:spPr>
          <a:xfrm>
            <a:off x="4724400" y="1295400"/>
            <a:ext cx="3899864" cy="2514600"/>
          </a:xfrm>
          <a:prstGeom prst="rect">
            <a:avLst/>
          </a:prstGeom>
          <a:noFill/>
          <a:ln/>
        </p:spPr>
      </p:pic>
      <p:sp>
        <p:nvSpPr>
          <p:cNvPr id="9" name="TextBox 8"/>
          <p:cNvSpPr txBox="1"/>
          <p:nvPr/>
        </p:nvSpPr>
        <p:spPr>
          <a:xfrm>
            <a:off x="4724400" y="4114800"/>
            <a:ext cx="4038600" cy="2369880"/>
          </a:xfrm>
          <a:prstGeom prst="rect">
            <a:avLst/>
          </a:prstGeom>
          <a:solidFill>
            <a:schemeClr val="bg1"/>
          </a:solidFill>
        </p:spPr>
        <p:txBody>
          <a:bodyPr wrap="square" rtlCol="0">
            <a:spAutoFit/>
          </a:bodyPr>
          <a:lstStyle/>
          <a:p>
            <a:r>
              <a:rPr lang="en-US" sz="1600" b="1" dirty="0" smtClean="0">
                <a:latin typeface="Calibri" pitchFamily="34" charset="0"/>
              </a:rPr>
              <a:t> </a:t>
            </a:r>
            <a:r>
              <a:rPr lang="en-US" sz="2000" dirty="0" smtClean="0">
                <a:latin typeface="Calibri" pitchFamily="34" charset="0"/>
              </a:rPr>
              <a:t>Wooden railroad ties are touching </a:t>
            </a:r>
          </a:p>
          <a:p>
            <a:r>
              <a:rPr lang="en-US" sz="2000" dirty="0" smtClean="0">
                <a:latin typeface="Calibri" pitchFamily="34" charset="0"/>
              </a:rPr>
              <a:t>                         building</a:t>
            </a:r>
            <a:r>
              <a:rPr lang="en-US" sz="2000" dirty="0">
                <a:latin typeface="Calibri" pitchFamily="34" charset="0"/>
              </a:rPr>
              <a:t> </a:t>
            </a:r>
            <a:endParaRPr lang="en-US" sz="2000" dirty="0" smtClean="0">
              <a:latin typeface="Calibri" pitchFamily="34" charset="0"/>
            </a:endParaRPr>
          </a:p>
          <a:p>
            <a:endParaRPr lang="en-US" sz="800" dirty="0" smtClean="0">
              <a:latin typeface="Calibri" pitchFamily="34" charset="0"/>
            </a:endParaRPr>
          </a:p>
          <a:p>
            <a:r>
              <a:rPr lang="en-US" sz="2000" dirty="0" smtClean="0">
                <a:latin typeface="Calibri" pitchFamily="34" charset="0"/>
              </a:rPr>
              <a:t>The railroad tie walls either need to be removed and replace with block walls, moved so that they are not touching the building, or alternatively WAIVED.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atlantadecking.com/Images/enlarge/483.jpg"/>
          <p:cNvPicPr>
            <a:picLocks noChangeAspect="1" noChangeArrowheads="1"/>
          </p:cNvPicPr>
          <p:nvPr/>
        </p:nvPicPr>
        <p:blipFill>
          <a:blip r:embed="rId2" cstate="print"/>
          <a:srcRect/>
          <a:stretch>
            <a:fillRect/>
          </a:stretch>
        </p:blipFill>
        <p:spPr bwMode="auto">
          <a:xfrm>
            <a:off x="4724400" y="762000"/>
            <a:ext cx="3985402" cy="2640330"/>
          </a:xfrm>
          <a:prstGeom prst="rect">
            <a:avLst/>
          </a:prstGeom>
          <a:noFill/>
          <a:ln>
            <a:solidFill>
              <a:schemeClr val="tx1"/>
            </a:solidFill>
          </a:ln>
        </p:spPr>
      </p:pic>
      <p:pic>
        <p:nvPicPr>
          <p:cNvPr id="38916" name="Picture 4" descr="http://veldmanhomeimprovements.com/gallery/pic7.jpg"/>
          <p:cNvPicPr>
            <a:picLocks noChangeAspect="1" noChangeArrowheads="1"/>
          </p:cNvPicPr>
          <p:nvPr/>
        </p:nvPicPr>
        <p:blipFill>
          <a:blip r:embed="rId3" cstate="print"/>
          <a:srcRect/>
          <a:stretch>
            <a:fillRect/>
          </a:stretch>
        </p:blipFill>
        <p:spPr bwMode="auto">
          <a:xfrm>
            <a:off x="457200" y="762000"/>
            <a:ext cx="3995506" cy="2667000"/>
          </a:xfrm>
          <a:prstGeom prst="rect">
            <a:avLst/>
          </a:prstGeom>
          <a:noFill/>
          <a:ln>
            <a:solidFill>
              <a:schemeClr val="tx1"/>
            </a:solidFill>
          </a:ln>
        </p:spPr>
      </p:pic>
      <p:sp>
        <p:nvSpPr>
          <p:cNvPr id="13" name="TextBox 12"/>
          <p:cNvSpPr txBox="1"/>
          <p:nvPr/>
        </p:nvSpPr>
        <p:spPr>
          <a:xfrm>
            <a:off x="457200" y="3962400"/>
            <a:ext cx="8229600" cy="2800767"/>
          </a:xfrm>
          <a:prstGeom prst="rect">
            <a:avLst/>
          </a:prstGeom>
          <a:noFill/>
        </p:spPr>
        <p:txBody>
          <a:bodyPr wrap="square" rtlCol="0">
            <a:spAutoFit/>
          </a:bodyPr>
          <a:lstStyle/>
          <a:p>
            <a:pPr algn="ctr"/>
            <a:r>
              <a:rPr lang="en-US" sz="2000" dirty="0" smtClean="0">
                <a:latin typeface="Calibri" pitchFamily="34" charset="0"/>
              </a:rPr>
              <a:t>Lattice work, deck posts, stairs, and stair railing of deck are touching or within 6” of soil outside</a:t>
            </a:r>
          </a:p>
          <a:p>
            <a:endParaRPr lang="en-US" sz="1600" b="1" dirty="0" smtClean="0">
              <a:latin typeface="Calibri" pitchFamily="34" charset="0"/>
            </a:endParaRPr>
          </a:p>
          <a:p>
            <a:r>
              <a:rPr lang="en-US" sz="2000" dirty="0" smtClean="0">
                <a:latin typeface="Calibri" pitchFamily="34" charset="0"/>
              </a:rPr>
              <a:t>All wooden elements of deck and stairs need either to be removed, properly insulated from the soil, or alternatively WAIVED</a:t>
            </a:r>
          </a:p>
          <a:p>
            <a:endParaRPr lang="en-US" sz="2000" b="1" dirty="0">
              <a:solidFill>
                <a:srgbClr val="FF3636"/>
              </a:solidFill>
              <a:latin typeface="Calibri" pitchFamily="34" charset="0"/>
            </a:endParaRPr>
          </a:p>
          <a:p>
            <a:r>
              <a:rPr lang="en-US" sz="2000" b="1" dirty="0" smtClean="0">
                <a:solidFill>
                  <a:srgbClr val="FF3636"/>
                </a:solidFill>
                <a:latin typeface="Calibri" pitchFamily="34" charset="0"/>
              </a:rPr>
              <a:t>…and don’t forget, we need to have access under the deck for treatment </a:t>
            </a:r>
          </a:p>
          <a:p>
            <a:pPr algn="ctr"/>
            <a:endParaRPr lang="en-US" sz="2000" dirty="0" smtClean="0">
              <a:latin typeface="Calibri" pitchFamily="34" charset="0"/>
            </a:endParaRPr>
          </a:p>
          <a:p>
            <a:endParaRPr lang="en-US" sz="2000" dirty="0">
              <a:latin typeface="Calibri"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Content Placeholder 6" descr="IMG_1362.JPG"/>
          <p:cNvPicPr>
            <a:picLocks noGrp="1" noChangeAspect="1"/>
          </p:cNvPicPr>
          <p:nvPr>
            <p:ph idx="1"/>
          </p:nvPr>
        </p:nvPicPr>
        <p:blipFill>
          <a:blip r:embed="rId2" cstate="print"/>
          <a:srcRect t="-15199" b="-15199"/>
          <a:stretch>
            <a:fillRect/>
          </a:stretch>
        </p:blipFill>
        <p:spPr>
          <a:xfrm>
            <a:off x="4648200" y="304800"/>
            <a:ext cx="3886200" cy="3800645"/>
          </a:xfrm>
        </p:spPr>
      </p:pic>
      <p:pic>
        <p:nvPicPr>
          <p:cNvPr id="7" name="Content Placeholder 3" descr="Farrow QA (21).JPG"/>
          <p:cNvPicPr>
            <a:picLocks noChangeAspect="1"/>
          </p:cNvPicPr>
          <p:nvPr/>
        </p:nvPicPr>
        <p:blipFill>
          <a:blip r:embed="rId3" cstate="print"/>
          <a:srcRect/>
          <a:stretch>
            <a:fillRect/>
          </a:stretch>
        </p:blipFill>
        <p:spPr>
          <a:xfrm>
            <a:off x="457200" y="762000"/>
            <a:ext cx="3810000" cy="2857010"/>
          </a:xfrm>
          <a:prstGeom prst="rect">
            <a:avLst/>
          </a:prstGeom>
          <a:ln>
            <a:solidFill>
              <a:schemeClr val="bg1"/>
            </a:solidFill>
          </a:ln>
        </p:spPr>
      </p:pic>
      <p:sp>
        <p:nvSpPr>
          <p:cNvPr id="21" name="TextBox 20"/>
          <p:cNvSpPr txBox="1"/>
          <p:nvPr/>
        </p:nvSpPr>
        <p:spPr>
          <a:xfrm>
            <a:off x="381000" y="4343400"/>
            <a:ext cx="8229600" cy="1631216"/>
          </a:xfrm>
          <a:prstGeom prst="rect">
            <a:avLst/>
          </a:prstGeom>
          <a:noFill/>
        </p:spPr>
        <p:txBody>
          <a:bodyPr wrap="square" rtlCol="0">
            <a:spAutoFit/>
          </a:bodyPr>
          <a:lstStyle/>
          <a:p>
            <a:pPr algn="ctr"/>
            <a:r>
              <a:rPr lang="en-US" sz="2000" dirty="0" smtClean="0">
                <a:latin typeface="+mj-lt"/>
              </a:rPr>
              <a:t>Wood crawl space door &amp; door frame touching or within 6” of soil</a:t>
            </a:r>
          </a:p>
          <a:p>
            <a:pPr algn="ctr"/>
            <a:endParaRPr lang="en-US" sz="2000" dirty="0" smtClean="0">
              <a:latin typeface="+mj-lt"/>
            </a:endParaRPr>
          </a:p>
          <a:p>
            <a:r>
              <a:rPr lang="en-US" sz="2000" dirty="0" smtClean="0">
                <a:latin typeface="+mj-lt"/>
              </a:rPr>
              <a:t>The wood crawl space door &amp; door frames need either to be removed and replaced with metal or plastic doors (we can sell them), properly insulated from the soil (provide at least 6” clearance), or alternatively WAIVED.</a:t>
            </a:r>
            <a:endParaRPr lang="en-US" sz="2000" dirty="0">
              <a:latin typeface="+mj-lt"/>
            </a:endParaRPr>
          </a:p>
        </p:txBody>
      </p:sp>
      <p:sp>
        <p:nvSpPr>
          <p:cNvPr id="5" name="TextBox 4"/>
          <p:cNvSpPr txBox="1"/>
          <p:nvPr/>
        </p:nvSpPr>
        <p:spPr>
          <a:xfrm>
            <a:off x="8534400" y="6642556"/>
            <a:ext cx="609600" cy="215444"/>
          </a:xfrm>
          <a:prstGeom prst="rect">
            <a:avLst/>
          </a:prstGeom>
          <a:noFill/>
        </p:spPr>
        <p:txBody>
          <a:bodyPr wrap="square" rtlCol="0">
            <a:spAutoFit/>
          </a:bodyPr>
          <a:lstStyle/>
          <a:p>
            <a:pPr algn="ctr"/>
            <a:r>
              <a:rPr lang="en-US" sz="800" b="1" dirty="0"/>
              <a:t>2</a:t>
            </a:r>
            <a:r>
              <a:rPr lang="en-US" sz="800" b="1" dirty="0" smtClean="0"/>
              <a:t>0/81</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457200" y="4317078"/>
            <a:ext cx="8229600" cy="2554545"/>
          </a:xfrm>
          <a:prstGeom prst="rect">
            <a:avLst/>
          </a:prstGeom>
          <a:noFill/>
        </p:spPr>
        <p:txBody>
          <a:bodyPr wrap="square" rtlCol="0">
            <a:spAutoFit/>
          </a:bodyPr>
          <a:lstStyle/>
          <a:p>
            <a:pPr algn="ctr"/>
            <a:r>
              <a:rPr lang="en-US" sz="2000" dirty="0" smtClean="0">
                <a:latin typeface="+mj-lt"/>
              </a:rPr>
              <a:t>Wood crawl space door &amp; door frame touching or within 6” of soil</a:t>
            </a:r>
          </a:p>
          <a:p>
            <a:pPr algn="ctr"/>
            <a:endParaRPr lang="en-US" sz="2000" dirty="0" smtClean="0">
              <a:latin typeface="+mj-lt"/>
            </a:endParaRPr>
          </a:p>
          <a:p>
            <a:r>
              <a:rPr lang="en-US" sz="2000" dirty="0" smtClean="0">
                <a:latin typeface="+mj-lt"/>
              </a:rPr>
              <a:t>The wood crawl space door &amp; door frames need either to be removed and replaced with metal or plastic doors (we can sell them), properly insulated from the soil (provide at least 6” clearance), or alternatively WAIVED</a:t>
            </a:r>
          </a:p>
          <a:p>
            <a:endParaRPr lang="en-US" sz="2000" dirty="0" smtClean="0">
              <a:latin typeface="+mj-lt"/>
            </a:endParaRPr>
          </a:p>
          <a:p>
            <a:pPr algn="ctr"/>
            <a:endParaRPr lang="en-US" sz="2000" dirty="0" smtClean="0">
              <a:latin typeface="+mj-lt"/>
            </a:endParaRPr>
          </a:p>
          <a:p>
            <a:endParaRPr lang="en-US" sz="2000" dirty="0">
              <a:latin typeface="+mj-lt"/>
            </a:endParaRPr>
          </a:p>
        </p:txBody>
      </p:sp>
      <p:pic>
        <p:nvPicPr>
          <p:cNvPr id="70658" name="Picture 2"/>
          <p:cNvPicPr>
            <a:picLocks noChangeAspect="1" noChangeArrowheads="1"/>
          </p:cNvPicPr>
          <p:nvPr/>
        </p:nvPicPr>
        <p:blipFill>
          <a:blip r:embed="rId2" cstate="print"/>
          <a:srcRect/>
          <a:stretch>
            <a:fillRect/>
          </a:stretch>
        </p:blipFill>
        <p:spPr bwMode="auto">
          <a:xfrm>
            <a:off x="457200" y="762000"/>
            <a:ext cx="3941931" cy="2956719"/>
          </a:xfrm>
          <a:prstGeom prst="rect">
            <a:avLst/>
          </a:prstGeom>
          <a:noFill/>
          <a:ln w="9525">
            <a:noFill/>
            <a:miter lim="800000"/>
            <a:headEnd/>
            <a:tailEnd/>
          </a:ln>
          <a:effectLst/>
        </p:spPr>
      </p:pic>
      <p:pic>
        <p:nvPicPr>
          <p:cNvPr id="70659" name="Picture 3"/>
          <p:cNvPicPr>
            <a:picLocks noChangeAspect="1" noChangeArrowheads="1"/>
          </p:cNvPicPr>
          <p:nvPr/>
        </p:nvPicPr>
        <p:blipFill>
          <a:blip r:embed="rId3" cstate="print"/>
          <a:srcRect/>
          <a:stretch>
            <a:fillRect/>
          </a:stretch>
        </p:blipFill>
        <p:spPr bwMode="auto">
          <a:xfrm>
            <a:off x="4800600" y="762000"/>
            <a:ext cx="3962037" cy="297180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descr="IMG_1355.JPG"/>
          <p:cNvPicPr>
            <a:picLocks noGrp="1" noChangeAspect="1"/>
          </p:cNvPicPr>
          <p:nvPr>
            <p:ph idx="1"/>
          </p:nvPr>
        </p:nvPicPr>
        <p:blipFill>
          <a:blip r:embed="rId2" cstate="print"/>
          <a:srcRect t="-24712" b="-24712"/>
          <a:stretch>
            <a:fillRect/>
          </a:stretch>
        </p:blipFill>
        <p:spPr>
          <a:xfrm>
            <a:off x="2362200" y="-152400"/>
            <a:ext cx="4297762" cy="4765901"/>
          </a:xfrm>
          <a:ln>
            <a:noFill/>
          </a:ln>
        </p:spPr>
      </p:pic>
      <p:sp>
        <p:nvSpPr>
          <p:cNvPr id="17" name="TextBox 16"/>
          <p:cNvSpPr txBox="1"/>
          <p:nvPr/>
        </p:nvSpPr>
        <p:spPr>
          <a:xfrm>
            <a:off x="-21449" y="4191000"/>
            <a:ext cx="9144000" cy="2277547"/>
          </a:xfrm>
          <a:prstGeom prst="rect">
            <a:avLst/>
          </a:prstGeom>
          <a:noFill/>
        </p:spPr>
        <p:txBody>
          <a:bodyPr wrap="square" rtlCol="0">
            <a:spAutoFit/>
          </a:bodyPr>
          <a:lstStyle/>
          <a:p>
            <a:pPr algn="ctr"/>
            <a:r>
              <a:rPr lang="en-US" sz="2000" dirty="0" smtClean="0">
                <a:latin typeface="+mj-lt"/>
              </a:rPr>
              <a:t>Wood deck posts, stairs and stair railings touching or within 6” of soil</a:t>
            </a:r>
          </a:p>
          <a:p>
            <a:pPr algn="ctr"/>
            <a:endParaRPr lang="en-US" sz="800" dirty="0" smtClean="0">
              <a:latin typeface="+mj-lt"/>
            </a:endParaRPr>
          </a:p>
          <a:p>
            <a:r>
              <a:rPr lang="en-US" sz="2000" dirty="0" smtClean="0">
                <a:latin typeface="+mj-lt"/>
              </a:rPr>
              <a:t>                All the wooden elements of the deck and stairs that are touching or </a:t>
            </a:r>
          </a:p>
          <a:p>
            <a:r>
              <a:rPr lang="en-US" sz="2000" dirty="0">
                <a:latin typeface="+mj-lt"/>
              </a:rPr>
              <a:t> </a:t>
            </a:r>
            <a:r>
              <a:rPr lang="en-US" sz="2000" dirty="0" smtClean="0">
                <a:latin typeface="+mj-lt"/>
              </a:rPr>
              <a:t>               within 6” of the soil need to be removed, properly insulated from soil </a:t>
            </a:r>
          </a:p>
          <a:p>
            <a:r>
              <a:rPr lang="en-US" sz="2000" dirty="0" smtClean="0">
                <a:latin typeface="+mj-lt"/>
              </a:rPr>
              <a:t>                (provide at least 6’ clearance), or alternatively WAIVED</a:t>
            </a:r>
          </a:p>
          <a:p>
            <a:endParaRPr lang="en-US" sz="1400" dirty="0">
              <a:latin typeface="+mj-lt"/>
            </a:endParaRPr>
          </a:p>
          <a:p>
            <a:r>
              <a:rPr lang="en-US" sz="2000" dirty="0" smtClean="0">
                <a:latin typeface="+mj-lt"/>
              </a:rPr>
              <a:t>             </a:t>
            </a:r>
            <a:r>
              <a:rPr lang="en-US" sz="2000" b="1" dirty="0" smtClean="0">
                <a:solidFill>
                  <a:srgbClr val="FF0000"/>
                </a:solidFill>
                <a:latin typeface="+mj-lt"/>
              </a:rPr>
              <a:t>   </a:t>
            </a:r>
            <a:r>
              <a:rPr lang="en-US" sz="2000" b="1" dirty="0">
                <a:solidFill>
                  <a:srgbClr val="FF0000"/>
                </a:solidFill>
                <a:latin typeface="+mj-lt"/>
              </a:rPr>
              <a:t>L</a:t>
            </a:r>
            <a:r>
              <a:rPr lang="en-US" sz="2000" b="1" dirty="0" smtClean="0">
                <a:solidFill>
                  <a:srgbClr val="FF0000"/>
                </a:solidFill>
                <a:latin typeface="+mj-lt"/>
              </a:rPr>
              <a:t>et’s not forget that we must be able to get under the front porch        </a:t>
            </a:r>
          </a:p>
          <a:p>
            <a:r>
              <a:rPr lang="en-US" sz="2000" b="1" dirty="0">
                <a:solidFill>
                  <a:srgbClr val="FF0000"/>
                </a:solidFill>
                <a:latin typeface="+mj-lt"/>
              </a:rPr>
              <a:t> </a:t>
            </a:r>
            <a:r>
              <a:rPr lang="en-US" sz="2000" b="1" dirty="0" smtClean="0">
                <a:solidFill>
                  <a:srgbClr val="FF0000"/>
                </a:solidFill>
                <a:latin typeface="+mj-lt"/>
              </a:rPr>
              <a:t>               to treat the soil adjacent to the exterior foundation wall</a:t>
            </a:r>
            <a:endParaRPr lang="en-US" sz="2000" b="1" dirty="0">
              <a:solidFill>
                <a:srgbClr val="FF0000"/>
              </a:solidFill>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648200" y="4191000"/>
            <a:ext cx="4038601" cy="707886"/>
          </a:xfrm>
          <a:prstGeom prst="rect">
            <a:avLst/>
          </a:prstGeom>
          <a:noFill/>
        </p:spPr>
        <p:txBody>
          <a:bodyPr wrap="square" rtlCol="0">
            <a:spAutoFit/>
          </a:bodyPr>
          <a:lstStyle/>
          <a:p>
            <a:pPr algn="ctr"/>
            <a:r>
              <a:rPr lang="en-US" sz="2000" dirty="0" smtClean="0">
                <a:latin typeface="+mj-lt"/>
              </a:rPr>
              <a:t>Front porch columns touching or within 6” of soil</a:t>
            </a:r>
            <a:endParaRPr lang="en-US" sz="2000" dirty="0">
              <a:latin typeface="+mj-lt"/>
            </a:endParaRPr>
          </a:p>
        </p:txBody>
      </p:sp>
      <p:sp>
        <p:nvSpPr>
          <p:cNvPr id="21" name="TextBox 20"/>
          <p:cNvSpPr txBox="1"/>
          <p:nvPr/>
        </p:nvSpPr>
        <p:spPr>
          <a:xfrm>
            <a:off x="457200" y="4191000"/>
            <a:ext cx="4114800" cy="707886"/>
          </a:xfrm>
          <a:prstGeom prst="rect">
            <a:avLst/>
          </a:prstGeom>
          <a:noFill/>
        </p:spPr>
        <p:txBody>
          <a:bodyPr wrap="square" rtlCol="0">
            <a:spAutoFit/>
          </a:bodyPr>
          <a:lstStyle/>
          <a:p>
            <a:pPr algn="ctr"/>
            <a:r>
              <a:rPr lang="en-US" sz="2000" dirty="0" smtClean="0">
                <a:latin typeface="+mj-lt"/>
              </a:rPr>
              <a:t>Wooden columns or supports within   6” of soil</a:t>
            </a:r>
            <a:endParaRPr lang="en-US" sz="2000" dirty="0">
              <a:latin typeface="+mj-lt"/>
            </a:endParaRPr>
          </a:p>
        </p:txBody>
      </p:sp>
      <p:pic>
        <p:nvPicPr>
          <p:cNvPr id="15" name="Content Placeholder 6" descr="IMG_2993.JPG"/>
          <p:cNvPicPr>
            <a:picLocks noChangeAspect="1"/>
          </p:cNvPicPr>
          <p:nvPr/>
        </p:nvPicPr>
        <p:blipFill>
          <a:blip r:embed="rId2" cstate="print"/>
          <a:srcRect t="-24712" b="-24712"/>
          <a:stretch>
            <a:fillRect/>
          </a:stretch>
        </p:blipFill>
        <p:spPr>
          <a:xfrm>
            <a:off x="533400" y="-16033"/>
            <a:ext cx="4038600" cy="4571999"/>
          </a:xfrm>
          <a:prstGeom prst="rect">
            <a:avLst/>
          </a:prstGeom>
        </p:spPr>
      </p:pic>
      <p:pic>
        <p:nvPicPr>
          <p:cNvPr id="24" name="Content Placeholder 3" descr="2007 12 17 Statesboro 053.JPG"/>
          <p:cNvPicPr>
            <a:picLocks noChangeAspect="1"/>
          </p:cNvPicPr>
          <p:nvPr/>
        </p:nvPicPr>
        <p:blipFill>
          <a:blip r:embed="rId3" cstate="print"/>
          <a:srcRect/>
          <a:stretch>
            <a:fillRect/>
          </a:stretch>
        </p:blipFill>
        <p:spPr>
          <a:xfrm>
            <a:off x="4648200" y="762000"/>
            <a:ext cx="4064697" cy="3048000"/>
          </a:xfrm>
          <a:prstGeom prst="rect">
            <a:avLst/>
          </a:prstGeom>
        </p:spPr>
      </p:pic>
      <p:sp>
        <p:nvSpPr>
          <p:cNvPr id="8" name="TextBox 7"/>
          <p:cNvSpPr txBox="1"/>
          <p:nvPr/>
        </p:nvSpPr>
        <p:spPr>
          <a:xfrm>
            <a:off x="609600" y="5257800"/>
            <a:ext cx="7848600" cy="707886"/>
          </a:xfrm>
          <a:prstGeom prst="rect">
            <a:avLst/>
          </a:prstGeom>
          <a:noFill/>
        </p:spPr>
        <p:txBody>
          <a:bodyPr wrap="square" rtlCol="0">
            <a:spAutoFit/>
          </a:bodyPr>
          <a:lstStyle/>
          <a:p>
            <a:r>
              <a:rPr lang="en-US" sz="2000" dirty="0" smtClean="0">
                <a:latin typeface="+mj-lt"/>
              </a:rPr>
              <a:t>The wooden columns need either to be replaced by metal plastic or metal columns, properly insulated from soil, or alternatively WAIVED</a:t>
            </a:r>
            <a:endParaRPr lang="en-US" sz="2000" dirty="0"/>
          </a:p>
        </p:txBody>
      </p:sp>
      <p:sp>
        <p:nvSpPr>
          <p:cNvPr id="4" name="TextBox 3"/>
          <p:cNvSpPr txBox="1"/>
          <p:nvPr/>
        </p:nvSpPr>
        <p:spPr>
          <a:xfrm>
            <a:off x="4572000" y="533400"/>
            <a:ext cx="304800" cy="3416320"/>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381000" y="4114800"/>
            <a:ext cx="8382000" cy="2246769"/>
          </a:xfrm>
          <a:prstGeom prst="rect">
            <a:avLst/>
          </a:prstGeom>
          <a:noFill/>
        </p:spPr>
        <p:txBody>
          <a:bodyPr wrap="square" rtlCol="0">
            <a:spAutoFit/>
          </a:bodyPr>
          <a:lstStyle/>
          <a:p>
            <a:pPr algn="ctr"/>
            <a:r>
              <a:rPr lang="en-US" sz="2000" dirty="0" smtClean="0">
                <a:latin typeface="+mj-lt"/>
              </a:rPr>
              <a:t>Rear wooden decks and fence posts touching or within 6” of soil</a:t>
            </a:r>
          </a:p>
          <a:p>
            <a:endParaRPr lang="en-US" sz="800" b="1" dirty="0">
              <a:latin typeface="+mj-lt"/>
            </a:endParaRPr>
          </a:p>
          <a:p>
            <a:r>
              <a:rPr lang="en-US" sz="2000" dirty="0" smtClean="0">
                <a:latin typeface="+mj-lt"/>
              </a:rPr>
              <a:t>These wooden decks are touching the ground and present a significant hazard </a:t>
            </a:r>
          </a:p>
          <a:p>
            <a:r>
              <a:rPr lang="en-US" sz="2000" dirty="0" smtClean="0">
                <a:latin typeface="+mj-lt"/>
              </a:rPr>
              <a:t>for subterranean termite attack that may not be able to be solved without first experiencing termite damage to the structure.  </a:t>
            </a:r>
          </a:p>
          <a:p>
            <a:r>
              <a:rPr lang="en-US" sz="1200" dirty="0" smtClean="0">
                <a:latin typeface="+mj-lt"/>
              </a:rPr>
              <a:t> </a:t>
            </a:r>
            <a:endParaRPr lang="en-US" sz="1200" dirty="0">
              <a:latin typeface="+mj-lt"/>
            </a:endParaRPr>
          </a:p>
          <a:p>
            <a:r>
              <a:rPr lang="en-US" sz="2000" dirty="0" smtClean="0">
                <a:latin typeface="+mj-lt"/>
              </a:rPr>
              <a:t>What do you think the best option would be for each of these decks that don’t permit treatment adjacent to the foundation wall?</a:t>
            </a:r>
            <a:endParaRPr lang="en-US" sz="2000" dirty="0">
              <a:latin typeface="+mj-lt"/>
            </a:endParaRPr>
          </a:p>
        </p:txBody>
      </p:sp>
      <p:pic>
        <p:nvPicPr>
          <p:cNvPr id="1026" name="Picture 2" descr="http://knollwood-construction.com/wp-content/uploads/2010/07/deck-remodel.jpg"/>
          <p:cNvPicPr>
            <a:picLocks noChangeAspect="1" noChangeArrowheads="1"/>
          </p:cNvPicPr>
          <p:nvPr/>
        </p:nvPicPr>
        <p:blipFill>
          <a:blip r:embed="rId2" cstate="print"/>
          <a:srcRect/>
          <a:stretch>
            <a:fillRect/>
          </a:stretch>
        </p:blipFill>
        <p:spPr bwMode="auto">
          <a:xfrm>
            <a:off x="381000" y="685800"/>
            <a:ext cx="4064000" cy="3048000"/>
          </a:xfrm>
          <a:prstGeom prst="rect">
            <a:avLst/>
          </a:prstGeom>
          <a:noFill/>
          <a:ln>
            <a:solidFill>
              <a:srgbClr val="000000"/>
            </a:solidFill>
          </a:ln>
        </p:spPr>
      </p:pic>
      <p:pic>
        <p:nvPicPr>
          <p:cNvPr id="1028" name="Picture 4" descr="http://www.deckmastersnw.com/wp-content/uploads/DSCI0363-e1261366556430.jpg"/>
          <p:cNvPicPr>
            <a:picLocks noChangeAspect="1" noChangeArrowheads="1"/>
          </p:cNvPicPr>
          <p:nvPr/>
        </p:nvPicPr>
        <p:blipFill>
          <a:blip r:embed="rId3" cstate="print"/>
          <a:srcRect/>
          <a:stretch>
            <a:fillRect/>
          </a:stretch>
        </p:blipFill>
        <p:spPr bwMode="auto">
          <a:xfrm>
            <a:off x="4724400" y="685800"/>
            <a:ext cx="4064000" cy="3048000"/>
          </a:xfrm>
          <a:prstGeom prst="rect">
            <a:avLst/>
          </a:prstGeom>
          <a:noFill/>
          <a:ln>
            <a:solidFill>
              <a:srgbClr val="000000"/>
            </a:solidFill>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381000" y="4343400"/>
            <a:ext cx="8382000" cy="1631216"/>
          </a:xfrm>
          <a:prstGeom prst="rect">
            <a:avLst/>
          </a:prstGeom>
          <a:noFill/>
        </p:spPr>
        <p:txBody>
          <a:bodyPr wrap="square" rtlCol="0">
            <a:spAutoFit/>
          </a:bodyPr>
          <a:lstStyle/>
          <a:p>
            <a:pPr algn="ctr"/>
            <a:r>
              <a:rPr lang="en-US" sz="2000" dirty="0" smtClean="0">
                <a:latin typeface="+mj-lt"/>
              </a:rPr>
              <a:t>Firewood piles are touching a wall of the structures</a:t>
            </a:r>
          </a:p>
          <a:p>
            <a:pPr algn="ctr"/>
            <a:r>
              <a:rPr lang="en-US" sz="2000" dirty="0" smtClean="0">
                <a:latin typeface="+mj-lt"/>
              </a:rPr>
              <a:t> </a:t>
            </a:r>
          </a:p>
          <a:p>
            <a:r>
              <a:rPr lang="en-US" sz="2000" dirty="0" smtClean="0">
                <a:latin typeface="+mj-lt"/>
              </a:rPr>
              <a:t>  DON’T WAIVE!  Ask the customer to move the firewood pile away from the  </a:t>
            </a:r>
          </a:p>
          <a:p>
            <a:r>
              <a:rPr lang="en-US" sz="2000" dirty="0" smtClean="0">
                <a:latin typeface="+mj-lt"/>
              </a:rPr>
              <a:t>  wall before coming to perform the treatment or price the job to provide the </a:t>
            </a:r>
          </a:p>
          <a:p>
            <a:r>
              <a:rPr lang="en-US" sz="2000" dirty="0" smtClean="0">
                <a:latin typeface="+mj-lt"/>
              </a:rPr>
              <a:t>  extra labor so you can move the firewood pile </a:t>
            </a:r>
            <a:endParaRPr lang="en-US" sz="2000" dirty="0">
              <a:latin typeface="+mj-lt"/>
            </a:endParaRPr>
          </a:p>
        </p:txBody>
      </p:sp>
      <p:pic>
        <p:nvPicPr>
          <p:cNvPr id="7" name="Picture 5" descr="picture_044"/>
          <p:cNvPicPr>
            <a:picLocks noChangeAspect="1" noChangeArrowheads="1"/>
          </p:cNvPicPr>
          <p:nvPr/>
        </p:nvPicPr>
        <p:blipFill>
          <a:blip r:embed="rId2" cstate="print"/>
          <a:srcRect/>
          <a:stretch>
            <a:fillRect/>
          </a:stretch>
        </p:blipFill>
        <p:spPr bwMode="auto">
          <a:xfrm>
            <a:off x="381000" y="914400"/>
            <a:ext cx="3733800" cy="2795164"/>
          </a:xfrm>
          <a:prstGeom prst="rect">
            <a:avLst/>
          </a:prstGeom>
          <a:noFill/>
          <a:ln w="9525">
            <a:noFill/>
            <a:miter lim="800000"/>
            <a:headEnd/>
            <a:tailEnd/>
          </a:ln>
        </p:spPr>
      </p:pic>
      <p:pic>
        <p:nvPicPr>
          <p:cNvPr id="51202" name="Picture 2" descr="http://www.nwbuildinginspections.com/Userfiles/iStock_000008861275XSmall%5b1%5d.jpg"/>
          <p:cNvPicPr>
            <a:picLocks noChangeAspect="1" noChangeArrowheads="1"/>
          </p:cNvPicPr>
          <p:nvPr/>
        </p:nvPicPr>
        <p:blipFill>
          <a:blip r:embed="rId3" cstate="print"/>
          <a:srcRect/>
          <a:stretch>
            <a:fillRect/>
          </a:stretch>
        </p:blipFill>
        <p:spPr bwMode="auto">
          <a:xfrm>
            <a:off x="4495800" y="914400"/>
            <a:ext cx="4249094" cy="2819400"/>
          </a:xfrm>
          <a:prstGeom prst="rect">
            <a:avLst/>
          </a:prstGeom>
          <a:noFill/>
        </p:spPr>
      </p:pic>
      <p:sp>
        <p:nvSpPr>
          <p:cNvPr id="3" name="Title 2"/>
          <p:cNvSpPr>
            <a:spLocks noGrp="1"/>
          </p:cNvSpPr>
          <p:nvPr>
            <p:ph type="title"/>
          </p:nvPr>
        </p:nvSpPr>
        <p:spPr/>
        <p:txBody>
          <a:bodyPr/>
          <a:lstStyle/>
          <a:p>
            <a:endParaRPr lang="en-US"/>
          </a:p>
        </p:txBody>
      </p:sp>
      <p:sp>
        <p:nvSpPr>
          <p:cNvPr id="6" name="TextBox 5"/>
          <p:cNvSpPr txBox="1"/>
          <p:nvPr/>
        </p:nvSpPr>
        <p:spPr>
          <a:xfrm>
            <a:off x="8534400" y="6642556"/>
            <a:ext cx="609600" cy="215444"/>
          </a:xfrm>
          <a:prstGeom prst="rect">
            <a:avLst/>
          </a:prstGeom>
          <a:noFill/>
        </p:spPr>
        <p:txBody>
          <a:bodyPr wrap="square" rtlCol="0">
            <a:spAutoFit/>
          </a:bodyPr>
          <a:lstStyle/>
          <a:p>
            <a:pPr algn="ctr"/>
            <a:r>
              <a:rPr lang="en-US" sz="800" b="1" dirty="0" smtClean="0"/>
              <a:t>25/81</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Grp="1" noChangeAspect="1" noChangeArrowheads="1"/>
          </p:cNvPicPr>
          <p:nvPr>
            <p:ph idx="1"/>
          </p:nvPr>
        </p:nvPicPr>
        <p:blipFill>
          <a:blip r:embed="rId2" cstate="print"/>
          <a:srcRect/>
          <a:stretch>
            <a:fillRect/>
          </a:stretch>
        </p:blipFill>
        <p:spPr bwMode="auto">
          <a:xfrm>
            <a:off x="4800600" y="838200"/>
            <a:ext cx="3811385" cy="2858539"/>
          </a:xfrm>
          <a:prstGeom prst="rect">
            <a:avLst/>
          </a:prstGeom>
          <a:noFill/>
          <a:ln w="9525">
            <a:noFill/>
            <a:miter lim="800000"/>
            <a:headEnd/>
            <a:tailEnd/>
          </a:ln>
        </p:spPr>
      </p:pic>
      <p:sp>
        <p:nvSpPr>
          <p:cNvPr id="21" name="TextBox 20"/>
          <p:cNvSpPr txBox="1"/>
          <p:nvPr/>
        </p:nvSpPr>
        <p:spPr>
          <a:xfrm>
            <a:off x="533400" y="4419600"/>
            <a:ext cx="8077200" cy="1631216"/>
          </a:xfrm>
          <a:prstGeom prst="rect">
            <a:avLst/>
          </a:prstGeom>
          <a:noFill/>
        </p:spPr>
        <p:txBody>
          <a:bodyPr wrap="square" rtlCol="0">
            <a:spAutoFit/>
          </a:bodyPr>
          <a:lstStyle/>
          <a:p>
            <a:pPr algn="ctr"/>
            <a:r>
              <a:rPr lang="en-US" sz="2000" dirty="0" smtClean="0">
                <a:latin typeface="+mj-lt"/>
              </a:rPr>
              <a:t>Wooden garage door frames are within 6” of the soil</a:t>
            </a:r>
          </a:p>
          <a:p>
            <a:pPr algn="ctr"/>
            <a:endParaRPr lang="en-US" sz="2000" dirty="0" smtClean="0">
              <a:latin typeface="+mj-lt"/>
            </a:endParaRPr>
          </a:p>
          <a:p>
            <a:r>
              <a:rPr lang="en-US" sz="2000" dirty="0" smtClean="0">
                <a:latin typeface="+mj-lt"/>
              </a:rPr>
              <a:t>The customer will generally not want to remove the wood door frame or properly insulate the wood from the soil by pouring a 6” x 6” slab.  Just ask the customer to WAIVE these wood-to</a:t>
            </a:r>
            <a:r>
              <a:rPr lang="en-US" sz="2000" dirty="0">
                <a:latin typeface="+mj-lt"/>
              </a:rPr>
              <a:t>-</a:t>
            </a:r>
            <a:r>
              <a:rPr lang="en-US" sz="2000" dirty="0" smtClean="0">
                <a:latin typeface="+mj-lt"/>
              </a:rPr>
              <a:t>earth contacts.</a:t>
            </a:r>
            <a:endParaRPr lang="en-US" sz="2000" dirty="0">
              <a:latin typeface="+mj-lt"/>
            </a:endParaRPr>
          </a:p>
        </p:txBody>
      </p:sp>
      <p:pic>
        <p:nvPicPr>
          <p:cNvPr id="8" name="Picture 6"/>
          <p:cNvPicPr>
            <a:picLocks noChangeAspect="1" noChangeArrowheads="1"/>
          </p:cNvPicPr>
          <p:nvPr/>
        </p:nvPicPr>
        <p:blipFill>
          <a:blip r:embed="rId3" cstate="print"/>
          <a:srcRect/>
          <a:stretch>
            <a:fillRect/>
          </a:stretch>
        </p:blipFill>
        <p:spPr bwMode="auto">
          <a:xfrm>
            <a:off x="533400" y="838200"/>
            <a:ext cx="3810001" cy="2858999"/>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381000" y="4419600"/>
            <a:ext cx="8382000" cy="2862322"/>
          </a:xfrm>
          <a:prstGeom prst="rect">
            <a:avLst/>
          </a:prstGeom>
          <a:noFill/>
        </p:spPr>
        <p:txBody>
          <a:bodyPr wrap="square" rtlCol="0">
            <a:spAutoFit/>
          </a:bodyPr>
          <a:lstStyle/>
          <a:p>
            <a:pPr algn="ctr"/>
            <a:r>
              <a:rPr lang="en-US" sz="2000" dirty="0" smtClean="0">
                <a:latin typeface="+mj-lt"/>
              </a:rPr>
              <a:t>Wooden garage door frames touching or within 6” of the soil</a:t>
            </a:r>
          </a:p>
          <a:p>
            <a:pPr algn="ctr"/>
            <a:endParaRPr lang="en-US" sz="2000" dirty="0" smtClean="0">
              <a:latin typeface="+mj-lt"/>
            </a:endParaRPr>
          </a:p>
          <a:p>
            <a:r>
              <a:rPr lang="en-US" sz="2000" dirty="0" smtClean="0">
                <a:latin typeface="+mj-lt"/>
              </a:rPr>
              <a:t>  The customer will generally not want to remove the wood door frame or  </a:t>
            </a:r>
          </a:p>
          <a:p>
            <a:r>
              <a:rPr lang="en-US" sz="2000" dirty="0" smtClean="0">
                <a:latin typeface="+mj-lt"/>
              </a:rPr>
              <a:t>  properly insulate the wood from the soil by pouring a 6” x 6” slab.  Just ask   </a:t>
            </a:r>
          </a:p>
          <a:p>
            <a:r>
              <a:rPr lang="en-US" sz="2000" dirty="0" smtClean="0">
                <a:latin typeface="+mj-lt"/>
              </a:rPr>
              <a:t>  the customer to WAIVE these wood-to-earth contacts.</a:t>
            </a:r>
          </a:p>
          <a:p>
            <a:endParaRPr lang="en-US" sz="1600" b="1" dirty="0" smtClean="0">
              <a:latin typeface="+mj-lt"/>
            </a:endParaRPr>
          </a:p>
          <a:p>
            <a:pPr algn="ctr"/>
            <a:endParaRPr lang="en-US" sz="1600" b="1" dirty="0" smtClean="0">
              <a:latin typeface="+mj-lt"/>
            </a:endParaRPr>
          </a:p>
          <a:p>
            <a:endParaRPr lang="en-US" sz="1600" b="1" dirty="0" smtClean="0">
              <a:latin typeface="+mj-lt"/>
            </a:endParaRPr>
          </a:p>
          <a:p>
            <a:pPr algn="ctr"/>
            <a:endParaRPr lang="en-US" sz="1600" b="1" dirty="0" smtClean="0">
              <a:latin typeface="+mj-lt"/>
            </a:endParaRPr>
          </a:p>
          <a:p>
            <a:endParaRPr lang="en-US" sz="1600" b="1" dirty="0">
              <a:latin typeface="+mj-lt"/>
            </a:endParaRPr>
          </a:p>
        </p:txBody>
      </p:sp>
      <p:pic>
        <p:nvPicPr>
          <p:cNvPr id="52226" name="Picture 2" descr="http://deluxemaison.com/wp-content/uploads/2011/08/Residential-Garage-Doors-3.jpg"/>
          <p:cNvPicPr>
            <a:picLocks noChangeAspect="1" noChangeArrowheads="1"/>
          </p:cNvPicPr>
          <p:nvPr/>
        </p:nvPicPr>
        <p:blipFill>
          <a:blip r:embed="rId2" cstate="print"/>
          <a:srcRect/>
          <a:stretch>
            <a:fillRect/>
          </a:stretch>
        </p:blipFill>
        <p:spPr bwMode="auto">
          <a:xfrm>
            <a:off x="381000" y="762000"/>
            <a:ext cx="3866528" cy="2895600"/>
          </a:xfrm>
          <a:prstGeom prst="rect">
            <a:avLst/>
          </a:prstGeom>
          <a:noFill/>
        </p:spPr>
      </p:pic>
      <p:pic>
        <p:nvPicPr>
          <p:cNvPr id="52228" name="Picture 4" descr="http://garagedoorswichita.com/products/residential/steel-insulated/steel-insulated-garagedoor1.jpg"/>
          <p:cNvPicPr>
            <a:picLocks noChangeAspect="1" noChangeArrowheads="1"/>
          </p:cNvPicPr>
          <p:nvPr/>
        </p:nvPicPr>
        <p:blipFill>
          <a:blip r:embed="rId3" cstate="print"/>
          <a:srcRect/>
          <a:stretch>
            <a:fillRect/>
          </a:stretch>
        </p:blipFill>
        <p:spPr bwMode="auto">
          <a:xfrm>
            <a:off x="4572000" y="762000"/>
            <a:ext cx="4182533" cy="2895600"/>
          </a:xfrm>
          <a:prstGeom prst="rect">
            <a:avLst/>
          </a:prstGeom>
          <a:no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Grp="1" noChangeAspect="1" noChangeArrowheads="1"/>
          </p:cNvPicPr>
          <p:nvPr>
            <p:ph idx="1"/>
          </p:nvPr>
        </p:nvPicPr>
        <p:blipFill>
          <a:blip r:embed="rId2" cstate="print"/>
          <a:srcRect/>
          <a:stretch>
            <a:fillRect/>
          </a:stretch>
        </p:blipFill>
        <p:spPr bwMode="auto">
          <a:xfrm>
            <a:off x="762000" y="838200"/>
            <a:ext cx="3657600" cy="2743200"/>
          </a:xfrm>
          <a:prstGeom prst="rect">
            <a:avLst/>
          </a:prstGeom>
          <a:noFill/>
          <a:ln w="9525">
            <a:noFill/>
            <a:miter lim="800000"/>
            <a:headEnd/>
            <a:tailEnd/>
          </a:ln>
          <a:effectLst/>
        </p:spPr>
      </p:pic>
      <p:sp>
        <p:nvSpPr>
          <p:cNvPr id="21" name="TextBox 20"/>
          <p:cNvSpPr txBox="1"/>
          <p:nvPr/>
        </p:nvSpPr>
        <p:spPr>
          <a:xfrm>
            <a:off x="762000" y="4267200"/>
            <a:ext cx="7696200" cy="1938992"/>
          </a:xfrm>
          <a:prstGeom prst="rect">
            <a:avLst/>
          </a:prstGeom>
          <a:noFill/>
        </p:spPr>
        <p:txBody>
          <a:bodyPr wrap="square" rtlCol="0">
            <a:spAutoFit/>
          </a:bodyPr>
          <a:lstStyle/>
          <a:p>
            <a:pPr algn="ctr"/>
            <a:r>
              <a:rPr lang="en-US" sz="2000" dirty="0" smtClean="0">
                <a:latin typeface="+mj-lt"/>
              </a:rPr>
              <a:t>Wooden garage door frames touching or within 6” of the soil</a:t>
            </a:r>
          </a:p>
          <a:p>
            <a:pPr algn="ctr"/>
            <a:endParaRPr lang="en-US" sz="2000" dirty="0" smtClean="0">
              <a:latin typeface="+mj-lt"/>
            </a:endParaRPr>
          </a:p>
          <a:p>
            <a:r>
              <a:rPr lang="en-US" sz="2000" dirty="0" smtClean="0">
                <a:latin typeface="+mj-lt"/>
              </a:rPr>
              <a:t>The customer will generally not want to remove the wood door frame or properly insulate the wood from the soil by pouring a 6” x 6” slab.  Just ask the customer to WAIVE these wood-to-earth contacts.</a:t>
            </a:r>
          </a:p>
          <a:p>
            <a:endParaRPr lang="en-US" sz="2000" dirty="0">
              <a:latin typeface="+mj-lt"/>
            </a:endParaRPr>
          </a:p>
        </p:txBody>
      </p:sp>
      <p:pic>
        <p:nvPicPr>
          <p:cNvPr id="74755" name="Picture 3"/>
          <p:cNvPicPr>
            <a:picLocks noChangeAspect="1" noChangeArrowheads="1"/>
          </p:cNvPicPr>
          <p:nvPr/>
        </p:nvPicPr>
        <p:blipFill>
          <a:blip r:embed="rId3" cstate="print"/>
          <a:srcRect/>
          <a:stretch>
            <a:fillRect/>
          </a:stretch>
        </p:blipFill>
        <p:spPr bwMode="auto">
          <a:xfrm>
            <a:off x="4800600" y="838200"/>
            <a:ext cx="3657265" cy="2743200"/>
          </a:xfrm>
          <a:prstGeom prst="rect">
            <a:avLst/>
          </a:prstGeom>
          <a:noFill/>
          <a:ln w="9525">
            <a:noFill/>
            <a:miter lim="800000"/>
            <a:headEnd/>
            <a:tailEnd/>
          </a:ln>
          <a:effec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896112"/>
          </a:xfrm>
        </p:spPr>
        <p:txBody>
          <a:bodyPr>
            <a:normAutofit fontScale="90000"/>
          </a:bodyPr>
          <a:lstStyle/>
          <a:p>
            <a:pPr algn="ct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r>
              <a:rPr lang="en-US" sz="3100" b="1" dirty="0" smtClean="0">
                <a:solidFill>
                  <a:schemeClr val="tx1"/>
                </a:solidFill>
                <a:effectLst>
                  <a:outerShdw blurRad="38100" dist="38100" dir="2700000" algn="tl">
                    <a:srgbClr val="000000">
                      <a:alpha val="43137"/>
                    </a:srgbClr>
                  </a:outerShdw>
                </a:effectLst>
              </a:rPr>
              <a:t>Wood is closer to soil than 6”, but it is insulated </a:t>
            </a:r>
            <a:r>
              <a:rPr lang="en-US" sz="3100" b="1" dirty="0" smtClean="0">
                <a:effectLst>
                  <a:outerShdw blurRad="38100" dist="38100" dir="2700000" algn="tl">
                    <a:srgbClr val="000000">
                      <a:alpha val="43137"/>
                    </a:srgbClr>
                  </a:outerShdw>
                </a:effectLst>
              </a:rPr>
              <a:t>from soil</a:t>
            </a:r>
            <a:r>
              <a:rPr lang="en-US" sz="3100" b="1" dirty="0">
                <a:effectLst>
                  <a:outerShdw blurRad="38100" dist="38100" dir="2700000" algn="tl">
                    <a:srgbClr val="000000">
                      <a:alpha val="43137"/>
                    </a:srgbClr>
                  </a:outerShdw>
                </a:effectLst>
              </a:rPr>
              <a:t> </a:t>
            </a:r>
            <a:r>
              <a:rPr lang="en-US" sz="3100" b="1" dirty="0" smtClean="0">
                <a:effectLst>
                  <a:outerShdw blurRad="38100" dist="38100" dir="2700000" algn="tl">
                    <a:srgbClr val="000000">
                      <a:alpha val="43137"/>
                    </a:srgbClr>
                  </a:outerShdw>
                </a:effectLst>
              </a:rPr>
              <a:t>and </a:t>
            </a:r>
            <a:r>
              <a:rPr lang="en-US" sz="3100" b="1" dirty="0" smtClean="0">
                <a:solidFill>
                  <a:schemeClr val="tx1"/>
                </a:solidFill>
                <a:effectLst>
                  <a:outerShdw blurRad="38100" dist="38100" dir="2700000" algn="tl">
                    <a:srgbClr val="000000">
                      <a:alpha val="43137"/>
                    </a:srgbClr>
                  </a:outerShdw>
                </a:effectLst>
              </a:rPr>
              <a:t>is not considered wood-to-earth contact</a:t>
            </a:r>
            <a:endParaRPr lang="en-US" sz="3100" b="1"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609600" y="1676400"/>
            <a:ext cx="4495800" cy="4953000"/>
          </a:xfrm>
        </p:spPr>
        <p:txBody>
          <a:bodyPr>
            <a:normAutofit/>
          </a:bodyPr>
          <a:lstStyle/>
          <a:p>
            <a:r>
              <a:rPr lang="en-US" sz="2000" dirty="0" smtClean="0">
                <a:latin typeface="+mj-lt"/>
              </a:rPr>
              <a:t>This requirement shall apply only to those situations where </a:t>
            </a:r>
            <a:r>
              <a:rPr lang="en-US" sz="2000" b="1" dirty="0" smtClean="0">
                <a:latin typeface="+mj-lt"/>
              </a:rPr>
              <a:t>wood is exposed and by design</a:t>
            </a:r>
            <a:r>
              <a:rPr lang="en-US" sz="2000" dirty="0" smtClean="0">
                <a:latin typeface="+mj-lt"/>
              </a:rPr>
              <a:t> </a:t>
            </a:r>
            <a:r>
              <a:rPr lang="en-US" sz="2000" b="1" dirty="0" smtClean="0">
                <a:latin typeface="+mj-lt"/>
              </a:rPr>
              <a:t>is </a:t>
            </a:r>
            <a:r>
              <a:rPr lang="en-US" sz="2000" b="1" u="sng" dirty="0" smtClean="0">
                <a:latin typeface="+mj-lt"/>
              </a:rPr>
              <a:t>not</a:t>
            </a:r>
            <a:r>
              <a:rPr lang="en-US" sz="2000" b="1" dirty="0" smtClean="0">
                <a:latin typeface="+mj-lt"/>
              </a:rPr>
              <a:t> separated from the outside soil line by anything other than air space</a:t>
            </a:r>
            <a:r>
              <a:rPr lang="en-US" sz="2000" dirty="0" smtClean="0">
                <a:latin typeface="+mj-lt"/>
              </a:rPr>
              <a:t>.</a:t>
            </a:r>
          </a:p>
          <a:p>
            <a:pPr marL="0" indent="0">
              <a:buNone/>
            </a:pPr>
            <a:endParaRPr lang="en-US" sz="1200" dirty="0" smtClean="0">
              <a:latin typeface="+mj-lt"/>
            </a:endParaRPr>
          </a:p>
          <a:p>
            <a:r>
              <a:rPr lang="en-US" sz="2000" dirty="0" smtClean="0">
                <a:latin typeface="+mj-lt"/>
              </a:rPr>
              <a:t>Such clearance shall </a:t>
            </a:r>
            <a:r>
              <a:rPr lang="en-US" sz="2000" b="1" u="sng" dirty="0" smtClean="0">
                <a:latin typeface="+mj-lt"/>
              </a:rPr>
              <a:t>not</a:t>
            </a:r>
            <a:r>
              <a:rPr lang="en-US" sz="2000" dirty="0" smtClean="0">
                <a:latin typeface="+mj-lt"/>
              </a:rPr>
              <a:t> apply to sill plates or other wooden members of a structure which may be physically closer to the earth than the required clearance but are by design enclosed by and insulated from the earth by brick, stucco or other construction material.</a:t>
            </a:r>
            <a:endParaRPr lang="en-US" sz="2000" dirty="0">
              <a:latin typeface="+mj-lt"/>
            </a:endParaRPr>
          </a:p>
        </p:txBody>
      </p:sp>
      <p:sp>
        <p:nvSpPr>
          <p:cNvPr id="4" name="TextBox 3"/>
          <p:cNvSpPr txBox="1"/>
          <p:nvPr/>
        </p:nvSpPr>
        <p:spPr>
          <a:xfrm>
            <a:off x="5334000" y="2057400"/>
            <a:ext cx="3352800" cy="369332"/>
          </a:xfrm>
          <a:prstGeom prst="rect">
            <a:avLst/>
          </a:prstGeom>
          <a:noFill/>
        </p:spPr>
        <p:txBody>
          <a:bodyPr wrap="square" rtlCol="0">
            <a:spAutoFit/>
          </a:bodyPr>
          <a:lstStyle/>
          <a:p>
            <a:endParaRPr lang="en-US" dirty="0"/>
          </a:p>
        </p:txBody>
      </p:sp>
      <p:sp>
        <p:nvSpPr>
          <p:cNvPr id="5" name="Rectangle 4"/>
          <p:cNvSpPr>
            <a:spLocks noChangeArrowheads="1"/>
          </p:cNvSpPr>
          <p:nvPr/>
        </p:nvSpPr>
        <p:spPr bwMode="auto">
          <a:xfrm>
            <a:off x="6096000" y="1981200"/>
            <a:ext cx="304800" cy="4495800"/>
          </a:xfrm>
          <a:prstGeom prst="rect">
            <a:avLst/>
          </a:prstGeom>
          <a:solidFill>
            <a:srgbClr val="FFCC99"/>
          </a:solidFill>
          <a:ln w="9525">
            <a:solidFill>
              <a:srgbClr val="000000"/>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6" name="Rectangle 5"/>
          <p:cNvSpPr>
            <a:spLocks noChangeArrowheads="1"/>
          </p:cNvSpPr>
          <p:nvPr/>
        </p:nvSpPr>
        <p:spPr bwMode="auto">
          <a:xfrm>
            <a:off x="5715000" y="1981200"/>
            <a:ext cx="304800" cy="4495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7" name="Rectangle 6"/>
          <p:cNvSpPr>
            <a:spLocks noChangeArrowheads="1"/>
          </p:cNvSpPr>
          <p:nvPr/>
        </p:nvSpPr>
        <p:spPr bwMode="auto">
          <a:xfrm>
            <a:off x="5715000" y="19812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8" name="Rectangle 7"/>
          <p:cNvSpPr>
            <a:spLocks noChangeArrowheads="1"/>
          </p:cNvSpPr>
          <p:nvPr/>
        </p:nvSpPr>
        <p:spPr bwMode="auto">
          <a:xfrm>
            <a:off x="5715000" y="25908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9" name="Rectangle 8"/>
          <p:cNvSpPr>
            <a:spLocks noChangeArrowheads="1"/>
          </p:cNvSpPr>
          <p:nvPr/>
        </p:nvSpPr>
        <p:spPr bwMode="auto">
          <a:xfrm>
            <a:off x="5715000" y="32004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0" name="Rectangle 9"/>
          <p:cNvSpPr>
            <a:spLocks noChangeArrowheads="1"/>
          </p:cNvSpPr>
          <p:nvPr/>
        </p:nvSpPr>
        <p:spPr bwMode="auto">
          <a:xfrm>
            <a:off x="5715000" y="38100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1" name="Rectangle 10"/>
          <p:cNvSpPr>
            <a:spLocks noChangeArrowheads="1"/>
          </p:cNvSpPr>
          <p:nvPr/>
        </p:nvSpPr>
        <p:spPr bwMode="auto">
          <a:xfrm>
            <a:off x="5715000" y="44196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2" name="Rectangle 11"/>
          <p:cNvSpPr>
            <a:spLocks noChangeArrowheads="1"/>
          </p:cNvSpPr>
          <p:nvPr/>
        </p:nvSpPr>
        <p:spPr bwMode="auto">
          <a:xfrm>
            <a:off x="5715000" y="50292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3" name="Rectangle 12"/>
          <p:cNvSpPr>
            <a:spLocks noChangeArrowheads="1"/>
          </p:cNvSpPr>
          <p:nvPr/>
        </p:nvSpPr>
        <p:spPr bwMode="auto">
          <a:xfrm>
            <a:off x="5715000" y="56388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4" name="Rectangle 13"/>
          <p:cNvSpPr>
            <a:spLocks noChangeArrowheads="1"/>
          </p:cNvSpPr>
          <p:nvPr/>
        </p:nvSpPr>
        <p:spPr bwMode="auto">
          <a:xfrm>
            <a:off x="5715000" y="6172200"/>
            <a:ext cx="304800" cy="304800"/>
          </a:xfrm>
          <a:prstGeom prst="rect">
            <a:avLst/>
          </a:prstGeom>
          <a:solidFill>
            <a:srgbClr val="800000"/>
          </a:solidFill>
          <a:ln w="9525">
            <a:solidFill>
              <a:srgbClr val="7F7F7F"/>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5" name="Rectangle 14"/>
          <p:cNvSpPr>
            <a:spLocks noChangeArrowheads="1"/>
          </p:cNvSpPr>
          <p:nvPr/>
        </p:nvSpPr>
        <p:spPr bwMode="auto">
          <a:xfrm>
            <a:off x="5562600" y="6400800"/>
            <a:ext cx="2743200" cy="457200"/>
          </a:xfrm>
          <a:prstGeom prst="rect">
            <a:avLst/>
          </a:prstGeom>
          <a:blipFill dpi="0" rotWithShape="1">
            <a:blip r:embed="rId3" cstate="print">
              <a:alphaModFix amt="86000"/>
            </a:blip>
            <a:srcRect/>
            <a:tile tx="0" ty="0" sx="100000" sy="100000" flip="none" algn="tl"/>
          </a:blipFill>
          <a:ln w="9525">
            <a:solidFill>
              <a:srgbClr val="000000"/>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16" name="Rectangle 15"/>
          <p:cNvSpPr>
            <a:spLocks noChangeArrowheads="1"/>
          </p:cNvSpPr>
          <p:nvPr/>
        </p:nvSpPr>
        <p:spPr bwMode="auto">
          <a:xfrm>
            <a:off x="-76200" y="6400800"/>
            <a:ext cx="5638800" cy="838200"/>
          </a:xfrm>
          <a:prstGeom prst="rect">
            <a:avLst/>
          </a:prstGeom>
          <a:solidFill>
            <a:srgbClr val="984807"/>
          </a:solidFill>
          <a:ln w="9525">
            <a:solidFill>
              <a:srgbClr val="873940"/>
            </a:solidFill>
            <a:miter lim="800000"/>
            <a:headEnd/>
            <a:tailEnd/>
          </a:ln>
          <a:effectLst>
            <a:outerShdw dist="23000" dir="5400000" rotWithShape="0">
              <a:srgbClr val="808080">
                <a:alpha val="34999"/>
              </a:srgbClr>
            </a:outerShdw>
          </a:effectLst>
        </p:spPr>
        <p:txBody>
          <a:bodyPr anchor="ctr"/>
          <a:lstStyle/>
          <a:p>
            <a:pPr algn="ctr"/>
            <a:endParaRPr lang="en-US" b="1" dirty="0">
              <a:solidFill>
                <a:srgbClr val="FFFFFF"/>
              </a:solidFill>
              <a:latin typeface="Calibri" pitchFamily="34" charset="0"/>
            </a:endParaRPr>
          </a:p>
        </p:txBody>
      </p:sp>
      <p:cxnSp>
        <p:nvCxnSpPr>
          <p:cNvPr id="18" name="Straight Connector 17"/>
          <p:cNvCxnSpPr/>
          <p:nvPr/>
        </p:nvCxnSpPr>
        <p:spPr>
          <a:xfrm flipH="1">
            <a:off x="6096000" y="6248400"/>
            <a:ext cx="304800" cy="0"/>
          </a:xfrm>
          <a:prstGeom prst="line">
            <a:avLst/>
          </a:prstGeom>
          <a:ln w="12700" cmpd="sng">
            <a:solidFill>
              <a:srgbClr val="000000"/>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295400" y="6400800"/>
            <a:ext cx="3200400" cy="369332"/>
          </a:xfrm>
          <a:prstGeom prst="rect">
            <a:avLst/>
          </a:prstGeom>
          <a:noFill/>
        </p:spPr>
        <p:txBody>
          <a:bodyPr wrap="square" rtlCol="0">
            <a:spAutoFit/>
          </a:bodyPr>
          <a:lstStyle/>
          <a:p>
            <a:r>
              <a:rPr lang="en-US" b="1" dirty="0" smtClean="0">
                <a:solidFill>
                  <a:schemeClr val="bg1"/>
                </a:solidFill>
              </a:rPr>
              <a:t>                Soil outside</a:t>
            </a:r>
            <a:endParaRPr lang="en-US" b="1" dirty="0">
              <a:solidFill>
                <a:schemeClr val="bg1"/>
              </a:solidFill>
            </a:endParaRPr>
          </a:p>
        </p:txBody>
      </p:sp>
      <p:sp>
        <p:nvSpPr>
          <p:cNvPr id="20" name="Rectangle 19"/>
          <p:cNvSpPr>
            <a:spLocks noChangeArrowheads="1"/>
          </p:cNvSpPr>
          <p:nvPr/>
        </p:nvSpPr>
        <p:spPr bwMode="auto">
          <a:xfrm>
            <a:off x="5562600" y="6406799"/>
            <a:ext cx="2743200" cy="457200"/>
          </a:xfrm>
          <a:prstGeom prst="rect">
            <a:avLst/>
          </a:prstGeom>
          <a:blipFill dpi="0" rotWithShape="1">
            <a:blip r:embed="rId3" cstate="print">
              <a:alphaModFix amt="86000"/>
            </a:blip>
            <a:srcRect/>
            <a:tile tx="0" ty="0" sx="100000" sy="100000" flip="none" algn="tl"/>
          </a:blipFill>
          <a:ln w="9525">
            <a:solidFill>
              <a:srgbClr val="000000"/>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21" name="TextBox 20"/>
          <p:cNvSpPr txBox="1"/>
          <p:nvPr/>
        </p:nvSpPr>
        <p:spPr>
          <a:xfrm>
            <a:off x="6096000" y="6400800"/>
            <a:ext cx="1828800" cy="369332"/>
          </a:xfrm>
          <a:prstGeom prst="rect">
            <a:avLst/>
          </a:prstGeom>
          <a:noFill/>
        </p:spPr>
        <p:txBody>
          <a:bodyPr wrap="square" rtlCol="0">
            <a:spAutoFit/>
          </a:bodyPr>
          <a:lstStyle/>
          <a:p>
            <a:r>
              <a:rPr lang="en-US" b="1" dirty="0" smtClean="0">
                <a:solidFill>
                  <a:srgbClr val="FFFFFF"/>
                </a:solidFill>
              </a:rPr>
              <a:t>Monolithic slab</a:t>
            </a:r>
            <a:endParaRPr lang="en-US" b="1" dirty="0">
              <a:solidFill>
                <a:srgbClr val="FFFFFF"/>
              </a:solidFill>
            </a:endParaRPr>
          </a:p>
        </p:txBody>
      </p:sp>
      <p:pic>
        <p:nvPicPr>
          <p:cNvPr id="22" name="Picture 21"/>
          <p:cNvPicPr>
            <a:picLocks noChangeAspect="1"/>
          </p:cNvPicPr>
          <p:nvPr/>
        </p:nvPicPr>
        <p:blipFill>
          <a:blip r:embed="rId4"/>
          <a:stretch>
            <a:fillRect/>
          </a:stretch>
        </p:blipFill>
        <p:spPr>
          <a:xfrm>
            <a:off x="6019800" y="3992880"/>
            <a:ext cx="3581400" cy="2865120"/>
          </a:xfrm>
          <a:prstGeom prst="rect">
            <a:avLst/>
          </a:prstGeom>
        </p:spPr>
      </p:pic>
      <p:sp>
        <p:nvSpPr>
          <p:cNvPr id="23" name="Rectangle 22"/>
          <p:cNvSpPr>
            <a:spLocks noChangeArrowheads="1"/>
          </p:cNvSpPr>
          <p:nvPr/>
        </p:nvSpPr>
        <p:spPr bwMode="auto">
          <a:xfrm>
            <a:off x="6096000" y="1981200"/>
            <a:ext cx="304800" cy="4419600"/>
          </a:xfrm>
          <a:prstGeom prst="rect">
            <a:avLst/>
          </a:prstGeom>
          <a:solidFill>
            <a:srgbClr val="FFCC99"/>
          </a:solidFill>
          <a:ln w="9525">
            <a:solidFill>
              <a:srgbClr val="000000"/>
            </a:solidFill>
            <a:miter lim="800000"/>
            <a:headEnd/>
            <a:tailEnd/>
          </a:ln>
          <a:effectLst>
            <a:outerShdw dist="23000" dir="5400000" rotWithShape="0">
              <a:srgbClr val="808080">
                <a:alpha val="34999"/>
              </a:srgbClr>
            </a:outerShdw>
          </a:effectLst>
        </p:spPr>
        <p:txBody>
          <a:bodyPr anchor="ctr"/>
          <a:lstStyle/>
          <a:p>
            <a:pPr algn="ctr"/>
            <a:endParaRPr lang="en-US">
              <a:solidFill>
                <a:srgbClr val="FFFFFF"/>
              </a:solidFill>
              <a:latin typeface="Calibri" pitchFamily="34" charset="0"/>
            </a:endParaRPr>
          </a:p>
        </p:txBody>
      </p:sp>
      <p:sp>
        <p:nvSpPr>
          <p:cNvPr id="24" name="Rectangle 23"/>
          <p:cNvSpPr>
            <a:spLocks noChangeArrowheads="1"/>
          </p:cNvSpPr>
          <p:nvPr/>
        </p:nvSpPr>
        <p:spPr bwMode="auto">
          <a:xfrm>
            <a:off x="5562600" y="6400800"/>
            <a:ext cx="4038600" cy="457200"/>
          </a:xfrm>
          <a:prstGeom prst="rect">
            <a:avLst/>
          </a:prstGeom>
          <a:blipFill dpi="0" rotWithShape="1">
            <a:blip r:embed="rId3" cstate="print">
              <a:alphaModFix amt="86000"/>
            </a:blip>
            <a:srcRect/>
            <a:tile tx="0" ty="0" sx="100000" sy="100000" flip="none" algn="tl"/>
          </a:blipFill>
          <a:ln w="9525">
            <a:solidFill>
              <a:srgbClr val="000000"/>
            </a:solidFill>
            <a:miter lim="800000"/>
            <a:headEnd/>
            <a:tailEnd/>
          </a:ln>
          <a:effectLst>
            <a:outerShdw dist="23000" dir="5400000" rotWithShape="0">
              <a:srgbClr val="808080">
                <a:alpha val="34999"/>
              </a:srgbClr>
            </a:outerShdw>
          </a:effectLst>
        </p:spPr>
        <p:txBody>
          <a:bodyPr anchor="ctr"/>
          <a:lstStyle/>
          <a:p>
            <a:pPr algn="ctr"/>
            <a:r>
              <a:rPr lang="en-US" dirty="0" smtClean="0">
                <a:solidFill>
                  <a:srgbClr val="FFFFFF"/>
                </a:solidFill>
                <a:latin typeface="Calibri" pitchFamily="34" charset="0"/>
              </a:rPr>
              <a:t>   </a:t>
            </a:r>
            <a:endParaRPr lang="en-US" b="1" dirty="0">
              <a:solidFill>
                <a:srgbClr val="FFFFFF"/>
              </a:solidFill>
              <a:latin typeface="Calibri" pitchFamily="34" charset="0"/>
            </a:endParaRPr>
          </a:p>
        </p:txBody>
      </p:sp>
      <p:sp>
        <p:nvSpPr>
          <p:cNvPr id="25" name="TextBox 24"/>
          <p:cNvSpPr txBox="1"/>
          <p:nvPr/>
        </p:nvSpPr>
        <p:spPr>
          <a:xfrm>
            <a:off x="7239000" y="6705600"/>
            <a:ext cx="2438400" cy="369332"/>
          </a:xfrm>
          <a:prstGeom prst="rect">
            <a:avLst/>
          </a:prstGeom>
          <a:solidFill>
            <a:srgbClr val="984807"/>
          </a:solidFill>
          <a:ln>
            <a:solidFill>
              <a:srgbClr val="000000"/>
            </a:solidFill>
          </a:ln>
        </p:spPr>
        <p:txBody>
          <a:bodyPr wrap="square" rtlCol="0">
            <a:spAutoFit/>
          </a:bodyPr>
          <a:lstStyle/>
          <a:p>
            <a:endParaRPr lang="en-US" dirty="0"/>
          </a:p>
        </p:txBody>
      </p:sp>
      <p:sp>
        <p:nvSpPr>
          <p:cNvPr id="26" name="TextBox 25"/>
          <p:cNvSpPr txBox="1"/>
          <p:nvPr/>
        </p:nvSpPr>
        <p:spPr>
          <a:xfrm>
            <a:off x="5562600" y="6324600"/>
            <a:ext cx="4038600" cy="338554"/>
          </a:xfrm>
          <a:prstGeom prst="rect">
            <a:avLst/>
          </a:prstGeom>
          <a:noFill/>
        </p:spPr>
        <p:txBody>
          <a:bodyPr wrap="square" rtlCol="0">
            <a:spAutoFit/>
          </a:bodyPr>
          <a:lstStyle/>
          <a:p>
            <a:r>
              <a:rPr lang="en-US" sz="1600" b="1" dirty="0" smtClean="0">
                <a:solidFill>
                  <a:srgbClr val="FFFFFF"/>
                </a:solidFill>
              </a:rPr>
              <a:t>                                 Monolithic slab</a:t>
            </a:r>
            <a:endParaRPr lang="en-US" sz="1600" b="1" dirty="0">
              <a:solidFill>
                <a:srgbClr val="FFFFFF"/>
              </a:solidFill>
            </a:endParaRPr>
          </a:p>
        </p:txBody>
      </p:sp>
      <p:sp>
        <p:nvSpPr>
          <p:cNvPr id="27" name="Oval 26"/>
          <p:cNvSpPr/>
          <p:nvPr/>
        </p:nvSpPr>
        <p:spPr>
          <a:xfrm>
            <a:off x="6324600" y="6705600"/>
            <a:ext cx="2133600" cy="914400"/>
          </a:xfrm>
          <a:prstGeom prst="ellipse">
            <a:avLst/>
          </a:prstGeom>
          <a:solidFill>
            <a:schemeClr val="accent6">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TextBox 27"/>
          <p:cNvSpPr txBox="1"/>
          <p:nvPr/>
        </p:nvSpPr>
        <p:spPr>
          <a:xfrm>
            <a:off x="7696200" y="6781800"/>
            <a:ext cx="2286000" cy="369332"/>
          </a:xfrm>
          <a:prstGeom prst="rect">
            <a:avLst/>
          </a:prstGeom>
          <a:solidFill>
            <a:srgbClr val="984807"/>
          </a:solidFill>
        </p:spPr>
        <p:txBody>
          <a:bodyPr wrap="square" rtlCol="0">
            <a:spAutoFit/>
          </a:bodyPr>
          <a:lstStyle/>
          <a:p>
            <a:endParaRPr lang="en-US" dirty="0"/>
          </a:p>
        </p:txBody>
      </p:sp>
      <p:sp>
        <p:nvSpPr>
          <p:cNvPr id="29" name="Oval 28"/>
          <p:cNvSpPr/>
          <p:nvPr/>
        </p:nvSpPr>
        <p:spPr>
          <a:xfrm>
            <a:off x="6858000" y="6705600"/>
            <a:ext cx="1676400" cy="914400"/>
          </a:xfrm>
          <a:prstGeom prst="ellipse">
            <a:avLst/>
          </a:prstGeom>
          <a:solidFill>
            <a:srgbClr val="9848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H="1">
            <a:off x="5562600" y="6400800"/>
            <a:ext cx="533400" cy="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5562600" y="6858000"/>
            <a:ext cx="1066800" cy="914400"/>
          </a:xfrm>
          <a:prstGeom prst="rect">
            <a:avLst/>
          </a:prstGeom>
          <a:solidFill>
            <a:srgbClr val="984807"/>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6705600" y="1600200"/>
            <a:ext cx="2133600" cy="2585323"/>
          </a:xfrm>
          <a:prstGeom prst="rect">
            <a:avLst/>
          </a:prstGeom>
          <a:noFill/>
          <a:ln>
            <a:solidFill>
              <a:schemeClr val="tx1"/>
            </a:solidFill>
          </a:ln>
        </p:spPr>
        <p:txBody>
          <a:bodyPr wrap="square" rtlCol="0">
            <a:spAutoFit/>
          </a:bodyPr>
          <a:lstStyle/>
          <a:p>
            <a:r>
              <a:rPr lang="en-US" dirty="0" smtClean="0"/>
              <a:t>There is less than 6” between the wood base plate inside the home and the soil outside, but this is not considered wood less than 6”, because it is insulated by brick</a:t>
            </a:r>
            <a:endParaRPr lang="en-US" dirty="0"/>
          </a:p>
        </p:txBody>
      </p:sp>
    </p:spTree>
    <p:extLst>
      <p:ext uri="{BB962C8B-B14F-4D97-AF65-F5344CB8AC3E}">
        <p14:creationId xmlns:p14="http://schemas.microsoft.com/office/powerpoint/2010/main" val="22720505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9800"/>
            <a:ext cx="8229600" cy="3810000"/>
          </a:xfrm>
        </p:spPr>
        <p:txBody>
          <a:bodyPr>
            <a:normAutofit/>
          </a:bodyPr>
          <a:lstStyle/>
          <a:p>
            <a:r>
              <a:rPr lang="en-US" sz="2000" dirty="0" smtClean="0">
                <a:latin typeface="+mj-lt"/>
              </a:rPr>
              <a:t>620-6-.04 (1) (a) 3. Removal of all wooden contacts between buildings  </a:t>
            </a:r>
          </a:p>
          <a:p>
            <a:pPr marL="0" indent="0">
              <a:buNone/>
            </a:pPr>
            <a:r>
              <a:rPr lang="en-US" sz="2000" dirty="0">
                <a:latin typeface="+mj-lt"/>
              </a:rPr>
              <a:t> </a:t>
            </a:r>
            <a:r>
              <a:rPr lang="en-US" sz="2000" dirty="0" smtClean="0">
                <a:latin typeface="+mj-lt"/>
              </a:rPr>
              <a:t>     and  </a:t>
            </a:r>
            <a:r>
              <a:rPr lang="en-US" sz="2000" u="sng" dirty="0" smtClean="0">
                <a:latin typeface="+mj-lt"/>
              </a:rPr>
              <a:t>inside soil</a:t>
            </a:r>
            <a:r>
              <a:rPr lang="en-US" sz="2000" dirty="0" smtClean="0">
                <a:latin typeface="+mj-lt"/>
              </a:rPr>
              <a:t>, other than those wooden supports which have been </a:t>
            </a:r>
          </a:p>
          <a:p>
            <a:pPr marL="0" indent="0">
              <a:buNone/>
            </a:pPr>
            <a:r>
              <a:rPr lang="en-US" sz="2000" dirty="0">
                <a:latin typeface="+mj-lt"/>
              </a:rPr>
              <a:t> </a:t>
            </a:r>
            <a:r>
              <a:rPr lang="en-US" sz="2000" dirty="0" smtClean="0">
                <a:latin typeface="+mj-lt"/>
              </a:rPr>
              <a:t>     treated with preservatives to a minimum preservative retention designed </a:t>
            </a:r>
          </a:p>
          <a:p>
            <a:pPr marL="0" indent="0">
              <a:buNone/>
            </a:pPr>
            <a:r>
              <a:rPr lang="en-US" sz="2000" dirty="0">
                <a:latin typeface="+mj-lt"/>
              </a:rPr>
              <a:t> </a:t>
            </a:r>
            <a:r>
              <a:rPr lang="en-US" sz="2000" dirty="0" smtClean="0">
                <a:latin typeface="+mj-lt"/>
              </a:rPr>
              <a:t>     for ground contact.  In no case shall the minimum clearance between </a:t>
            </a:r>
          </a:p>
          <a:p>
            <a:pPr marL="0" indent="0">
              <a:buNone/>
            </a:pPr>
            <a:r>
              <a:rPr lang="en-US" sz="2000" dirty="0">
                <a:latin typeface="+mj-lt"/>
              </a:rPr>
              <a:t> </a:t>
            </a:r>
            <a:r>
              <a:rPr lang="en-US" sz="2000" dirty="0" smtClean="0">
                <a:latin typeface="+mj-lt"/>
              </a:rPr>
              <a:t>     wood and soil in a crawl space be less than eighteen (</a:t>
            </a:r>
            <a:r>
              <a:rPr lang="en-US" sz="2000" b="1" dirty="0" smtClean="0">
                <a:latin typeface="+mj-lt"/>
              </a:rPr>
              <a:t>18</a:t>
            </a:r>
            <a:r>
              <a:rPr lang="en-US" sz="2000" dirty="0" smtClean="0">
                <a:latin typeface="+mj-lt"/>
              </a:rPr>
              <a:t>) inches.  </a:t>
            </a:r>
            <a:endParaRPr lang="en-US" sz="2000" dirty="0">
              <a:latin typeface="+mj-lt"/>
            </a:endParaRPr>
          </a:p>
        </p:txBody>
      </p:sp>
      <p:sp>
        <p:nvSpPr>
          <p:cNvPr id="4" name="TextBox 3"/>
          <p:cNvSpPr txBox="1"/>
          <p:nvPr/>
        </p:nvSpPr>
        <p:spPr>
          <a:xfrm>
            <a:off x="8534400" y="6642556"/>
            <a:ext cx="609600" cy="215444"/>
          </a:xfrm>
          <a:prstGeom prst="rect">
            <a:avLst/>
          </a:prstGeom>
          <a:noFill/>
        </p:spPr>
        <p:txBody>
          <a:bodyPr wrap="square" rtlCol="0">
            <a:spAutoFit/>
          </a:bodyPr>
          <a:lstStyle/>
          <a:p>
            <a:pPr algn="ctr"/>
            <a:r>
              <a:rPr lang="en-US" sz="800" b="1" dirty="0"/>
              <a:t>3</a:t>
            </a:r>
            <a:r>
              <a:rPr lang="en-US" sz="800" b="1" dirty="0" smtClean="0"/>
              <a:t>0/81</a:t>
            </a:r>
            <a:endParaRPr lang="en-US" sz="800" b="1"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nachi.org/forum/attachments/f23/7673d1165784146-support-posts-crawl-space-supportposts-small-.jpg"/>
          <p:cNvPicPr>
            <a:picLocks noGrp="1" noChangeAspect="1" noChangeArrowheads="1"/>
          </p:cNvPicPr>
          <p:nvPr>
            <p:ph idx="1"/>
          </p:nvPr>
        </p:nvPicPr>
        <p:blipFill>
          <a:blip r:embed="rId2" cstate="print"/>
          <a:srcRect/>
          <a:stretch>
            <a:fillRect/>
          </a:stretch>
        </p:blipFill>
        <p:spPr bwMode="auto">
          <a:xfrm>
            <a:off x="609600" y="685800"/>
            <a:ext cx="2544417" cy="1908313"/>
          </a:xfrm>
          <a:prstGeom prst="rect">
            <a:avLst/>
          </a:prstGeom>
          <a:noFill/>
        </p:spPr>
      </p:pic>
      <p:pic>
        <p:nvPicPr>
          <p:cNvPr id="5" name="Picture 5" descr="17"/>
          <p:cNvPicPr>
            <a:picLocks noChangeAspect="1" noChangeArrowheads="1"/>
          </p:cNvPicPr>
          <p:nvPr/>
        </p:nvPicPr>
        <p:blipFill>
          <a:blip r:embed="rId3" cstate="print"/>
          <a:srcRect/>
          <a:stretch>
            <a:fillRect/>
          </a:stretch>
        </p:blipFill>
        <p:spPr bwMode="auto">
          <a:xfrm>
            <a:off x="3581400" y="685800"/>
            <a:ext cx="4873625" cy="2577225"/>
          </a:xfrm>
          <a:prstGeom prst="rect">
            <a:avLst/>
          </a:prstGeom>
          <a:noFill/>
          <a:ln w="9525">
            <a:solidFill>
              <a:schemeClr val="tx1"/>
            </a:solidFill>
            <a:miter lim="800000"/>
            <a:headEnd/>
            <a:tailEnd/>
          </a:ln>
        </p:spPr>
      </p:pic>
      <p:sp>
        <p:nvSpPr>
          <p:cNvPr id="6" name="TextBox 5"/>
          <p:cNvSpPr txBox="1"/>
          <p:nvPr/>
        </p:nvSpPr>
        <p:spPr>
          <a:xfrm>
            <a:off x="533400" y="3048000"/>
            <a:ext cx="2819400" cy="3323987"/>
          </a:xfrm>
          <a:prstGeom prst="rect">
            <a:avLst/>
          </a:prstGeom>
          <a:noFill/>
        </p:spPr>
        <p:txBody>
          <a:bodyPr wrap="square" rtlCol="0">
            <a:spAutoFit/>
          </a:bodyPr>
          <a:lstStyle/>
          <a:p>
            <a:r>
              <a:rPr lang="en-US" sz="2000" dirty="0" smtClean="0">
                <a:latin typeface="+mj-lt"/>
              </a:rPr>
              <a:t>Untreated wooden supports in crawl are touching or within 18” </a:t>
            </a:r>
          </a:p>
          <a:p>
            <a:r>
              <a:rPr lang="en-US" sz="2000" dirty="0" smtClean="0">
                <a:latin typeface="+mj-lt"/>
              </a:rPr>
              <a:t>of the soil</a:t>
            </a:r>
          </a:p>
          <a:p>
            <a:endParaRPr lang="en-US" sz="1000" dirty="0" smtClean="0">
              <a:latin typeface="+mj-lt"/>
            </a:endParaRPr>
          </a:p>
          <a:p>
            <a:r>
              <a:rPr lang="en-US" sz="2000" dirty="0" smtClean="0">
                <a:latin typeface="+mj-lt"/>
              </a:rPr>
              <a:t>These wooden supports  must be removed and replaced with metal house supports, properly  </a:t>
            </a:r>
            <a:r>
              <a:rPr lang="en-US" sz="2000" dirty="0">
                <a:latin typeface="+mj-lt"/>
              </a:rPr>
              <a:t>i</a:t>
            </a:r>
            <a:r>
              <a:rPr lang="en-US" sz="2000" dirty="0" smtClean="0">
                <a:latin typeface="+mj-lt"/>
              </a:rPr>
              <a:t>nsulated from the soil, or alternatively WAIVED</a:t>
            </a:r>
            <a:endParaRPr lang="en-US" sz="2000" dirty="0">
              <a:latin typeface="+mj-lt"/>
            </a:endParaRPr>
          </a:p>
        </p:txBody>
      </p:sp>
      <p:sp>
        <p:nvSpPr>
          <p:cNvPr id="7" name="TextBox 6"/>
          <p:cNvSpPr txBox="1"/>
          <p:nvPr/>
        </p:nvSpPr>
        <p:spPr>
          <a:xfrm>
            <a:off x="3581400" y="3810000"/>
            <a:ext cx="5181600" cy="2554545"/>
          </a:xfrm>
          <a:prstGeom prst="rect">
            <a:avLst/>
          </a:prstGeom>
          <a:noFill/>
        </p:spPr>
        <p:txBody>
          <a:bodyPr wrap="square" rtlCol="0">
            <a:spAutoFit/>
          </a:bodyPr>
          <a:lstStyle/>
          <a:p>
            <a:r>
              <a:rPr lang="en-US" sz="2000" dirty="0" smtClean="0">
                <a:latin typeface="+mj-lt"/>
              </a:rPr>
              <a:t>There is wood debris in this crawl…but more </a:t>
            </a:r>
          </a:p>
          <a:p>
            <a:r>
              <a:rPr lang="en-US" sz="2000" dirty="0" smtClean="0">
                <a:latin typeface="+mj-lt"/>
              </a:rPr>
              <a:t>importantly, there is less than 18” clearance between the wooden sill and some of the wooden floor joists &amp; the soil in the crawl</a:t>
            </a:r>
          </a:p>
          <a:p>
            <a:endParaRPr lang="en-US" sz="2000" dirty="0" smtClean="0">
              <a:latin typeface="+mj-lt"/>
            </a:endParaRPr>
          </a:p>
          <a:p>
            <a:r>
              <a:rPr lang="en-US" sz="2000" dirty="0" smtClean="0">
                <a:latin typeface="+mj-lt"/>
              </a:rPr>
              <a:t>Soil must be removed to provide at least 18” clearance between wood and soil or alternatively WAIVED </a:t>
            </a:r>
            <a:endParaRPr lang="en-US" sz="2000" dirty="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4648200"/>
            <a:ext cx="8001000" cy="1631216"/>
          </a:xfrm>
          <a:prstGeom prst="rect">
            <a:avLst/>
          </a:prstGeom>
          <a:noFill/>
        </p:spPr>
        <p:txBody>
          <a:bodyPr wrap="square" rtlCol="0">
            <a:spAutoFit/>
          </a:bodyPr>
          <a:lstStyle/>
          <a:p>
            <a:r>
              <a:rPr lang="en-US" sz="2000" dirty="0" smtClean="0">
                <a:latin typeface="+mj-lt"/>
              </a:rPr>
              <a:t>Wood debris is found in the crawl…but more importantly, there is less than </a:t>
            </a:r>
          </a:p>
          <a:p>
            <a:r>
              <a:rPr lang="en-US" sz="2000" dirty="0" smtClean="0">
                <a:latin typeface="+mj-lt"/>
              </a:rPr>
              <a:t>18” clearance between wood &amp; soil in the crawl and it may be inaccessible for treatment.  If not WAIVED, it would be a violation of the RULES and we would be required to “dig it out” to provide for 18” clearance between wood and soil. </a:t>
            </a:r>
            <a:endParaRPr lang="en-US" sz="2000" dirty="0">
              <a:latin typeface="+mj-lt"/>
            </a:endParaRPr>
          </a:p>
        </p:txBody>
      </p:sp>
      <p:pic>
        <p:nvPicPr>
          <p:cNvPr id="10" name="Picture 4"/>
          <p:cNvPicPr>
            <a:picLocks noChangeAspect="1" noChangeArrowheads="1"/>
          </p:cNvPicPr>
          <p:nvPr/>
        </p:nvPicPr>
        <p:blipFill>
          <a:blip r:embed="rId2" cstate="print"/>
          <a:srcRect/>
          <a:stretch>
            <a:fillRect/>
          </a:stretch>
        </p:blipFill>
        <p:spPr bwMode="auto">
          <a:xfrm>
            <a:off x="2209800" y="609600"/>
            <a:ext cx="4541838" cy="3406616"/>
          </a:xfrm>
          <a:prstGeom prst="rect">
            <a:avLst/>
          </a:prstGeom>
          <a:noFill/>
          <a:ln w="9525">
            <a:solidFill>
              <a:schemeClr val="tx1"/>
            </a:solid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7200" y="4038600"/>
            <a:ext cx="8305800" cy="1938992"/>
          </a:xfrm>
          <a:prstGeom prst="rect">
            <a:avLst/>
          </a:prstGeom>
          <a:noFill/>
        </p:spPr>
        <p:txBody>
          <a:bodyPr wrap="square" rtlCol="0">
            <a:spAutoFit/>
          </a:bodyPr>
          <a:lstStyle/>
          <a:p>
            <a:pPr algn="ctr"/>
            <a:r>
              <a:rPr lang="en-US" sz="1600" b="1" dirty="0" smtClean="0">
                <a:latin typeface="+mj-lt"/>
              </a:rPr>
              <a:t>  </a:t>
            </a:r>
            <a:r>
              <a:rPr lang="en-US" sz="2000" dirty="0" smtClean="0">
                <a:latin typeface="+mj-lt"/>
              </a:rPr>
              <a:t>Less than 18” clearance between wood &amp; soil in the crawl</a:t>
            </a:r>
          </a:p>
          <a:p>
            <a:endParaRPr lang="en-US" sz="2000" dirty="0" smtClean="0">
              <a:latin typeface="+mj-lt"/>
            </a:endParaRPr>
          </a:p>
          <a:p>
            <a:r>
              <a:rPr lang="en-US" sz="2000" dirty="0" smtClean="0">
                <a:latin typeface="+mj-lt"/>
              </a:rPr>
              <a:t>The customer will not want to replace the         This wooden support needs to </a:t>
            </a:r>
          </a:p>
          <a:p>
            <a:r>
              <a:rPr lang="en-US" sz="2000" dirty="0">
                <a:latin typeface="+mj-lt"/>
              </a:rPr>
              <a:t>w</a:t>
            </a:r>
            <a:r>
              <a:rPr lang="en-US" sz="2000" dirty="0" smtClean="0">
                <a:latin typeface="+mj-lt"/>
              </a:rPr>
              <a:t>ooden supports with metal or concrete       </a:t>
            </a:r>
            <a:r>
              <a:rPr lang="en-US" sz="2000" dirty="0">
                <a:latin typeface="+mj-lt"/>
              </a:rPr>
              <a:t> </a:t>
            </a:r>
            <a:r>
              <a:rPr lang="en-US" sz="2000" dirty="0" smtClean="0">
                <a:latin typeface="+mj-lt"/>
              </a:rPr>
              <a:t>   be replaced with a metal house </a:t>
            </a:r>
          </a:p>
          <a:p>
            <a:r>
              <a:rPr lang="en-US" sz="2000" dirty="0" smtClean="0">
                <a:latin typeface="+mj-lt"/>
              </a:rPr>
              <a:t>supports.</a:t>
            </a:r>
            <a:r>
              <a:rPr lang="en-US" sz="2000" dirty="0">
                <a:latin typeface="+mj-lt"/>
              </a:rPr>
              <a:t> </a:t>
            </a:r>
            <a:r>
              <a:rPr lang="en-US" sz="2000" dirty="0" smtClean="0">
                <a:latin typeface="+mj-lt"/>
              </a:rPr>
              <a:t> Wood within 16” of soil in the            support.  It should </a:t>
            </a:r>
            <a:r>
              <a:rPr lang="en-US" sz="2000" b="1" u="sng" dirty="0" smtClean="0">
                <a:latin typeface="+mj-lt"/>
              </a:rPr>
              <a:t>not</a:t>
            </a:r>
            <a:r>
              <a:rPr lang="en-US" sz="2000" dirty="0" smtClean="0">
                <a:latin typeface="+mj-lt"/>
              </a:rPr>
              <a:t> be </a:t>
            </a:r>
          </a:p>
          <a:p>
            <a:r>
              <a:rPr lang="en-US" sz="2000" dirty="0">
                <a:latin typeface="+mj-lt"/>
              </a:rPr>
              <a:t>c</a:t>
            </a:r>
            <a:r>
              <a:rPr lang="en-US" sz="2000" dirty="0" smtClean="0">
                <a:latin typeface="+mj-lt"/>
              </a:rPr>
              <a:t>rawl space will need to be WAIVED.               </a:t>
            </a:r>
            <a:r>
              <a:rPr lang="en-US" sz="2000" dirty="0">
                <a:latin typeface="+mj-lt"/>
              </a:rPr>
              <a:t> </a:t>
            </a:r>
            <a:r>
              <a:rPr lang="en-US" sz="2000" dirty="0" smtClean="0">
                <a:latin typeface="+mj-lt"/>
              </a:rPr>
              <a:t>   WAIVED.</a:t>
            </a:r>
            <a:endParaRPr lang="en-US" sz="2000" dirty="0">
              <a:latin typeface="+mj-lt"/>
            </a:endParaRPr>
          </a:p>
        </p:txBody>
      </p:sp>
      <p:pic>
        <p:nvPicPr>
          <p:cNvPr id="6" name="Picture 5" descr="crawl_pic8"/>
          <p:cNvPicPr>
            <a:picLocks noChangeAspect="1" noChangeArrowheads="1"/>
          </p:cNvPicPr>
          <p:nvPr/>
        </p:nvPicPr>
        <p:blipFill>
          <a:blip r:embed="rId3" cstate="print"/>
          <a:srcRect/>
          <a:stretch>
            <a:fillRect/>
          </a:stretch>
        </p:blipFill>
        <p:spPr bwMode="auto">
          <a:xfrm>
            <a:off x="457200" y="609600"/>
            <a:ext cx="4648200" cy="2788189"/>
          </a:xfrm>
          <a:prstGeom prst="rect">
            <a:avLst/>
          </a:prstGeom>
          <a:noFill/>
          <a:ln w="9525">
            <a:noFill/>
            <a:miter lim="800000"/>
            <a:headEnd/>
            <a:tailEnd/>
          </a:ln>
        </p:spPr>
      </p:pic>
      <p:pic>
        <p:nvPicPr>
          <p:cNvPr id="63489" name="Picture 1"/>
          <p:cNvPicPr>
            <a:picLocks noChangeAspect="1" noChangeArrowheads="1"/>
          </p:cNvPicPr>
          <p:nvPr/>
        </p:nvPicPr>
        <p:blipFill>
          <a:blip r:embed="rId4" cstate="print"/>
          <a:srcRect/>
          <a:stretch>
            <a:fillRect/>
          </a:stretch>
        </p:blipFill>
        <p:spPr bwMode="auto">
          <a:xfrm>
            <a:off x="5334000" y="609600"/>
            <a:ext cx="3733800" cy="2800607"/>
          </a:xfrm>
          <a:prstGeom prst="rect">
            <a:avLst/>
          </a:prstGeom>
          <a:noFill/>
          <a:ln w="9525">
            <a:noFill/>
            <a:miter lim="800000"/>
            <a:headEnd/>
            <a:tailEnd/>
          </a:ln>
          <a:effectLst/>
        </p:spPr>
      </p:pic>
      <p:sp>
        <p:nvSpPr>
          <p:cNvPr id="9" name="Rectangle 8"/>
          <p:cNvSpPr/>
          <p:nvPr/>
        </p:nvSpPr>
        <p:spPr>
          <a:xfrm>
            <a:off x="8654709" y="457200"/>
            <a:ext cx="457200" cy="3352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85800" y="2819400"/>
            <a:ext cx="7848600" cy="830997"/>
          </a:xfrm>
          <a:prstGeom prst="rect">
            <a:avLst/>
          </a:prstGeom>
          <a:solidFill>
            <a:schemeClr val="accent3">
              <a:lumMod val="40000"/>
              <a:lumOff val="60000"/>
            </a:schemeClr>
          </a:solidFill>
          <a:ln>
            <a:solidFill>
              <a:schemeClr val="tx1"/>
            </a:solidFill>
          </a:ln>
        </p:spPr>
        <p:txBody>
          <a:bodyPr wrap="square" rtlCol="0">
            <a:spAutoFit/>
          </a:bodyPr>
          <a:lstStyle/>
          <a:p>
            <a:r>
              <a:rPr lang="en-US" sz="2400" b="1" dirty="0" smtClean="0">
                <a:latin typeface="+mj-lt"/>
              </a:rPr>
              <a:t>   What do you do if you do not have enough clearance to </a:t>
            </a:r>
            <a:r>
              <a:rPr lang="en-US" sz="2400" b="1" dirty="0">
                <a:latin typeface="+mj-lt"/>
              </a:rPr>
              <a:t> </a:t>
            </a:r>
            <a:r>
              <a:rPr lang="en-US" sz="2400" b="1" dirty="0" smtClean="0">
                <a:latin typeface="+mj-lt"/>
              </a:rPr>
              <a:t> </a:t>
            </a:r>
          </a:p>
          <a:p>
            <a:r>
              <a:rPr lang="en-US" sz="2400" b="1" dirty="0" smtClean="0">
                <a:latin typeface="+mj-lt"/>
              </a:rPr>
              <a:t>   inspect and treat all areas of the crawlspace?    </a:t>
            </a:r>
            <a:endParaRPr lang="en-US" sz="2400" b="1" dirty="0">
              <a:latin typeface="+mj-lt"/>
            </a:endParaRPr>
          </a:p>
        </p:txBody>
      </p:sp>
      <p:sp>
        <p:nvSpPr>
          <p:cNvPr id="3" name="TextBox 2"/>
          <p:cNvSpPr txBox="1"/>
          <p:nvPr/>
        </p:nvSpPr>
        <p:spPr>
          <a:xfrm>
            <a:off x="8382000" y="6629400"/>
            <a:ext cx="838200" cy="215444"/>
          </a:xfrm>
          <a:prstGeom prst="rect">
            <a:avLst/>
          </a:prstGeom>
          <a:noFill/>
        </p:spPr>
        <p:txBody>
          <a:bodyPr wrap="square" rtlCol="0">
            <a:spAutoFit/>
          </a:bodyPr>
          <a:lstStyle/>
          <a:p>
            <a:r>
              <a:rPr lang="en-US" sz="800" b="1" dirty="0" smtClean="0">
                <a:solidFill>
                  <a:srgbClr val="000000"/>
                </a:solidFill>
              </a:rPr>
              <a:t>Slide 30/79</a:t>
            </a:r>
            <a:endParaRPr lang="en-US" sz="800" b="1" dirty="0">
              <a:solidFill>
                <a:srgbClr val="000000"/>
              </a:solidFill>
            </a:endParaRPr>
          </a:p>
        </p:txBody>
      </p:sp>
      <p:pic>
        <p:nvPicPr>
          <p:cNvPr id="6" name="Picture 5"/>
          <p:cNvPicPr>
            <a:picLocks noChangeAspect="1"/>
          </p:cNvPicPr>
          <p:nvPr/>
        </p:nvPicPr>
        <p:blipFill>
          <a:blip r:embed="rId2"/>
          <a:stretch>
            <a:fillRect/>
          </a:stretch>
        </p:blipFill>
        <p:spPr>
          <a:xfrm>
            <a:off x="-609600" y="6350"/>
            <a:ext cx="10290048" cy="6858000"/>
          </a:xfrm>
          <a:prstGeom prst="rect">
            <a:avLst/>
          </a:prstGeom>
        </p:spPr>
      </p:pic>
      <p:sp>
        <p:nvSpPr>
          <p:cNvPr id="5" name="Title 4"/>
          <p:cNvSpPr>
            <a:spLocks noGrp="1"/>
          </p:cNvSpPr>
          <p:nvPr>
            <p:ph type="title"/>
          </p:nvPr>
        </p:nvSpPr>
        <p:spPr/>
        <p:txBody>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14400"/>
            <a:ext cx="7924800" cy="4541520"/>
          </a:xfrm>
        </p:spPr>
        <p:txBody>
          <a:bodyPr/>
          <a:lstStyle/>
          <a:p>
            <a:r>
              <a:rPr lang="en-US" sz="2000" dirty="0" smtClean="0">
                <a:latin typeface="Calibri" pitchFamily="34" charset="0"/>
              </a:rPr>
              <a:t>620-6-.04 (1) (a) 4. Removal of all visible accessible termite tunnels. </a:t>
            </a:r>
          </a:p>
          <a:p>
            <a:endParaRPr lang="en-US" dirty="0"/>
          </a:p>
        </p:txBody>
      </p:sp>
      <p:pic>
        <p:nvPicPr>
          <p:cNvPr id="4" name="Picture 4" descr="mud tube inside house"/>
          <p:cNvPicPr>
            <a:picLocks noChangeAspect="1" noChangeArrowheads="1"/>
          </p:cNvPicPr>
          <p:nvPr/>
        </p:nvPicPr>
        <p:blipFill>
          <a:blip r:embed="rId2" cstate="print"/>
          <a:srcRect t="4167" b="4634"/>
          <a:stretch>
            <a:fillRect/>
          </a:stretch>
        </p:blipFill>
        <p:spPr bwMode="auto">
          <a:xfrm>
            <a:off x="533400" y="2133600"/>
            <a:ext cx="3788233" cy="3458888"/>
          </a:xfrm>
          <a:prstGeom prst="rect">
            <a:avLst/>
          </a:prstGeom>
          <a:noFill/>
          <a:ln w="9525">
            <a:noFill/>
            <a:miter lim="800000"/>
            <a:headEnd/>
            <a:tailEnd/>
          </a:ln>
        </p:spPr>
      </p:pic>
      <p:pic>
        <p:nvPicPr>
          <p:cNvPr id="5" name="Picture 5" descr="mud tube outside house"/>
          <p:cNvPicPr>
            <a:picLocks noChangeAspect="1" noChangeArrowheads="1"/>
          </p:cNvPicPr>
          <p:nvPr/>
        </p:nvPicPr>
        <p:blipFill>
          <a:blip r:embed="rId3" cstate="print"/>
          <a:srcRect t="12755" r="288"/>
          <a:stretch>
            <a:fillRect/>
          </a:stretch>
        </p:blipFill>
        <p:spPr bwMode="auto">
          <a:xfrm>
            <a:off x="4876800" y="2133600"/>
            <a:ext cx="3720583" cy="3434852"/>
          </a:xfrm>
          <a:prstGeom prst="rect">
            <a:avLst/>
          </a:prstGeom>
          <a:noFill/>
          <a:ln w="9525">
            <a:noFill/>
            <a:miter lim="800000"/>
            <a:headEnd/>
            <a:tailEnd/>
          </a:ln>
        </p:spPr>
      </p:pic>
      <p:sp>
        <p:nvSpPr>
          <p:cNvPr id="6" name="TextBox 5"/>
          <p:cNvSpPr txBox="1"/>
          <p:nvPr/>
        </p:nvSpPr>
        <p:spPr>
          <a:xfrm>
            <a:off x="8534400" y="6642556"/>
            <a:ext cx="609600" cy="215444"/>
          </a:xfrm>
          <a:prstGeom prst="rect">
            <a:avLst/>
          </a:prstGeom>
          <a:noFill/>
        </p:spPr>
        <p:txBody>
          <a:bodyPr wrap="square" rtlCol="0">
            <a:spAutoFit/>
          </a:bodyPr>
          <a:lstStyle/>
          <a:p>
            <a:pPr algn="ctr"/>
            <a:r>
              <a:rPr lang="en-US" sz="800" b="1" dirty="0" smtClean="0"/>
              <a:t>35/81</a:t>
            </a:r>
            <a:endParaRPr lang="en-US" sz="800" b="1" dirty="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12" descr="PICT0011.JPG"/>
          <p:cNvPicPr>
            <a:picLocks noChangeAspect="1"/>
          </p:cNvPicPr>
          <p:nvPr/>
        </p:nvPicPr>
        <p:blipFill>
          <a:blip r:embed="rId2" cstate="print"/>
          <a:srcRect t="-24712" b="-24712"/>
          <a:stretch>
            <a:fillRect/>
          </a:stretch>
        </p:blipFill>
        <p:spPr>
          <a:xfrm>
            <a:off x="533400" y="1981200"/>
            <a:ext cx="3733800" cy="4184381"/>
          </a:xfrm>
          <a:prstGeom prst="rect">
            <a:avLst/>
          </a:prstGeom>
        </p:spPr>
      </p:pic>
      <p:pic>
        <p:nvPicPr>
          <p:cNvPr id="7" name="Content Placeholder 13" descr="PICT0020.JPG"/>
          <p:cNvPicPr>
            <a:picLocks noChangeAspect="1"/>
          </p:cNvPicPr>
          <p:nvPr/>
        </p:nvPicPr>
        <p:blipFill>
          <a:blip r:embed="rId3" cstate="print"/>
          <a:srcRect t="-24712" b="-24712"/>
          <a:stretch>
            <a:fillRect/>
          </a:stretch>
        </p:blipFill>
        <p:spPr>
          <a:xfrm>
            <a:off x="4876800" y="1981200"/>
            <a:ext cx="3733800" cy="4184381"/>
          </a:xfrm>
          <a:prstGeom prst="rect">
            <a:avLst/>
          </a:prstGeom>
        </p:spPr>
      </p:pic>
      <p:sp>
        <p:nvSpPr>
          <p:cNvPr id="4" name="TextBox 3"/>
          <p:cNvSpPr txBox="1"/>
          <p:nvPr/>
        </p:nvSpPr>
        <p:spPr>
          <a:xfrm>
            <a:off x="381000" y="1219200"/>
            <a:ext cx="8229600" cy="1015663"/>
          </a:xfrm>
          <a:prstGeom prst="rect">
            <a:avLst/>
          </a:prstGeom>
          <a:noFill/>
        </p:spPr>
        <p:txBody>
          <a:bodyPr wrap="square" rtlCol="0">
            <a:spAutoFit/>
          </a:bodyPr>
          <a:lstStyle/>
          <a:p>
            <a:pPr algn="ctr"/>
            <a:r>
              <a:rPr lang="en-US" sz="2000" dirty="0" smtClean="0"/>
              <a:t>Are the termite tunnels visible?  </a:t>
            </a:r>
          </a:p>
          <a:p>
            <a:pPr algn="ctr"/>
            <a:endParaRPr lang="en-US" sz="2000" dirty="0"/>
          </a:p>
          <a:p>
            <a:pPr algn="ctr"/>
            <a:r>
              <a:rPr lang="en-US" sz="2000" dirty="0" smtClean="0"/>
              <a:t>Are the termite tunnels accessible?</a:t>
            </a:r>
            <a:endParaRPr lang="en-US" sz="2000" dirty="0"/>
          </a:p>
        </p:txBody>
      </p:sp>
      <p:sp>
        <p:nvSpPr>
          <p:cNvPr id="8" name="TextBox 7"/>
          <p:cNvSpPr txBox="1"/>
          <p:nvPr/>
        </p:nvSpPr>
        <p:spPr>
          <a:xfrm>
            <a:off x="533400" y="381000"/>
            <a:ext cx="8077200" cy="523220"/>
          </a:xfrm>
          <a:prstGeom prst="rect">
            <a:avLst/>
          </a:prstGeom>
          <a:noFill/>
        </p:spPr>
        <p:txBody>
          <a:bodyPr wrap="square" rtlCol="0">
            <a:spAutoFit/>
          </a:bodyPr>
          <a:lstStyle/>
          <a:p>
            <a:r>
              <a:rPr lang="en-US" sz="2800" b="1" dirty="0" smtClean="0"/>
              <a:t>What 2 questions do you ask about termite tunnels?</a:t>
            </a:r>
            <a:endParaRPr lang="en-US" sz="2800" b="1" dirty="0"/>
          </a:p>
        </p:txBody>
      </p:sp>
      <p:sp>
        <p:nvSpPr>
          <p:cNvPr id="9" name="TextBox 8"/>
          <p:cNvSpPr txBox="1"/>
          <p:nvPr/>
        </p:nvSpPr>
        <p:spPr>
          <a:xfrm>
            <a:off x="533400" y="5867400"/>
            <a:ext cx="8077200" cy="400110"/>
          </a:xfrm>
          <a:prstGeom prst="rect">
            <a:avLst/>
          </a:prstGeom>
          <a:noFill/>
        </p:spPr>
        <p:txBody>
          <a:bodyPr wrap="square" rtlCol="0">
            <a:spAutoFit/>
          </a:bodyPr>
          <a:lstStyle/>
          <a:p>
            <a:pPr algn="ctr"/>
            <a:r>
              <a:rPr lang="en-US" sz="2000" b="1" dirty="0" smtClean="0"/>
              <a:t>If they are visible and accessible, they need to be removed!</a:t>
            </a:r>
            <a:endParaRPr lang="en-US" sz="20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0" name="Object 2"/>
          <p:cNvGraphicFramePr>
            <a:graphicFrameLocks/>
          </p:cNvGraphicFramePr>
          <p:nvPr>
            <p:extLst>
              <p:ext uri="{D42A27DB-BD31-4B8C-83A1-F6EECF244321}">
                <p14:modId xmlns:p14="http://schemas.microsoft.com/office/powerpoint/2010/main" val="683587838"/>
              </p:ext>
            </p:extLst>
          </p:nvPr>
        </p:nvGraphicFramePr>
        <p:xfrm>
          <a:off x="1447800" y="1447800"/>
          <a:ext cx="6019800" cy="3733800"/>
        </p:xfrm>
        <a:graphic>
          <a:graphicData uri="http://schemas.openxmlformats.org/presentationml/2006/ole">
            <mc:AlternateContent xmlns:mc="http://schemas.openxmlformats.org/markup-compatibility/2006">
              <mc:Choice xmlns:v="urn:schemas-microsoft-com:vml" Requires="v">
                <p:oleObj spid="_x0000_s53342" name="Picture" r:id="rId3" imgW="4913242" imgH="2554162" progId="">
                  <p:embed/>
                </p:oleObj>
              </mc:Choice>
              <mc:Fallback>
                <p:oleObj name="Picture" r:id="rId3" imgW="4913242" imgH="2554162" progId="">
                  <p:embed/>
                  <p:pic>
                    <p:nvPicPr>
                      <p:cNvPr id="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447800"/>
                        <a:ext cx="60198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9" name="TextBox 8"/>
          <p:cNvSpPr txBox="1"/>
          <p:nvPr/>
        </p:nvSpPr>
        <p:spPr>
          <a:xfrm>
            <a:off x="1600200" y="5486400"/>
            <a:ext cx="6019800" cy="1015663"/>
          </a:xfrm>
          <a:prstGeom prst="rect">
            <a:avLst/>
          </a:prstGeom>
          <a:noFill/>
        </p:spPr>
        <p:txBody>
          <a:bodyPr wrap="square" rtlCol="0">
            <a:spAutoFit/>
          </a:bodyPr>
          <a:lstStyle/>
          <a:p>
            <a:r>
              <a:rPr lang="en-US" sz="2000" dirty="0" smtClean="0">
                <a:latin typeface="+mj-lt"/>
              </a:rPr>
              <a:t>Remember – you will need to remove </a:t>
            </a:r>
            <a:r>
              <a:rPr lang="en-US" sz="2000" b="1" u="sng" dirty="0" smtClean="0">
                <a:latin typeface="+mj-lt"/>
              </a:rPr>
              <a:t>all</a:t>
            </a:r>
            <a:r>
              <a:rPr lang="en-US" sz="2000" dirty="0" smtClean="0">
                <a:latin typeface="+mj-lt"/>
              </a:rPr>
              <a:t> the termite  </a:t>
            </a:r>
          </a:p>
          <a:p>
            <a:r>
              <a:rPr lang="en-US" sz="2000" dirty="0" smtClean="0">
                <a:latin typeface="+mj-lt"/>
              </a:rPr>
              <a:t>tunnels that are visible &amp; accessible or alternatively WAIVER them.</a:t>
            </a:r>
            <a:endParaRPr lang="en-US" sz="2000" dirty="0">
              <a:latin typeface="+mj-lt"/>
            </a:endParaRPr>
          </a:p>
        </p:txBody>
      </p:sp>
      <p:sp>
        <p:nvSpPr>
          <p:cNvPr id="4" name="TextBox 3"/>
          <p:cNvSpPr txBox="1"/>
          <p:nvPr/>
        </p:nvSpPr>
        <p:spPr>
          <a:xfrm>
            <a:off x="0" y="152400"/>
            <a:ext cx="9144000" cy="1077218"/>
          </a:xfrm>
          <a:prstGeom prst="rect">
            <a:avLst/>
          </a:prstGeom>
          <a:solidFill>
            <a:srgbClr val="FFFFFF"/>
          </a:solidFill>
        </p:spPr>
        <p:txBody>
          <a:bodyPr wrap="square" rtlCol="0">
            <a:spAutoFit/>
          </a:bodyPr>
          <a:lstStyle/>
          <a:p>
            <a:pPr algn="ctr"/>
            <a:r>
              <a:rPr lang="en-US" sz="2800" b="1" dirty="0" smtClean="0"/>
              <a:t>Perhaps it’s best to “walk away” from selling this job!</a:t>
            </a:r>
          </a:p>
          <a:p>
            <a:pPr algn="ctr"/>
            <a:endParaRPr lang="en-US" sz="800" b="1" dirty="0"/>
          </a:p>
          <a:p>
            <a:pPr algn="ctr"/>
            <a:r>
              <a:rPr lang="en-US" sz="2800" b="1" dirty="0" smtClean="0"/>
              <a:t>Why?</a:t>
            </a:r>
            <a:endParaRPr lang="en-US" sz="2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914400"/>
            <a:ext cx="7086600" cy="4114800"/>
          </a:xfrm>
        </p:spPr>
        <p:txBody>
          <a:bodyPr/>
          <a:lstStyle/>
          <a:p>
            <a:r>
              <a:rPr lang="en-US" sz="2000" dirty="0" smtClean="0">
                <a:latin typeface="Calibri" pitchFamily="34" charset="0"/>
              </a:rPr>
              <a:t>620-6-.04 (1) (a) 5. Trenching of soil along the outside and </a:t>
            </a:r>
          </a:p>
          <a:p>
            <a:pPr marL="0" indent="0">
              <a:buNone/>
            </a:pPr>
            <a:r>
              <a:rPr lang="en-US" sz="2000" dirty="0">
                <a:latin typeface="Calibri" pitchFamily="34" charset="0"/>
              </a:rPr>
              <a:t> </a:t>
            </a:r>
            <a:r>
              <a:rPr lang="en-US" sz="2000" dirty="0" smtClean="0">
                <a:latin typeface="Calibri" pitchFamily="34" charset="0"/>
              </a:rPr>
              <a:t>     inside of foundation walls and around pillars and other </a:t>
            </a:r>
          </a:p>
          <a:p>
            <a:pPr marL="0" indent="0">
              <a:buNone/>
            </a:pPr>
            <a:r>
              <a:rPr lang="en-US" sz="2000" dirty="0">
                <a:latin typeface="Calibri" pitchFamily="34" charset="0"/>
              </a:rPr>
              <a:t> </a:t>
            </a:r>
            <a:r>
              <a:rPr lang="en-US" sz="2000" dirty="0" smtClean="0">
                <a:latin typeface="Calibri" pitchFamily="34" charset="0"/>
              </a:rPr>
              <a:t>     supports to a minimum depth of six (</a:t>
            </a:r>
            <a:r>
              <a:rPr lang="en-US" sz="2000" b="1" dirty="0" smtClean="0">
                <a:latin typeface="Calibri" pitchFamily="34" charset="0"/>
              </a:rPr>
              <a:t>6</a:t>
            </a:r>
            <a:r>
              <a:rPr lang="en-US" sz="2000" dirty="0" smtClean="0">
                <a:latin typeface="Calibri" pitchFamily="34" charset="0"/>
              </a:rPr>
              <a:t>) inches, but not lower </a:t>
            </a:r>
          </a:p>
          <a:p>
            <a:pPr marL="0" indent="0">
              <a:buNone/>
            </a:pPr>
            <a:r>
              <a:rPr lang="en-US" sz="2000" dirty="0">
                <a:latin typeface="Calibri" pitchFamily="34" charset="0"/>
              </a:rPr>
              <a:t> </a:t>
            </a:r>
            <a:r>
              <a:rPr lang="en-US" sz="2000" dirty="0" smtClean="0">
                <a:latin typeface="Calibri" pitchFamily="34" charset="0"/>
              </a:rPr>
              <a:t>     than the top of the footing in contact with the soil.  Rodding </a:t>
            </a:r>
          </a:p>
          <a:p>
            <a:pPr marL="0" indent="0">
              <a:buNone/>
            </a:pPr>
            <a:r>
              <a:rPr lang="en-US" sz="2000" dirty="0">
                <a:latin typeface="Calibri" pitchFamily="34" charset="0"/>
              </a:rPr>
              <a:t> </a:t>
            </a:r>
            <a:r>
              <a:rPr lang="en-US" sz="2000" dirty="0" smtClean="0">
                <a:latin typeface="Calibri" pitchFamily="34" charset="0"/>
              </a:rPr>
              <a:t>     may be performed from the bottom of the trench to lower </a:t>
            </a:r>
          </a:p>
          <a:p>
            <a:pPr marL="0" indent="0">
              <a:buNone/>
            </a:pPr>
            <a:r>
              <a:rPr lang="en-US" sz="2000" dirty="0">
                <a:latin typeface="Calibri" pitchFamily="34" charset="0"/>
              </a:rPr>
              <a:t> </a:t>
            </a:r>
            <a:r>
              <a:rPr lang="en-US" sz="2000" dirty="0" smtClean="0">
                <a:latin typeface="Calibri" pitchFamily="34" charset="0"/>
              </a:rPr>
              <a:t>     depths as required.  When the top of any footing is exposed </a:t>
            </a:r>
          </a:p>
          <a:p>
            <a:pPr marL="0" indent="0">
              <a:buNone/>
            </a:pPr>
            <a:r>
              <a:rPr lang="en-US" sz="2000" dirty="0">
                <a:latin typeface="Calibri" pitchFamily="34" charset="0"/>
              </a:rPr>
              <a:t> </a:t>
            </a:r>
            <a:r>
              <a:rPr lang="en-US" sz="2000" dirty="0" smtClean="0">
                <a:latin typeface="Calibri" pitchFamily="34" charset="0"/>
              </a:rPr>
              <a:t>     and not in contact with the soil, trenching should not extend </a:t>
            </a:r>
          </a:p>
          <a:p>
            <a:pPr marL="0" indent="0">
              <a:buNone/>
            </a:pPr>
            <a:r>
              <a:rPr lang="en-US" sz="2000" dirty="0">
                <a:latin typeface="Calibri" pitchFamily="34" charset="0"/>
              </a:rPr>
              <a:t> </a:t>
            </a:r>
            <a:r>
              <a:rPr lang="en-US" sz="2000" dirty="0" smtClean="0">
                <a:latin typeface="Calibri" pitchFamily="34" charset="0"/>
              </a:rPr>
              <a:t>     below the bottom of the footing. </a:t>
            </a:r>
          </a:p>
          <a:p>
            <a:endParaRPr lang="en-US" dirty="0">
              <a:latin typeface="Calibri" pitchFamily="34" charset="0"/>
            </a:endParaRPr>
          </a:p>
        </p:txBody>
      </p:sp>
      <p:sp>
        <p:nvSpPr>
          <p:cNvPr id="4" name="Rectangle 3"/>
          <p:cNvSpPr/>
          <p:nvPr/>
        </p:nvSpPr>
        <p:spPr>
          <a:xfrm>
            <a:off x="53340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3340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4676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4676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3914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p:nvSpPr>
        <p:spPr>
          <a:xfrm>
            <a:off x="14478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2192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4676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4676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4676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4676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2192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192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12192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1430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3340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53340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3340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3340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2192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2192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3276600" y="6324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2004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52578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3276600" y="60198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3276600" y="58674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276600" y="57150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3276600" y="61722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3276600" y="5562600"/>
            <a:ext cx="1524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1219200" y="5334000"/>
            <a:ext cx="6400800" cy="228600"/>
          </a:xfrm>
          <a:prstGeom prst="rect">
            <a:avLst/>
          </a:prstGeom>
          <a:solidFill>
            <a:srgbClr val="FFCC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Isosceles Triangle 48"/>
          <p:cNvSpPr/>
          <p:nvPr/>
        </p:nvSpPr>
        <p:spPr>
          <a:xfrm>
            <a:off x="31242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Isosceles Triangle 49"/>
          <p:cNvSpPr/>
          <p:nvPr/>
        </p:nvSpPr>
        <p:spPr>
          <a:xfrm>
            <a:off x="10668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Isosceles Triangle 50"/>
          <p:cNvSpPr/>
          <p:nvPr/>
        </p:nvSpPr>
        <p:spPr>
          <a:xfrm>
            <a:off x="35052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Isosceles Triangle 51"/>
          <p:cNvSpPr/>
          <p:nvPr/>
        </p:nvSpPr>
        <p:spPr>
          <a:xfrm>
            <a:off x="51816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sosceles Triangle 52"/>
          <p:cNvSpPr/>
          <p:nvPr/>
        </p:nvSpPr>
        <p:spPr>
          <a:xfrm>
            <a:off x="55626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Isosceles Triangle 53"/>
          <p:cNvSpPr/>
          <p:nvPr/>
        </p:nvSpPr>
        <p:spPr>
          <a:xfrm>
            <a:off x="73152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Isosceles Triangle 54"/>
          <p:cNvSpPr/>
          <p:nvPr/>
        </p:nvSpPr>
        <p:spPr>
          <a:xfrm>
            <a:off x="7696200" y="6324600"/>
            <a:ext cx="76200" cy="152400"/>
          </a:xfrm>
          <a:prstGeom prst="triangl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7696200" y="6477000"/>
            <a:ext cx="1447800" cy="3810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32004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0" y="6629400"/>
            <a:ext cx="9144000" cy="2286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5562600" y="6477000"/>
            <a:ext cx="18288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3505200" y="6477000"/>
            <a:ext cx="17526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1447800" y="6477000"/>
            <a:ext cx="17526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flipV="1">
            <a:off x="0" y="6477000"/>
            <a:ext cx="11430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52578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73914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1143000" y="6477000"/>
            <a:ext cx="304800" cy="1524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7772400" y="6324600"/>
            <a:ext cx="13716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5638800" y="6324600"/>
            <a:ext cx="16764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3581400" y="6324600"/>
            <a:ext cx="16002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1524000" y="6324600"/>
            <a:ext cx="16002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0" y="6324600"/>
            <a:ext cx="1066800" cy="15240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685800" y="6096000"/>
            <a:ext cx="7543800" cy="276999"/>
          </a:xfrm>
          <a:prstGeom prst="rect">
            <a:avLst/>
          </a:prstGeom>
          <a:noFill/>
        </p:spPr>
        <p:txBody>
          <a:bodyPr wrap="square" rtlCol="0">
            <a:spAutoFit/>
          </a:bodyPr>
          <a:lstStyle/>
          <a:p>
            <a:r>
              <a:rPr lang="en-US" sz="1200" b="1" dirty="0" smtClean="0">
                <a:latin typeface="+mj-lt"/>
              </a:rPr>
              <a:t>  </a:t>
            </a:r>
            <a:endParaRPr lang="en-US" sz="1200" b="1" dirty="0">
              <a:latin typeface="+mj-lt"/>
            </a:endParaRPr>
          </a:p>
        </p:txBody>
      </p:sp>
      <p:sp>
        <p:nvSpPr>
          <p:cNvPr id="73" name="Flowchart: Manual Input 72"/>
          <p:cNvSpPr/>
          <p:nvPr/>
        </p:nvSpPr>
        <p:spPr>
          <a:xfrm rot="16200000">
            <a:off x="10668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lowchart: Manual Input 73"/>
          <p:cNvSpPr/>
          <p:nvPr/>
        </p:nvSpPr>
        <p:spPr>
          <a:xfrm rot="16200000">
            <a:off x="31242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lowchart: Manual Input 74"/>
          <p:cNvSpPr/>
          <p:nvPr/>
        </p:nvSpPr>
        <p:spPr>
          <a:xfrm rot="16200000">
            <a:off x="51816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lowchart: Manual Input 75"/>
          <p:cNvSpPr/>
          <p:nvPr/>
        </p:nvSpPr>
        <p:spPr>
          <a:xfrm rot="16200000">
            <a:off x="73152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lowchart: Manual Input 76"/>
          <p:cNvSpPr/>
          <p:nvPr/>
        </p:nvSpPr>
        <p:spPr>
          <a:xfrm rot="5400000" flipH="1">
            <a:off x="76200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lowchart: Manual Input 77"/>
          <p:cNvSpPr/>
          <p:nvPr/>
        </p:nvSpPr>
        <p:spPr>
          <a:xfrm rot="5400000" flipH="1">
            <a:off x="54864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lowchart: Manual Input 78"/>
          <p:cNvSpPr/>
          <p:nvPr/>
        </p:nvSpPr>
        <p:spPr>
          <a:xfrm rot="5400000" flipH="1">
            <a:off x="34290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lowchart: Manual Input 79"/>
          <p:cNvSpPr/>
          <p:nvPr/>
        </p:nvSpPr>
        <p:spPr>
          <a:xfrm rot="5400000" flipH="1">
            <a:off x="13716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7543800" y="4572000"/>
            <a:ext cx="76200" cy="762000"/>
          </a:xfrm>
          <a:prstGeom prst="rect">
            <a:avLst/>
          </a:prstGeom>
          <a:solidFill>
            <a:srgbClr val="FFCC0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1219200" y="4648200"/>
            <a:ext cx="45719" cy="685800"/>
          </a:xfrm>
          <a:prstGeom prst="rect">
            <a:avLst/>
          </a:prstGeom>
          <a:solidFill>
            <a:srgbClr val="FFCC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flipH="1">
            <a:off x="1219200" y="5334000"/>
            <a:ext cx="45719" cy="228600"/>
          </a:xfrm>
          <a:prstGeom prst="rect">
            <a:avLst/>
          </a:prstGeom>
          <a:solidFill>
            <a:srgbClr val="FFCC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flipH="1">
            <a:off x="7543800" y="5334000"/>
            <a:ext cx="76199" cy="228600"/>
          </a:xfrm>
          <a:prstGeom prst="rect">
            <a:avLst/>
          </a:prstGeom>
          <a:solidFill>
            <a:srgbClr val="FFCC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6400800" y="5562600"/>
            <a:ext cx="45719" cy="9144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lowchart: Manual Input 86"/>
          <p:cNvSpPr/>
          <p:nvPr/>
        </p:nvSpPr>
        <p:spPr>
          <a:xfrm rot="16200000">
            <a:off x="62484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lowchart: Manual Input 87"/>
          <p:cNvSpPr/>
          <p:nvPr/>
        </p:nvSpPr>
        <p:spPr>
          <a:xfrm rot="5400000" flipH="1">
            <a:off x="6477000" y="6324600"/>
            <a:ext cx="152400" cy="152400"/>
          </a:xfrm>
          <a:prstGeom prst="flowChartManualInpu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rot="5400000">
            <a:off x="7749540" y="5052061"/>
            <a:ext cx="45719" cy="27432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76" grpId="0" animBg="1"/>
      <p:bldP spid="77" grpId="0" animBg="1"/>
      <p:bldP spid="78" grpId="0" animBg="1"/>
      <p:bldP spid="79" grpId="0" animBg="1"/>
      <p:bldP spid="80" grpId="0" animBg="1"/>
      <p:bldP spid="87" grpId="0" animBg="1"/>
      <p:bldP spid="8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8" descr="2008 01 30 LaGrange QA 01.29.08 037.jpg"/>
          <p:cNvPicPr>
            <a:picLocks noChangeAspect="1"/>
          </p:cNvPicPr>
          <p:nvPr/>
        </p:nvPicPr>
        <p:blipFill>
          <a:blip r:embed="rId2" cstate="print"/>
          <a:srcRect/>
          <a:stretch>
            <a:fillRect/>
          </a:stretch>
        </p:blipFill>
        <p:spPr>
          <a:xfrm>
            <a:off x="1981200" y="838200"/>
            <a:ext cx="4979254" cy="3733800"/>
          </a:xfrm>
          <a:prstGeom prst="rect">
            <a:avLst/>
          </a:prstGeom>
        </p:spPr>
      </p:pic>
      <p:sp>
        <p:nvSpPr>
          <p:cNvPr id="5" name="TextBox 4"/>
          <p:cNvSpPr txBox="1"/>
          <p:nvPr/>
        </p:nvSpPr>
        <p:spPr>
          <a:xfrm>
            <a:off x="914400" y="5181600"/>
            <a:ext cx="7239000" cy="1015663"/>
          </a:xfrm>
          <a:prstGeom prst="rect">
            <a:avLst/>
          </a:prstGeom>
          <a:noFill/>
        </p:spPr>
        <p:txBody>
          <a:bodyPr wrap="square" rtlCol="0">
            <a:spAutoFit/>
          </a:bodyPr>
          <a:lstStyle/>
          <a:p>
            <a:r>
              <a:rPr lang="en-US" sz="2000" dirty="0" smtClean="0">
                <a:latin typeface="+mj-lt"/>
              </a:rPr>
              <a:t>If an object up against a foundation wall cannot be moved to trench </a:t>
            </a:r>
          </a:p>
          <a:p>
            <a:r>
              <a:rPr lang="en-US" sz="2000" dirty="0" smtClean="0">
                <a:latin typeface="+mj-lt"/>
              </a:rPr>
              <a:t>the soil adjacent to it, it must be WAIVED and that area should be </a:t>
            </a:r>
          </a:p>
          <a:p>
            <a:r>
              <a:rPr lang="en-US" sz="2000" dirty="0" err="1" smtClean="0">
                <a:latin typeface="+mj-lt"/>
              </a:rPr>
              <a:t>rodded</a:t>
            </a:r>
            <a:r>
              <a:rPr lang="en-US" sz="2000" dirty="0" smtClean="0">
                <a:latin typeface="+mj-lt"/>
              </a:rPr>
              <a:t> or long-</a:t>
            </a:r>
            <a:r>
              <a:rPr lang="en-US" sz="2000" dirty="0" err="1" smtClean="0">
                <a:latin typeface="+mj-lt"/>
              </a:rPr>
              <a:t>rodded</a:t>
            </a:r>
            <a:r>
              <a:rPr lang="en-US" sz="2000" dirty="0" smtClean="0">
                <a:latin typeface="+mj-lt"/>
              </a:rPr>
              <a:t> instead of trenching or trenching &amp; rodding. </a:t>
            </a:r>
            <a:endParaRPr lang="en-US" sz="2000" dirty="0">
              <a:latin typeface="+mj-lt"/>
            </a:endParaRPr>
          </a:p>
        </p:txBody>
      </p:sp>
      <p:cxnSp>
        <p:nvCxnSpPr>
          <p:cNvPr id="3" name="Straight Arrow Connector 2"/>
          <p:cNvCxnSpPr/>
          <p:nvPr/>
        </p:nvCxnSpPr>
        <p:spPr>
          <a:xfrm flipH="1" flipV="1">
            <a:off x="4876800" y="3352800"/>
            <a:ext cx="1219200" cy="838200"/>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4953000"/>
            <a:ext cx="7086600" cy="1323439"/>
          </a:xfrm>
          <a:prstGeom prst="rect">
            <a:avLst/>
          </a:prstGeom>
          <a:noFill/>
        </p:spPr>
        <p:txBody>
          <a:bodyPr wrap="square" rtlCol="0">
            <a:spAutoFit/>
          </a:bodyPr>
          <a:lstStyle/>
          <a:p>
            <a:r>
              <a:rPr lang="en-US" sz="2000" dirty="0" smtClean="0">
                <a:latin typeface="+mj-lt"/>
              </a:rPr>
              <a:t>If an object up against a foundation wall such as an AC unit cannot</a:t>
            </a:r>
          </a:p>
          <a:p>
            <a:r>
              <a:rPr lang="en-US" sz="2000" dirty="0" smtClean="0">
                <a:latin typeface="+mj-lt"/>
              </a:rPr>
              <a:t>be moved to trench the soil adjacent to it, it must be WAIVED and </a:t>
            </a:r>
          </a:p>
          <a:p>
            <a:r>
              <a:rPr lang="en-US" sz="2000" dirty="0" smtClean="0">
                <a:latin typeface="+mj-lt"/>
              </a:rPr>
              <a:t>that area should be </a:t>
            </a:r>
            <a:r>
              <a:rPr lang="en-US" sz="2000" dirty="0" err="1" smtClean="0">
                <a:latin typeface="+mj-lt"/>
              </a:rPr>
              <a:t>rodded</a:t>
            </a:r>
            <a:r>
              <a:rPr lang="en-US" sz="2000" dirty="0" smtClean="0">
                <a:latin typeface="+mj-lt"/>
              </a:rPr>
              <a:t> or long-</a:t>
            </a:r>
            <a:r>
              <a:rPr lang="en-US" sz="2000" dirty="0" err="1" smtClean="0">
                <a:latin typeface="+mj-lt"/>
              </a:rPr>
              <a:t>rodded</a:t>
            </a:r>
            <a:r>
              <a:rPr lang="en-US" sz="2000" dirty="0" smtClean="0">
                <a:latin typeface="+mj-lt"/>
              </a:rPr>
              <a:t> instead of trenching or</a:t>
            </a:r>
          </a:p>
          <a:p>
            <a:r>
              <a:rPr lang="en-US" sz="2000" dirty="0" smtClean="0">
                <a:latin typeface="+mj-lt"/>
              </a:rPr>
              <a:t>trenching &amp; rodding. </a:t>
            </a:r>
            <a:endParaRPr lang="en-US" sz="2000" dirty="0">
              <a:latin typeface="+mj-lt"/>
            </a:endParaRPr>
          </a:p>
        </p:txBody>
      </p:sp>
      <p:pic>
        <p:nvPicPr>
          <p:cNvPr id="6" name="Picture 11" descr="Picture 144"/>
          <p:cNvPicPr>
            <a:picLocks noChangeAspect="1" noChangeArrowheads="1"/>
          </p:cNvPicPr>
          <p:nvPr/>
        </p:nvPicPr>
        <p:blipFill>
          <a:blip r:embed="rId2" cstate="print"/>
          <a:srcRect/>
          <a:stretch>
            <a:fillRect/>
          </a:stretch>
        </p:blipFill>
        <p:spPr bwMode="auto">
          <a:xfrm>
            <a:off x="1676400" y="762000"/>
            <a:ext cx="5528026" cy="3647836"/>
          </a:xfrm>
          <a:prstGeom prst="rect">
            <a:avLst/>
          </a:prstGeom>
          <a:noFill/>
          <a:ln w="9525">
            <a:noFill/>
            <a:miter lim="800000"/>
            <a:headEnd/>
            <a:tailEnd/>
          </a:ln>
        </p:spPr>
      </p:pic>
      <p:sp>
        <p:nvSpPr>
          <p:cNvPr id="4" name="TextBox 3"/>
          <p:cNvSpPr txBox="1"/>
          <p:nvPr/>
        </p:nvSpPr>
        <p:spPr>
          <a:xfrm>
            <a:off x="8534400" y="6642556"/>
            <a:ext cx="609600" cy="215444"/>
          </a:xfrm>
          <a:prstGeom prst="rect">
            <a:avLst/>
          </a:prstGeom>
          <a:noFill/>
        </p:spPr>
        <p:txBody>
          <a:bodyPr wrap="square" rtlCol="0">
            <a:spAutoFit/>
          </a:bodyPr>
          <a:lstStyle/>
          <a:p>
            <a:pPr algn="ctr"/>
            <a:r>
              <a:rPr lang="en-US" sz="800" b="1" dirty="0"/>
              <a:t>4</a:t>
            </a:r>
            <a:r>
              <a:rPr lang="en-US" sz="800" b="1" dirty="0" smtClean="0"/>
              <a:t>0/81</a:t>
            </a:r>
            <a:endParaRPr lang="en-US" sz="800" b="1" dirty="0"/>
          </a:p>
        </p:txBody>
      </p:sp>
      <p:cxnSp>
        <p:nvCxnSpPr>
          <p:cNvPr id="3" name="Straight Arrow Connector 2"/>
          <p:cNvCxnSpPr/>
          <p:nvPr/>
        </p:nvCxnSpPr>
        <p:spPr>
          <a:xfrm flipV="1">
            <a:off x="3733800" y="3048000"/>
            <a:ext cx="1143000" cy="304800"/>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4419600"/>
            <a:ext cx="7848600" cy="1631216"/>
          </a:xfrm>
          <a:prstGeom prst="rect">
            <a:avLst/>
          </a:prstGeom>
          <a:noFill/>
        </p:spPr>
        <p:txBody>
          <a:bodyPr wrap="square" rtlCol="0">
            <a:spAutoFit/>
          </a:bodyPr>
          <a:lstStyle/>
          <a:p>
            <a:r>
              <a:rPr lang="en-US" sz="2000" dirty="0" smtClean="0">
                <a:latin typeface="+mj-lt"/>
              </a:rPr>
              <a:t>If the customer will </a:t>
            </a:r>
            <a:r>
              <a:rPr lang="en-US" sz="2000" u="sng" dirty="0" smtClean="0">
                <a:latin typeface="+mj-lt"/>
              </a:rPr>
              <a:t>not</a:t>
            </a:r>
            <a:r>
              <a:rPr lang="en-US" sz="2000" dirty="0" smtClean="0">
                <a:latin typeface="+mj-lt"/>
              </a:rPr>
              <a:t> move or allow you to damage ivy or other ground cover adjacent to the exterior foundation wall when it trenches the soil adjacent to it, it must be WAIVED and that area should be </a:t>
            </a:r>
            <a:r>
              <a:rPr lang="en-US" sz="2000" dirty="0" err="1" smtClean="0">
                <a:latin typeface="+mj-lt"/>
              </a:rPr>
              <a:t>rodded</a:t>
            </a:r>
            <a:r>
              <a:rPr lang="en-US" sz="2000" dirty="0" smtClean="0">
                <a:latin typeface="+mj-lt"/>
              </a:rPr>
              <a:t> instead of trenching or trenching &amp; rodding.   Just make sure that you rod behind any shrubs that are close to the foundation wall.</a:t>
            </a:r>
            <a:endParaRPr lang="en-US" sz="2000" dirty="0">
              <a:latin typeface="+mj-lt"/>
            </a:endParaRPr>
          </a:p>
        </p:txBody>
      </p:sp>
      <p:pic>
        <p:nvPicPr>
          <p:cNvPr id="7" name="Picture 7" descr="Inspecting Ivy Bed"/>
          <p:cNvPicPr>
            <a:picLocks noChangeAspect="1" noChangeArrowheads="1"/>
          </p:cNvPicPr>
          <p:nvPr/>
        </p:nvPicPr>
        <p:blipFill>
          <a:blip r:embed="rId2" cstate="print"/>
          <a:srcRect/>
          <a:stretch>
            <a:fillRect/>
          </a:stretch>
        </p:blipFill>
        <p:spPr bwMode="auto">
          <a:xfrm>
            <a:off x="609600" y="838200"/>
            <a:ext cx="3657600" cy="2743200"/>
          </a:xfrm>
          <a:prstGeom prst="rect">
            <a:avLst/>
          </a:prstGeom>
          <a:noFill/>
        </p:spPr>
      </p:pic>
      <p:pic>
        <p:nvPicPr>
          <p:cNvPr id="6" name="Picture 5" descr="2008 03 03 North Metro 1Q.QAR 012.JPG"/>
          <p:cNvPicPr>
            <a:picLocks noChangeAspect="1"/>
          </p:cNvPicPr>
          <p:nvPr/>
        </p:nvPicPr>
        <p:blipFill>
          <a:blip r:embed="rId3" cstate="print"/>
          <a:srcRect/>
          <a:stretch>
            <a:fillRect/>
          </a:stretch>
        </p:blipFill>
        <p:spPr bwMode="auto">
          <a:xfrm>
            <a:off x="4800600" y="838200"/>
            <a:ext cx="3657600" cy="2743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609600"/>
          </a:xfrm>
        </p:spPr>
        <p:txBody>
          <a:bodyPr>
            <a:noAutofit/>
          </a:bodyPr>
          <a:lstStyle/>
          <a:p>
            <a:pPr algn="ctr"/>
            <a:r>
              <a:rPr lang="en-US" sz="2800" b="1" dirty="0" smtClean="0">
                <a:solidFill>
                  <a:schemeClr val="tx1"/>
                </a:solidFill>
                <a:effectLst>
                  <a:outerShdw blurRad="38100" dist="38100" dir="2700000" algn="tl">
                    <a:srgbClr val="000000">
                      <a:alpha val="43137"/>
                    </a:srgbClr>
                  </a:outerShdw>
                </a:effectLst>
              </a:rPr>
              <a:t>A low deck without access underneath it </a:t>
            </a:r>
            <a:r>
              <a:rPr lang="en-US" sz="2800" b="1" i="1" dirty="0" smtClean="0">
                <a:solidFill>
                  <a:schemeClr val="tx1"/>
                </a:solidFill>
                <a:effectLst>
                  <a:outerShdw blurRad="38100" dist="38100" dir="2700000" algn="tl">
                    <a:srgbClr val="000000">
                      <a:alpha val="43137"/>
                    </a:srgbClr>
                  </a:outerShdw>
                </a:effectLst>
              </a:rPr>
              <a:t/>
            </a:r>
            <a:br>
              <a:rPr lang="en-US" sz="2800" b="1" i="1" dirty="0" smtClean="0">
                <a:solidFill>
                  <a:schemeClr val="tx1"/>
                </a:solidFill>
                <a:effectLst>
                  <a:outerShdw blurRad="38100" dist="38100" dir="2700000" algn="tl">
                    <a:srgbClr val="000000">
                      <a:alpha val="43137"/>
                    </a:srgbClr>
                  </a:outerShdw>
                </a:effectLst>
              </a:rPr>
            </a:br>
            <a:endParaRPr lang="en-US" sz="2800" dirty="0">
              <a:solidFill>
                <a:schemeClr val="tx1"/>
              </a:solidFill>
            </a:endParaRPr>
          </a:p>
        </p:txBody>
      </p:sp>
      <p:sp>
        <p:nvSpPr>
          <p:cNvPr id="5" name="TextBox 4"/>
          <p:cNvSpPr txBox="1"/>
          <p:nvPr/>
        </p:nvSpPr>
        <p:spPr>
          <a:xfrm>
            <a:off x="381000" y="4572000"/>
            <a:ext cx="8458200" cy="2031325"/>
          </a:xfrm>
          <a:prstGeom prst="rect">
            <a:avLst/>
          </a:prstGeom>
          <a:noFill/>
        </p:spPr>
        <p:txBody>
          <a:bodyPr wrap="square" rtlCol="0">
            <a:spAutoFit/>
          </a:bodyPr>
          <a:lstStyle/>
          <a:p>
            <a:r>
              <a:rPr lang="en-US" dirty="0" smtClean="0">
                <a:latin typeface="+mj-lt"/>
              </a:rPr>
              <a:t>If the customer won’t remove one or two deck boards that are adjacent to the exterior foundation wall to allow proper trenching in the soil beneath it, </a:t>
            </a:r>
            <a:r>
              <a:rPr lang="en-US" b="1" dirty="0" smtClean="0">
                <a:latin typeface="+mj-lt"/>
              </a:rPr>
              <a:t>a Defined soil treatment may </a:t>
            </a:r>
            <a:r>
              <a:rPr lang="en-US" b="1" u="sng" dirty="0" smtClean="0">
                <a:latin typeface="+mj-lt"/>
              </a:rPr>
              <a:t>not</a:t>
            </a:r>
            <a:r>
              <a:rPr lang="en-US" b="1" dirty="0" smtClean="0">
                <a:latin typeface="+mj-lt"/>
              </a:rPr>
              <a:t> be performed.  </a:t>
            </a:r>
            <a:r>
              <a:rPr lang="en-US" dirty="0" smtClean="0">
                <a:latin typeface="+mj-lt"/>
              </a:rPr>
              <a:t>A Bait system treatment or a Comprehensive soil treatment may be performed.  Proper trenching would need to be WAIVED for the Comprehensive soil treatment and that area treated by drilling through the deck boards adjacent to that wall and rodding the soil beneath it or by long-rodding the soil adjacent to that wall from the sides. </a:t>
            </a:r>
            <a:endParaRPr lang="en-US" dirty="0">
              <a:latin typeface="+mj-lt"/>
            </a:endParaRPr>
          </a:p>
        </p:txBody>
      </p:sp>
      <p:pic>
        <p:nvPicPr>
          <p:cNvPr id="69634" name="Picture 2"/>
          <p:cNvPicPr>
            <a:picLocks noChangeAspect="1" noChangeArrowheads="1"/>
          </p:cNvPicPr>
          <p:nvPr/>
        </p:nvPicPr>
        <p:blipFill>
          <a:blip r:embed="rId2" cstate="print"/>
          <a:srcRect/>
          <a:stretch>
            <a:fillRect/>
          </a:stretch>
        </p:blipFill>
        <p:spPr bwMode="auto">
          <a:xfrm>
            <a:off x="609600" y="990600"/>
            <a:ext cx="4434476" cy="3326163"/>
          </a:xfrm>
          <a:prstGeom prst="rect">
            <a:avLst/>
          </a:prstGeom>
          <a:noFill/>
          <a:ln w="9525">
            <a:noFill/>
            <a:miter lim="800000"/>
            <a:headEnd/>
            <a:tailEnd/>
          </a:ln>
          <a:effectLst/>
        </p:spPr>
      </p:pic>
      <p:sp>
        <p:nvSpPr>
          <p:cNvPr id="8" name="TextBox 7"/>
          <p:cNvSpPr txBox="1"/>
          <p:nvPr/>
        </p:nvSpPr>
        <p:spPr>
          <a:xfrm>
            <a:off x="5943600" y="990600"/>
            <a:ext cx="2133600" cy="1569660"/>
          </a:xfrm>
          <a:prstGeom prst="rect">
            <a:avLst/>
          </a:prstGeom>
          <a:noFill/>
          <a:ln>
            <a:solidFill>
              <a:schemeClr val="tx1"/>
            </a:solidFill>
          </a:ln>
        </p:spPr>
        <p:txBody>
          <a:bodyPr wrap="square" rtlCol="0">
            <a:spAutoFit/>
          </a:bodyPr>
          <a:lstStyle/>
          <a:p>
            <a:r>
              <a:rPr lang="en-US" sz="1600" b="1" dirty="0" smtClean="0">
                <a:latin typeface="+mj-lt"/>
              </a:rPr>
              <a:t>This deck is too low to the ground to gain access underneath to be able to trench the soil that is beneath the deck</a:t>
            </a:r>
            <a:endParaRPr lang="en-US" sz="1600" b="1" dirty="0">
              <a:latin typeface="+mj-lt"/>
            </a:endParaRPr>
          </a:p>
        </p:txBody>
      </p:sp>
      <p:sp>
        <p:nvSpPr>
          <p:cNvPr id="4" name="TextBox 3"/>
          <p:cNvSpPr txBox="1"/>
          <p:nvPr/>
        </p:nvSpPr>
        <p:spPr>
          <a:xfrm>
            <a:off x="5943600" y="2971800"/>
            <a:ext cx="2133600" cy="1200329"/>
          </a:xfrm>
          <a:prstGeom prst="rect">
            <a:avLst/>
          </a:prstGeom>
          <a:noFill/>
          <a:ln>
            <a:solidFill>
              <a:schemeClr val="tx1"/>
            </a:solidFill>
          </a:ln>
        </p:spPr>
        <p:txBody>
          <a:bodyPr wrap="square" rtlCol="0">
            <a:spAutoFit/>
          </a:bodyPr>
          <a:lstStyle/>
          <a:p>
            <a:endParaRPr lang="en-US" dirty="0" smtClean="0"/>
          </a:p>
          <a:p>
            <a:pPr algn="ctr"/>
            <a:r>
              <a:rPr lang="en-US" b="1" dirty="0" smtClean="0"/>
              <a:t>Could that present </a:t>
            </a:r>
          </a:p>
          <a:p>
            <a:pPr algn="ctr"/>
            <a:r>
              <a:rPr lang="en-US" b="1" dirty="0" smtClean="0"/>
              <a:t>a problem?</a:t>
            </a:r>
          </a:p>
          <a:p>
            <a:endParaRPr lang="en-US" b="1" dirty="0"/>
          </a:p>
        </p:txBody>
      </p:sp>
      <p:cxnSp>
        <p:nvCxnSpPr>
          <p:cNvPr id="6" name="Straight Arrow Connector 5"/>
          <p:cNvCxnSpPr/>
          <p:nvPr/>
        </p:nvCxnSpPr>
        <p:spPr>
          <a:xfrm>
            <a:off x="2819400" y="1371600"/>
            <a:ext cx="0" cy="533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3124200" y="1219200"/>
            <a:ext cx="0" cy="533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3581400" y="1066800"/>
            <a:ext cx="0" cy="533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3962400" y="990600"/>
            <a:ext cx="0" cy="457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572000" y="1066800"/>
            <a:ext cx="0" cy="457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4876800" y="914400"/>
            <a:ext cx="0" cy="4572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752600" y="2590800"/>
            <a:ext cx="838200" cy="533400"/>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24948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553200"/>
          </a:xfrm>
        </p:spPr>
        <p:txBody>
          <a:bodyPr>
            <a:normAutofit fontScale="62500" lnSpcReduction="20000"/>
          </a:bodyPr>
          <a:lstStyle/>
          <a:p>
            <a:pPr marL="0" indent="0" algn="ctr">
              <a:buNone/>
            </a:pPr>
            <a:r>
              <a:rPr lang="en-US" sz="4000" b="1" dirty="0"/>
              <a:t>Rule 620-11-.01 Treatment of Schools </a:t>
            </a:r>
            <a:endParaRPr lang="en-US" sz="4000" dirty="0"/>
          </a:p>
          <a:p>
            <a:pPr marL="0" indent="0">
              <a:buNone/>
            </a:pPr>
            <a:endParaRPr lang="en-US" sz="1900" b="1" dirty="0" smtClean="0"/>
          </a:p>
          <a:p>
            <a:pPr marL="514350" indent="-514350">
              <a:buAutoNum type="arabicParenBoth"/>
            </a:pPr>
            <a:r>
              <a:rPr lang="en-US" dirty="0" smtClean="0"/>
              <a:t>Pesticide </a:t>
            </a:r>
            <a:r>
              <a:rPr lang="en-US" dirty="0"/>
              <a:t>applications may be made to schools consistent with the </a:t>
            </a:r>
            <a:endParaRPr lang="en-US" dirty="0" smtClean="0"/>
          </a:p>
          <a:p>
            <a:pPr marL="0" indent="0">
              <a:buNone/>
            </a:pPr>
            <a:r>
              <a:rPr lang="en-US" dirty="0"/>
              <a:t> </a:t>
            </a:r>
            <a:r>
              <a:rPr lang="en-US" dirty="0" smtClean="0"/>
              <a:t>         following</a:t>
            </a:r>
            <a:r>
              <a:rPr lang="en-US" dirty="0"/>
              <a:t>: </a:t>
            </a:r>
            <a:endParaRPr lang="en-US" dirty="0" smtClean="0"/>
          </a:p>
          <a:p>
            <a:pPr marL="0" indent="0">
              <a:buNone/>
            </a:pPr>
            <a:endParaRPr lang="en-US" sz="1900" dirty="0"/>
          </a:p>
          <a:p>
            <a:r>
              <a:rPr lang="en-US" b="1" dirty="0"/>
              <a:t>(a) </a:t>
            </a:r>
            <a:r>
              <a:rPr lang="en-US" dirty="0"/>
              <a:t>All pesticide applications shall be made in a manner that minimizes the </a:t>
            </a:r>
            <a:endParaRPr lang="en-US" dirty="0" smtClean="0"/>
          </a:p>
          <a:p>
            <a:pPr marL="0" indent="0">
              <a:buNone/>
            </a:pPr>
            <a:r>
              <a:rPr lang="en-US" dirty="0"/>
              <a:t> </a:t>
            </a:r>
            <a:r>
              <a:rPr lang="en-US" dirty="0" smtClean="0"/>
              <a:t>     exposure </a:t>
            </a:r>
            <a:r>
              <a:rPr lang="en-US" dirty="0"/>
              <a:t>of children or students to the pesticide</a:t>
            </a:r>
            <a:r>
              <a:rPr lang="en-US" dirty="0" smtClean="0"/>
              <a:t>.</a:t>
            </a:r>
          </a:p>
          <a:p>
            <a:pPr marL="0" indent="0">
              <a:buNone/>
            </a:pPr>
            <a:endParaRPr lang="en-US" sz="1900" dirty="0"/>
          </a:p>
          <a:p>
            <a:r>
              <a:rPr lang="en-US" b="1" dirty="0"/>
              <a:t>(b) </a:t>
            </a:r>
            <a:r>
              <a:rPr lang="en-US" dirty="0"/>
              <a:t>Pesticide application may be made to a room only if children or </a:t>
            </a:r>
            <a:endParaRPr lang="en-US" dirty="0" smtClean="0"/>
          </a:p>
          <a:p>
            <a:pPr marL="0" indent="0">
              <a:buNone/>
            </a:pPr>
            <a:r>
              <a:rPr lang="en-US" dirty="0"/>
              <a:t> </a:t>
            </a:r>
            <a:r>
              <a:rPr lang="en-US" dirty="0" smtClean="0"/>
              <a:t>     students </a:t>
            </a:r>
            <a:r>
              <a:rPr lang="en-US" dirty="0"/>
              <a:t>are not expected to be present in the room for a minimum of </a:t>
            </a:r>
            <a:endParaRPr lang="en-US" dirty="0" smtClean="0"/>
          </a:p>
          <a:p>
            <a:pPr marL="0" indent="0">
              <a:buNone/>
            </a:pPr>
            <a:r>
              <a:rPr lang="en-US" dirty="0"/>
              <a:t> </a:t>
            </a:r>
            <a:r>
              <a:rPr lang="en-US" dirty="0" smtClean="0"/>
              <a:t>     three </a:t>
            </a:r>
            <a:r>
              <a:rPr lang="en-US" dirty="0"/>
              <a:t>(3) hours after application. If the products label directions specify a </a:t>
            </a:r>
            <a:endParaRPr lang="en-US" dirty="0" smtClean="0"/>
          </a:p>
          <a:p>
            <a:pPr marL="0" indent="0">
              <a:buNone/>
            </a:pPr>
            <a:r>
              <a:rPr lang="en-US" dirty="0"/>
              <a:t> </a:t>
            </a:r>
            <a:r>
              <a:rPr lang="en-US" dirty="0" smtClean="0"/>
              <a:t>     longer </a:t>
            </a:r>
            <a:r>
              <a:rPr lang="en-US" dirty="0"/>
              <a:t>reentry interval then the longer reentry interval shall apply except </a:t>
            </a:r>
            <a:endParaRPr lang="en-US" dirty="0" smtClean="0"/>
          </a:p>
          <a:p>
            <a:pPr marL="0" indent="0">
              <a:buNone/>
            </a:pPr>
            <a:r>
              <a:rPr lang="en-US" dirty="0"/>
              <a:t> </a:t>
            </a:r>
            <a:r>
              <a:rPr lang="en-US" dirty="0" smtClean="0"/>
              <a:t>     as </a:t>
            </a:r>
            <a:r>
              <a:rPr lang="en-US" dirty="0"/>
              <a:t>specified in Rule 620-11-.01(1)(c)</a:t>
            </a:r>
            <a:r>
              <a:rPr lang="en-US" dirty="0" smtClean="0"/>
              <a:t>.</a:t>
            </a:r>
          </a:p>
          <a:p>
            <a:pPr marL="0" indent="0">
              <a:buNone/>
            </a:pPr>
            <a:endParaRPr lang="en-US" sz="2200" dirty="0"/>
          </a:p>
          <a:p>
            <a:r>
              <a:rPr lang="en-US" b="1" dirty="0"/>
              <a:t>(c) </a:t>
            </a:r>
            <a:r>
              <a:rPr lang="en-US" dirty="0"/>
              <a:t>Insecticide baits and rodenticide baits in tamper-resistant containers or </a:t>
            </a:r>
            <a:endParaRPr lang="en-US" dirty="0" smtClean="0"/>
          </a:p>
          <a:p>
            <a:pPr marL="0" indent="0">
              <a:buNone/>
            </a:pPr>
            <a:r>
              <a:rPr lang="en-US" dirty="0"/>
              <a:t> </a:t>
            </a:r>
            <a:r>
              <a:rPr lang="en-US" dirty="0" smtClean="0"/>
              <a:t>     bait </a:t>
            </a:r>
            <a:r>
              <a:rPr lang="en-US" dirty="0"/>
              <a:t>stations as well as botanical insecticides, insect growth regulators and </a:t>
            </a:r>
            <a:endParaRPr lang="en-US" dirty="0" smtClean="0"/>
          </a:p>
          <a:p>
            <a:pPr marL="0" indent="0">
              <a:buNone/>
            </a:pPr>
            <a:r>
              <a:rPr lang="en-US" dirty="0"/>
              <a:t> </a:t>
            </a:r>
            <a:r>
              <a:rPr lang="en-US" dirty="0" smtClean="0"/>
              <a:t>     insecticidal </a:t>
            </a:r>
            <a:r>
              <a:rPr lang="en-US" dirty="0"/>
              <a:t>soaps may be applied at any time children or students are not </a:t>
            </a:r>
            <a:endParaRPr lang="en-US" dirty="0" smtClean="0"/>
          </a:p>
          <a:p>
            <a:pPr marL="0" indent="0">
              <a:buNone/>
            </a:pPr>
            <a:r>
              <a:rPr lang="en-US" dirty="0"/>
              <a:t> </a:t>
            </a:r>
            <a:r>
              <a:rPr lang="en-US" dirty="0" smtClean="0"/>
              <a:t>     present </a:t>
            </a:r>
            <a:r>
              <a:rPr lang="en-US" dirty="0"/>
              <a:t>in a room. No reentry interval is required except if specified by the </a:t>
            </a:r>
            <a:endParaRPr lang="en-US" dirty="0" smtClean="0"/>
          </a:p>
          <a:p>
            <a:pPr marL="0" indent="0">
              <a:buNone/>
            </a:pPr>
            <a:r>
              <a:rPr lang="en-US" dirty="0"/>
              <a:t> </a:t>
            </a:r>
            <a:r>
              <a:rPr lang="en-US" dirty="0" smtClean="0"/>
              <a:t>     products </a:t>
            </a:r>
            <a:r>
              <a:rPr lang="en-US" dirty="0"/>
              <a:t>label directions. These products may be applied to any open area </a:t>
            </a:r>
            <a:endParaRPr lang="en-US" dirty="0" smtClean="0"/>
          </a:p>
          <a:p>
            <a:pPr marL="0" indent="0">
              <a:buNone/>
            </a:pPr>
            <a:r>
              <a:rPr lang="en-US" dirty="0"/>
              <a:t> </a:t>
            </a:r>
            <a:r>
              <a:rPr lang="en-US" dirty="0" smtClean="0"/>
              <a:t>     or </a:t>
            </a:r>
            <a:r>
              <a:rPr lang="en-US" dirty="0"/>
              <a:t>multi-purpose room if the area within ten (10) feet of the location is </a:t>
            </a:r>
            <a:endParaRPr lang="en-US" dirty="0" smtClean="0"/>
          </a:p>
          <a:p>
            <a:pPr marL="0" indent="0">
              <a:buNone/>
            </a:pPr>
            <a:r>
              <a:rPr lang="en-US" dirty="0"/>
              <a:t> </a:t>
            </a:r>
            <a:r>
              <a:rPr lang="en-US" dirty="0" smtClean="0"/>
              <a:t>     secured </a:t>
            </a:r>
            <a:r>
              <a:rPr lang="en-US" dirty="0"/>
              <a:t>and no children or students are present within the secured area </a:t>
            </a:r>
            <a:r>
              <a:rPr lang="en-US" dirty="0" smtClean="0"/>
              <a:t> </a:t>
            </a:r>
          </a:p>
          <a:p>
            <a:pPr marL="0" indent="0">
              <a:buNone/>
            </a:pPr>
            <a:r>
              <a:rPr lang="en-US" dirty="0"/>
              <a:t> </a:t>
            </a:r>
            <a:r>
              <a:rPr lang="en-US" dirty="0" smtClean="0"/>
              <a:t>     during </a:t>
            </a:r>
            <a:r>
              <a:rPr lang="en-US" dirty="0"/>
              <a:t>the time of application. </a:t>
            </a:r>
          </a:p>
        </p:txBody>
      </p:sp>
    </p:spTree>
    <p:extLst>
      <p:ext uri="{BB962C8B-B14F-4D97-AF65-F5344CB8AC3E}">
        <p14:creationId xmlns:p14="http://schemas.microsoft.com/office/powerpoint/2010/main" val="32402014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5" end="1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6" end="1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7" end="1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8" end="1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9" end="1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20" end="2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95400"/>
            <a:ext cx="7467600" cy="6172200"/>
          </a:xfrm>
        </p:spPr>
        <p:txBody>
          <a:bodyPr>
            <a:normAutofit/>
          </a:bodyPr>
          <a:lstStyle/>
          <a:p>
            <a:pPr marL="0" indent="0">
              <a:buNone/>
            </a:pPr>
            <a:r>
              <a:rPr lang="en-US" sz="2000" b="1" dirty="0"/>
              <a:t>(d) </a:t>
            </a:r>
            <a:r>
              <a:rPr lang="en-US" sz="2000" dirty="0"/>
              <a:t>Pesticide applications may be made to outdoor school grounds if </a:t>
            </a:r>
            <a:endParaRPr lang="en-US" sz="2000" dirty="0" smtClean="0"/>
          </a:p>
          <a:p>
            <a:pPr marL="0" indent="0">
              <a:buNone/>
            </a:pPr>
            <a:r>
              <a:rPr lang="en-US" sz="2000" dirty="0"/>
              <a:t>c</a:t>
            </a:r>
            <a:r>
              <a:rPr lang="en-US" sz="2000" dirty="0" smtClean="0"/>
              <a:t>hildren or </a:t>
            </a:r>
            <a:r>
              <a:rPr lang="en-US" sz="2000" dirty="0"/>
              <a:t>students are not expected to be present within twenty (20) </a:t>
            </a:r>
            <a:endParaRPr lang="en-US" sz="2000" dirty="0" smtClean="0"/>
          </a:p>
          <a:p>
            <a:pPr marL="0" indent="0">
              <a:buNone/>
            </a:pPr>
            <a:r>
              <a:rPr lang="en-US" sz="2000" dirty="0" smtClean="0"/>
              <a:t>feet </a:t>
            </a:r>
            <a:r>
              <a:rPr lang="en-US" sz="2000" dirty="0"/>
              <a:t>of the </a:t>
            </a:r>
            <a:r>
              <a:rPr lang="en-US" sz="2000" dirty="0" smtClean="0"/>
              <a:t>application </a:t>
            </a:r>
            <a:r>
              <a:rPr lang="en-US" sz="2000" dirty="0"/>
              <a:t>site at the time of application except as </a:t>
            </a:r>
            <a:endParaRPr lang="en-US" sz="2000" dirty="0" smtClean="0"/>
          </a:p>
          <a:p>
            <a:pPr marL="0" indent="0">
              <a:buNone/>
            </a:pPr>
            <a:r>
              <a:rPr lang="en-US" sz="2000" dirty="0" smtClean="0"/>
              <a:t>specified </a:t>
            </a:r>
            <a:r>
              <a:rPr lang="en-US" sz="2000" dirty="0"/>
              <a:t>in </a:t>
            </a:r>
            <a:r>
              <a:rPr lang="en-US" sz="2000" dirty="0" smtClean="0"/>
              <a:t>Rule </a:t>
            </a:r>
            <a:r>
              <a:rPr lang="en-US" sz="2000" dirty="0"/>
              <a:t>620-11-</a:t>
            </a:r>
            <a:r>
              <a:rPr lang="en-US" sz="2000" dirty="0" smtClean="0"/>
              <a:t>.01</a:t>
            </a:r>
            <a:r>
              <a:rPr lang="en-US" sz="2000" dirty="0"/>
              <a:t>(1)(e). </a:t>
            </a:r>
            <a:r>
              <a:rPr lang="en-US" sz="2000" dirty="0" smtClean="0"/>
              <a:t> These </a:t>
            </a:r>
            <a:r>
              <a:rPr lang="en-US" sz="2000" dirty="0"/>
              <a:t>areas must be clearly </a:t>
            </a:r>
            <a:endParaRPr lang="en-US" sz="2000" dirty="0" smtClean="0"/>
          </a:p>
          <a:p>
            <a:pPr marL="0" indent="0">
              <a:buNone/>
            </a:pPr>
            <a:r>
              <a:rPr lang="en-US" sz="2000" dirty="0" smtClean="0"/>
              <a:t>marked </a:t>
            </a:r>
            <a:r>
              <a:rPr lang="en-US" sz="2000" dirty="0"/>
              <a:t>to discourage </a:t>
            </a:r>
            <a:r>
              <a:rPr lang="en-US" sz="2000" dirty="0" smtClean="0"/>
              <a:t>entry</a:t>
            </a:r>
            <a:r>
              <a:rPr lang="en-US" sz="2000" dirty="0"/>
              <a:t>, and </a:t>
            </a:r>
            <a:r>
              <a:rPr lang="en-US" sz="2000" dirty="0" smtClean="0"/>
              <a:t>secured </a:t>
            </a:r>
            <a:r>
              <a:rPr lang="en-US" sz="2000" dirty="0"/>
              <a:t>by a fence or other similar </a:t>
            </a:r>
            <a:endParaRPr lang="en-US" sz="2000" dirty="0" smtClean="0"/>
          </a:p>
          <a:p>
            <a:pPr marL="0" indent="0">
              <a:buNone/>
            </a:pPr>
            <a:r>
              <a:rPr lang="en-US" sz="2000" dirty="0" smtClean="0"/>
              <a:t>barrier </a:t>
            </a:r>
            <a:r>
              <a:rPr lang="en-US" sz="2000" dirty="0"/>
              <a:t>stating the reentry </a:t>
            </a:r>
            <a:r>
              <a:rPr lang="en-US" sz="2000" dirty="0" smtClean="0"/>
              <a:t>interval</a:t>
            </a:r>
            <a:r>
              <a:rPr lang="en-US" sz="2000" dirty="0"/>
              <a:t>. </a:t>
            </a:r>
            <a:r>
              <a:rPr lang="en-US" sz="2000" dirty="0" smtClean="0"/>
              <a:t> If </a:t>
            </a:r>
            <a:r>
              <a:rPr lang="en-US" sz="2000" dirty="0"/>
              <a:t>the </a:t>
            </a:r>
            <a:r>
              <a:rPr lang="en-US" sz="2000" dirty="0" smtClean="0"/>
              <a:t>application </a:t>
            </a:r>
            <a:r>
              <a:rPr lang="en-US" sz="2000" dirty="0"/>
              <a:t>site is not </a:t>
            </a:r>
            <a:endParaRPr lang="en-US" sz="2000" dirty="0" smtClean="0"/>
          </a:p>
          <a:p>
            <a:pPr marL="0" indent="0">
              <a:buNone/>
            </a:pPr>
            <a:r>
              <a:rPr lang="en-US" sz="2000" dirty="0" smtClean="0"/>
              <a:t>secured </a:t>
            </a:r>
            <a:r>
              <a:rPr lang="en-US" sz="2000" dirty="0"/>
              <a:t>by a fence or other similar </a:t>
            </a:r>
            <a:r>
              <a:rPr lang="en-US" sz="2000" dirty="0" smtClean="0"/>
              <a:t>barrier</a:t>
            </a:r>
            <a:r>
              <a:rPr lang="en-US" sz="2000" dirty="0"/>
              <a:t>, pesticide </a:t>
            </a:r>
            <a:r>
              <a:rPr lang="en-US" sz="2000" dirty="0" smtClean="0"/>
              <a:t>applications </a:t>
            </a:r>
            <a:r>
              <a:rPr lang="en-US" sz="2000" dirty="0"/>
              <a:t>may </a:t>
            </a:r>
            <a:endParaRPr lang="en-US" sz="2000" dirty="0" smtClean="0"/>
          </a:p>
          <a:p>
            <a:pPr marL="0" indent="0">
              <a:buNone/>
            </a:pPr>
            <a:r>
              <a:rPr lang="en-US" sz="2000" dirty="0" smtClean="0"/>
              <a:t>be </a:t>
            </a:r>
            <a:r>
              <a:rPr lang="en-US" sz="2000" dirty="0"/>
              <a:t>made to an outdoor school grounds </a:t>
            </a:r>
            <a:r>
              <a:rPr lang="en-US" sz="2000" dirty="0" smtClean="0"/>
              <a:t>only </a:t>
            </a:r>
            <a:r>
              <a:rPr lang="en-US" sz="2000" dirty="0"/>
              <a:t>if children or </a:t>
            </a:r>
            <a:r>
              <a:rPr lang="en-US" sz="2000" dirty="0" smtClean="0"/>
              <a:t>students </a:t>
            </a:r>
            <a:r>
              <a:rPr lang="en-US" sz="2000" dirty="0"/>
              <a:t>are </a:t>
            </a:r>
            <a:endParaRPr lang="en-US" sz="2000" dirty="0" smtClean="0"/>
          </a:p>
          <a:p>
            <a:pPr marL="0" indent="0">
              <a:buNone/>
            </a:pPr>
            <a:r>
              <a:rPr lang="en-US" sz="2000" dirty="0" smtClean="0"/>
              <a:t>not </a:t>
            </a:r>
            <a:r>
              <a:rPr lang="en-US" sz="2000" dirty="0"/>
              <a:t>expected to be in the area for a </a:t>
            </a:r>
            <a:r>
              <a:rPr lang="en-US" sz="2000" dirty="0" smtClean="0"/>
              <a:t>minimum </a:t>
            </a:r>
            <a:r>
              <a:rPr lang="en-US" sz="2000" dirty="0"/>
              <a:t>of three (3) hours </a:t>
            </a:r>
            <a:r>
              <a:rPr lang="en-US" sz="2000" dirty="0" smtClean="0"/>
              <a:t>after </a:t>
            </a:r>
          </a:p>
          <a:p>
            <a:pPr marL="0" indent="0">
              <a:buNone/>
            </a:pPr>
            <a:r>
              <a:rPr lang="en-US" sz="2000" dirty="0" smtClean="0"/>
              <a:t>application</a:t>
            </a:r>
            <a:r>
              <a:rPr lang="en-US" sz="2000" dirty="0"/>
              <a:t>. </a:t>
            </a:r>
            <a:r>
              <a:rPr lang="en-US" sz="2000" dirty="0" smtClean="0"/>
              <a:t> If </a:t>
            </a:r>
            <a:r>
              <a:rPr lang="en-US" sz="2000" dirty="0"/>
              <a:t>the products label </a:t>
            </a:r>
            <a:r>
              <a:rPr lang="en-US" sz="2000" dirty="0" smtClean="0"/>
              <a:t>directions </a:t>
            </a:r>
            <a:r>
              <a:rPr lang="en-US" sz="2000" dirty="0"/>
              <a:t>specify a longer reentry </a:t>
            </a:r>
            <a:endParaRPr lang="en-US" sz="2000" dirty="0" smtClean="0"/>
          </a:p>
          <a:p>
            <a:pPr marL="0" indent="0">
              <a:buNone/>
            </a:pPr>
            <a:r>
              <a:rPr lang="en-US" sz="2000" dirty="0" smtClean="0"/>
              <a:t>interval </a:t>
            </a:r>
            <a:r>
              <a:rPr lang="en-US" sz="2000" dirty="0"/>
              <a:t>then the longer reentry </a:t>
            </a:r>
            <a:r>
              <a:rPr lang="en-US" sz="2000" dirty="0" smtClean="0"/>
              <a:t>interval </a:t>
            </a:r>
            <a:r>
              <a:rPr lang="en-US" sz="2000" dirty="0"/>
              <a:t>shall apply except as specified </a:t>
            </a:r>
            <a:endParaRPr lang="en-US" sz="2000" dirty="0" smtClean="0"/>
          </a:p>
          <a:p>
            <a:pPr marL="0" indent="0">
              <a:buNone/>
            </a:pPr>
            <a:r>
              <a:rPr lang="en-US" sz="2000" dirty="0" smtClean="0"/>
              <a:t>in </a:t>
            </a:r>
            <a:r>
              <a:rPr lang="en-US" sz="2000" dirty="0"/>
              <a:t>Rule </a:t>
            </a:r>
            <a:r>
              <a:rPr lang="en-US" sz="2000" dirty="0" smtClean="0"/>
              <a:t>620</a:t>
            </a:r>
            <a:r>
              <a:rPr lang="en-US" sz="2000" dirty="0"/>
              <a:t>-11-.01(1)(c). </a:t>
            </a:r>
            <a:r>
              <a:rPr lang="en-US" sz="2000" dirty="0" smtClean="0"/>
              <a:t> Such areas </a:t>
            </a:r>
            <a:r>
              <a:rPr lang="en-US" sz="2000" dirty="0"/>
              <a:t>shall be clearly marked to </a:t>
            </a:r>
            <a:endParaRPr lang="en-US" sz="2000" dirty="0" smtClean="0"/>
          </a:p>
          <a:p>
            <a:pPr marL="0" indent="0">
              <a:buNone/>
            </a:pPr>
            <a:r>
              <a:rPr lang="en-US" sz="2000" dirty="0" smtClean="0"/>
              <a:t>discourage </a:t>
            </a:r>
            <a:r>
              <a:rPr lang="en-US" sz="2000" dirty="0"/>
              <a:t>entry. </a:t>
            </a:r>
            <a:r>
              <a:rPr lang="en-US" sz="2000" dirty="0" smtClean="0"/>
              <a:t> All signs </a:t>
            </a:r>
            <a:r>
              <a:rPr lang="en-US" sz="2000" dirty="0"/>
              <a:t>required by this section to discourage entry </a:t>
            </a:r>
            <a:endParaRPr lang="en-US" sz="2000" dirty="0" smtClean="0"/>
          </a:p>
          <a:p>
            <a:pPr marL="0" indent="0">
              <a:buNone/>
            </a:pPr>
            <a:r>
              <a:rPr lang="en-US" sz="2000" dirty="0" smtClean="0"/>
              <a:t>shall </a:t>
            </a:r>
            <a:r>
              <a:rPr lang="en-US" sz="2000" dirty="0"/>
              <a:t>be consistent with the </a:t>
            </a:r>
            <a:r>
              <a:rPr lang="en-US" sz="2000" dirty="0" smtClean="0"/>
              <a:t>requirements </a:t>
            </a:r>
            <a:r>
              <a:rPr lang="en-US" sz="2000" dirty="0"/>
              <a:t>of Rule 620-3-.02(1)(l) 2. </a:t>
            </a:r>
          </a:p>
        </p:txBody>
      </p:sp>
      <p:sp>
        <p:nvSpPr>
          <p:cNvPr id="2" name="TextBox 1"/>
          <p:cNvSpPr txBox="1"/>
          <p:nvPr/>
        </p:nvSpPr>
        <p:spPr>
          <a:xfrm>
            <a:off x="838200" y="228600"/>
            <a:ext cx="7391400" cy="830997"/>
          </a:xfrm>
          <a:prstGeom prst="rect">
            <a:avLst/>
          </a:prstGeom>
          <a:noFill/>
        </p:spPr>
        <p:txBody>
          <a:bodyPr wrap="square" rtlCol="0">
            <a:spAutoFit/>
          </a:bodyPr>
          <a:lstStyle/>
          <a:p>
            <a:pPr algn="ctr"/>
            <a:r>
              <a:rPr lang="en-US" sz="2800" b="1" dirty="0"/>
              <a:t>Rule 620-11-.01 Treatment of Schools </a:t>
            </a:r>
            <a:endParaRPr lang="en-US" sz="2800" b="1" dirty="0" smtClean="0"/>
          </a:p>
          <a:p>
            <a:pPr algn="ctr"/>
            <a:r>
              <a:rPr lang="en-US" sz="2000" b="1" dirty="0" smtClean="0"/>
              <a:t>(continued)</a:t>
            </a:r>
            <a:endParaRPr lang="en-US" sz="2000" dirty="0"/>
          </a:p>
        </p:txBody>
      </p:sp>
    </p:spTree>
    <p:extLst>
      <p:ext uri="{BB962C8B-B14F-4D97-AF65-F5344CB8AC3E}">
        <p14:creationId xmlns:p14="http://schemas.microsoft.com/office/powerpoint/2010/main" val="239696893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524000"/>
            <a:ext cx="7772400" cy="5516563"/>
          </a:xfrm>
        </p:spPr>
        <p:txBody>
          <a:bodyPr>
            <a:normAutofit/>
          </a:bodyPr>
          <a:lstStyle/>
          <a:p>
            <a:r>
              <a:rPr lang="en-US" sz="2000" b="1" dirty="0"/>
              <a:t>(e) </a:t>
            </a:r>
            <a:r>
              <a:rPr lang="en-US" sz="2000" dirty="0"/>
              <a:t>Insecticide baits and rodenticide baits in tamper resistant </a:t>
            </a:r>
            <a:endParaRPr lang="en-US" sz="2000" dirty="0" smtClean="0"/>
          </a:p>
          <a:p>
            <a:pPr marL="0" indent="0">
              <a:buNone/>
            </a:pPr>
            <a:r>
              <a:rPr lang="en-US" sz="2000" dirty="0"/>
              <a:t> </a:t>
            </a:r>
            <a:r>
              <a:rPr lang="en-US" sz="2000" dirty="0" smtClean="0"/>
              <a:t>     containers </a:t>
            </a:r>
            <a:r>
              <a:rPr lang="en-US" sz="2000" dirty="0"/>
              <a:t>or </a:t>
            </a:r>
            <a:r>
              <a:rPr lang="en-US" sz="2000" dirty="0" smtClean="0"/>
              <a:t>bait </a:t>
            </a:r>
            <a:r>
              <a:rPr lang="en-US" sz="2000" dirty="0"/>
              <a:t>stations as well as botanical insecticides, insect </a:t>
            </a:r>
            <a:endParaRPr lang="en-US" sz="2000" dirty="0" smtClean="0"/>
          </a:p>
          <a:p>
            <a:pPr marL="0" indent="0">
              <a:buNone/>
            </a:pPr>
            <a:r>
              <a:rPr lang="en-US" sz="2000" dirty="0"/>
              <a:t> </a:t>
            </a:r>
            <a:r>
              <a:rPr lang="en-US" sz="2000" dirty="0" smtClean="0"/>
              <a:t>     growth </a:t>
            </a:r>
            <a:r>
              <a:rPr lang="en-US" sz="2000" dirty="0"/>
              <a:t>regulators and </a:t>
            </a:r>
            <a:r>
              <a:rPr lang="en-US" sz="2000" dirty="0" smtClean="0"/>
              <a:t>insecticidal </a:t>
            </a:r>
            <a:r>
              <a:rPr lang="en-US" sz="2000" dirty="0"/>
              <a:t>soaps may be applied to outdoor </a:t>
            </a:r>
            <a:endParaRPr lang="en-US" sz="2000" dirty="0" smtClean="0"/>
          </a:p>
          <a:p>
            <a:pPr marL="0" indent="0">
              <a:buNone/>
            </a:pPr>
            <a:r>
              <a:rPr lang="en-US" sz="2000" dirty="0"/>
              <a:t> </a:t>
            </a:r>
            <a:r>
              <a:rPr lang="en-US" sz="2000" dirty="0" smtClean="0"/>
              <a:t>     school </a:t>
            </a:r>
            <a:r>
              <a:rPr lang="en-US" sz="2000" dirty="0"/>
              <a:t>grounds anytime </a:t>
            </a:r>
            <a:r>
              <a:rPr lang="en-US" sz="2000" dirty="0" smtClean="0"/>
              <a:t>children </a:t>
            </a:r>
            <a:r>
              <a:rPr lang="en-US" sz="2000" dirty="0"/>
              <a:t>or students are not present in the </a:t>
            </a:r>
            <a:endParaRPr lang="en-US" sz="2000" dirty="0" smtClean="0"/>
          </a:p>
          <a:p>
            <a:pPr marL="0" indent="0">
              <a:buNone/>
            </a:pPr>
            <a:r>
              <a:rPr lang="en-US" sz="2000" dirty="0"/>
              <a:t> </a:t>
            </a:r>
            <a:r>
              <a:rPr lang="en-US" sz="2000" dirty="0" smtClean="0"/>
              <a:t>     area</a:t>
            </a:r>
            <a:r>
              <a:rPr lang="en-US" sz="2000" dirty="0"/>
              <a:t>. </a:t>
            </a:r>
            <a:r>
              <a:rPr lang="en-US" sz="2000" dirty="0" smtClean="0"/>
              <a:t> No </a:t>
            </a:r>
            <a:r>
              <a:rPr lang="en-US" sz="2000" dirty="0"/>
              <a:t>reentry interval is </a:t>
            </a:r>
            <a:r>
              <a:rPr lang="en-US" sz="2000" dirty="0" smtClean="0"/>
              <a:t>required </a:t>
            </a:r>
            <a:r>
              <a:rPr lang="en-US" sz="2000" dirty="0"/>
              <a:t>except if specified by the </a:t>
            </a:r>
            <a:endParaRPr lang="en-US" sz="2000" dirty="0" smtClean="0"/>
          </a:p>
          <a:p>
            <a:pPr marL="0" indent="0">
              <a:buNone/>
            </a:pPr>
            <a:r>
              <a:rPr lang="en-US" sz="2000" dirty="0"/>
              <a:t> </a:t>
            </a:r>
            <a:r>
              <a:rPr lang="en-US" sz="2000" dirty="0" smtClean="0"/>
              <a:t>     products </a:t>
            </a:r>
            <a:r>
              <a:rPr lang="en-US" sz="2000" dirty="0"/>
              <a:t>label directions</a:t>
            </a:r>
            <a:r>
              <a:rPr lang="en-US" sz="2000" dirty="0" smtClean="0"/>
              <a:t>.</a:t>
            </a:r>
          </a:p>
          <a:p>
            <a:pPr marL="0" indent="0">
              <a:buNone/>
            </a:pPr>
            <a:endParaRPr lang="en-US" sz="1200" dirty="0"/>
          </a:p>
          <a:p>
            <a:r>
              <a:rPr lang="en-US" sz="2000" b="1" dirty="0"/>
              <a:t>(f) </a:t>
            </a:r>
            <a:r>
              <a:rPr lang="en-US" sz="2000" dirty="0"/>
              <a:t>All pesticide use dilutions must be prepared outside child or </a:t>
            </a:r>
            <a:endParaRPr lang="en-US" sz="2000" dirty="0" smtClean="0"/>
          </a:p>
          <a:p>
            <a:pPr marL="0" indent="0">
              <a:buNone/>
            </a:pPr>
            <a:r>
              <a:rPr lang="en-US" sz="2000" dirty="0" smtClean="0"/>
              <a:t>      student occupied </a:t>
            </a:r>
            <a:r>
              <a:rPr lang="en-US" sz="2000" dirty="0"/>
              <a:t>areas of buildings</a:t>
            </a:r>
            <a:r>
              <a:rPr lang="en-US" sz="2000" dirty="0" smtClean="0"/>
              <a:t>.</a:t>
            </a:r>
          </a:p>
          <a:p>
            <a:pPr marL="0" indent="0">
              <a:buNone/>
            </a:pPr>
            <a:endParaRPr lang="en-US" sz="1200" dirty="0"/>
          </a:p>
          <a:p>
            <a:r>
              <a:rPr lang="en-US" sz="2000" b="1" dirty="0"/>
              <a:t>(g) </a:t>
            </a:r>
            <a:r>
              <a:rPr lang="en-US" sz="2000" dirty="0"/>
              <a:t>All contracts for pest control service and all services provided must </a:t>
            </a:r>
            <a:endParaRPr lang="en-US" sz="2000" dirty="0" smtClean="0"/>
          </a:p>
          <a:p>
            <a:pPr marL="0" indent="0">
              <a:buNone/>
            </a:pPr>
            <a:r>
              <a:rPr lang="en-US" sz="2000" dirty="0" smtClean="0"/>
              <a:t>      be consistent </a:t>
            </a:r>
            <a:r>
              <a:rPr lang="en-US" sz="2000" dirty="0"/>
              <a:t>with any published pest management policy of that </a:t>
            </a:r>
            <a:endParaRPr lang="en-US" sz="2000" dirty="0" smtClean="0"/>
          </a:p>
          <a:p>
            <a:pPr marL="0" indent="0">
              <a:buNone/>
            </a:pPr>
            <a:r>
              <a:rPr lang="en-US" sz="2000" dirty="0"/>
              <a:t> </a:t>
            </a:r>
            <a:r>
              <a:rPr lang="en-US" sz="2000" dirty="0" smtClean="0"/>
              <a:t>     school system </a:t>
            </a:r>
            <a:r>
              <a:rPr lang="en-US" sz="2000" dirty="0"/>
              <a:t>or licensed child daycare facility. </a:t>
            </a:r>
          </a:p>
        </p:txBody>
      </p:sp>
      <p:sp>
        <p:nvSpPr>
          <p:cNvPr id="2" name="TextBox 1"/>
          <p:cNvSpPr txBox="1"/>
          <p:nvPr/>
        </p:nvSpPr>
        <p:spPr>
          <a:xfrm>
            <a:off x="990600" y="457200"/>
            <a:ext cx="7162800" cy="369332"/>
          </a:xfrm>
          <a:prstGeom prst="rect">
            <a:avLst/>
          </a:prstGeom>
          <a:noFill/>
        </p:spPr>
        <p:txBody>
          <a:bodyPr wrap="square" rtlCol="0">
            <a:spAutoFit/>
          </a:bodyPr>
          <a:lstStyle/>
          <a:p>
            <a:endParaRPr lang="en-US" dirty="0"/>
          </a:p>
        </p:txBody>
      </p:sp>
      <p:sp>
        <p:nvSpPr>
          <p:cNvPr id="4" name="TextBox 3"/>
          <p:cNvSpPr txBox="1"/>
          <p:nvPr/>
        </p:nvSpPr>
        <p:spPr>
          <a:xfrm>
            <a:off x="762000" y="457200"/>
            <a:ext cx="7391400" cy="830997"/>
          </a:xfrm>
          <a:prstGeom prst="rect">
            <a:avLst/>
          </a:prstGeom>
          <a:noFill/>
        </p:spPr>
        <p:txBody>
          <a:bodyPr wrap="square" rtlCol="0">
            <a:spAutoFit/>
          </a:bodyPr>
          <a:lstStyle/>
          <a:p>
            <a:pPr algn="ctr"/>
            <a:r>
              <a:rPr lang="en-US" sz="2800" b="1" dirty="0"/>
              <a:t>Rule 620-11-.01 Treatment of Schools </a:t>
            </a:r>
            <a:endParaRPr lang="en-US" sz="2800" b="1" dirty="0" smtClean="0"/>
          </a:p>
          <a:p>
            <a:pPr algn="ctr"/>
            <a:r>
              <a:rPr lang="en-US" sz="2000" b="1" dirty="0" smtClean="0"/>
              <a:t>(continued)</a:t>
            </a:r>
            <a:endParaRPr lang="en-US" sz="2000" dirty="0"/>
          </a:p>
        </p:txBody>
      </p:sp>
    </p:spTree>
    <p:extLst>
      <p:ext uri="{BB962C8B-B14F-4D97-AF65-F5344CB8AC3E}">
        <p14:creationId xmlns:p14="http://schemas.microsoft.com/office/powerpoint/2010/main" val="38700287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4"/>
            <a:ext cx="8229600" cy="685800"/>
          </a:xfrm>
        </p:spPr>
        <p:txBody>
          <a:bodyPr>
            <a:normAutofit/>
          </a:bodyPr>
          <a:lstStyle/>
          <a:p>
            <a:pPr algn="ctr"/>
            <a:r>
              <a:rPr lang="en-US" sz="3200" b="1" i="1" dirty="0" smtClean="0">
                <a:effectLst>
                  <a:outerShdw blurRad="38100" dist="38100" dir="2700000" algn="tl">
                    <a:srgbClr val="000000">
                      <a:alpha val="43137"/>
                    </a:srgbClr>
                  </a:outerShdw>
                </a:effectLst>
              </a:rPr>
              <a:t>Schools</a:t>
            </a:r>
            <a:endParaRPr lang="en-US" sz="3200" b="1" i="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US" dirty="0"/>
          </a:p>
        </p:txBody>
      </p:sp>
      <p:pic>
        <p:nvPicPr>
          <p:cNvPr id="4" name="Picture 4"/>
          <p:cNvPicPr>
            <a:picLocks noChangeAspect="1" noChangeArrowheads="1"/>
          </p:cNvPicPr>
          <p:nvPr/>
        </p:nvPicPr>
        <p:blipFill>
          <a:blip r:embed="rId2" cstate="print"/>
          <a:srcRect/>
          <a:stretch>
            <a:fillRect/>
          </a:stretch>
        </p:blipFill>
        <p:spPr bwMode="auto">
          <a:xfrm>
            <a:off x="457200" y="762000"/>
            <a:ext cx="3911435" cy="2934256"/>
          </a:xfrm>
          <a:prstGeom prst="rect">
            <a:avLst/>
          </a:prstGeom>
          <a:noFill/>
          <a:ln w="9525">
            <a:noFill/>
            <a:miter lim="800000"/>
            <a:headEnd/>
            <a:tailEnd/>
          </a:ln>
          <a:effectLst/>
        </p:spPr>
      </p:pic>
      <p:pic>
        <p:nvPicPr>
          <p:cNvPr id="101378" name="Picture 2" descr="http://www.pflugerassociates.com/images/High_School_Selected.jpg"/>
          <p:cNvPicPr>
            <a:picLocks noChangeAspect="1" noChangeArrowheads="1"/>
          </p:cNvPicPr>
          <p:nvPr/>
        </p:nvPicPr>
        <p:blipFill>
          <a:blip r:embed="rId3" cstate="print"/>
          <a:srcRect/>
          <a:stretch>
            <a:fillRect/>
          </a:stretch>
        </p:blipFill>
        <p:spPr bwMode="auto">
          <a:xfrm>
            <a:off x="457200" y="3733800"/>
            <a:ext cx="3886200" cy="2688708"/>
          </a:xfrm>
          <a:prstGeom prst="rect">
            <a:avLst/>
          </a:prstGeom>
          <a:noFill/>
        </p:spPr>
      </p:pic>
      <p:pic>
        <p:nvPicPr>
          <p:cNvPr id="101380" name="Picture 4" descr="http://gothamschools.org/wp-content/uploads/2010/04/img_0017b.jpg"/>
          <p:cNvPicPr>
            <a:picLocks noChangeAspect="1" noChangeArrowheads="1"/>
          </p:cNvPicPr>
          <p:nvPr/>
        </p:nvPicPr>
        <p:blipFill>
          <a:blip r:embed="rId4" cstate="print"/>
          <a:srcRect/>
          <a:stretch>
            <a:fillRect/>
          </a:stretch>
        </p:blipFill>
        <p:spPr bwMode="auto">
          <a:xfrm>
            <a:off x="4876800" y="304800"/>
            <a:ext cx="3800475" cy="3865440"/>
          </a:xfrm>
          <a:prstGeom prst="rect">
            <a:avLst/>
          </a:prstGeom>
          <a:noFill/>
        </p:spPr>
      </p:pic>
      <p:sp>
        <p:nvSpPr>
          <p:cNvPr id="10" name="Rectangle 9"/>
          <p:cNvSpPr/>
          <p:nvPr/>
        </p:nvSpPr>
        <p:spPr>
          <a:xfrm>
            <a:off x="381000" y="3657600"/>
            <a:ext cx="8382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3400" y="152400"/>
            <a:ext cx="8305800" cy="646331"/>
          </a:xfrm>
          <a:prstGeom prst="rect">
            <a:avLst/>
          </a:prstGeom>
          <a:solidFill>
            <a:srgbClr val="FFFFFF"/>
          </a:solidFill>
          <a:ln>
            <a:solidFill>
              <a:srgbClr val="FFFFFF"/>
            </a:solidFill>
          </a:ln>
        </p:spPr>
        <p:txBody>
          <a:bodyPr wrap="square" rtlCol="0">
            <a:spAutoFit/>
          </a:bodyPr>
          <a:lstStyle/>
          <a:p>
            <a:endParaRPr lang="en-US" sz="3600" dirty="0"/>
          </a:p>
        </p:txBody>
      </p:sp>
      <p:sp>
        <p:nvSpPr>
          <p:cNvPr id="7" name="TextBox 6"/>
          <p:cNvSpPr txBox="1"/>
          <p:nvPr/>
        </p:nvSpPr>
        <p:spPr>
          <a:xfrm>
            <a:off x="0" y="152400"/>
            <a:ext cx="9144000" cy="523220"/>
          </a:xfrm>
          <a:prstGeom prst="rect">
            <a:avLst/>
          </a:prstGeom>
          <a:noFill/>
        </p:spPr>
        <p:txBody>
          <a:bodyPr wrap="square" rtlCol="0">
            <a:spAutoFit/>
          </a:bodyPr>
          <a:lstStyle/>
          <a:p>
            <a:pPr algn="ctr"/>
            <a:r>
              <a:rPr lang="en-US" sz="2800" b="1" dirty="0" smtClean="0"/>
              <a:t>Schools</a:t>
            </a:r>
            <a:endParaRPr lang="en-US" sz="2800" b="1" dirty="0"/>
          </a:p>
        </p:txBody>
      </p:sp>
      <p:sp>
        <p:nvSpPr>
          <p:cNvPr id="8" name="TextBox 7"/>
          <p:cNvSpPr txBox="1"/>
          <p:nvPr/>
        </p:nvSpPr>
        <p:spPr>
          <a:xfrm>
            <a:off x="4800600" y="3886200"/>
            <a:ext cx="4267200" cy="369332"/>
          </a:xfrm>
          <a:prstGeom prst="rect">
            <a:avLst/>
          </a:prstGeom>
          <a:solidFill>
            <a:srgbClr val="FFFFFF"/>
          </a:solidFill>
        </p:spPr>
        <p:txBody>
          <a:bodyPr wrap="square" rtlCol="0">
            <a:spAutoFit/>
          </a:bodyPr>
          <a:lstStyle/>
          <a:p>
            <a:endParaRPr lang="en-US" dirty="0"/>
          </a:p>
        </p:txBody>
      </p:sp>
      <p:pic>
        <p:nvPicPr>
          <p:cNvPr id="14" name="Picture 6" descr="http://www.prlog.org/10722224-newtown-daycare.jpg"/>
          <p:cNvPicPr>
            <a:picLocks noChangeAspect="1" noChangeArrowheads="1"/>
          </p:cNvPicPr>
          <p:nvPr/>
        </p:nvPicPr>
        <p:blipFill>
          <a:blip r:embed="rId5" cstate="print"/>
          <a:srcRect/>
          <a:stretch>
            <a:fillRect/>
          </a:stretch>
        </p:blipFill>
        <p:spPr bwMode="auto">
          <a:xfrm>
            <a:off x="4876800" y="3886200"/>
            <a:ext cx="3819525" cy="2539237"/>
          </a:xfrm>
          <a:prstGeom prst="rect">
            <a:avLst/>
          </a:prstGeom>
          <a:noFill/>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3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13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676400"/>
            <a:ext cx="8001000" cy="4876800"/>
          </a:xfrm>
        </p:spPr>
        <p:txBody>
          <a:bodyPr>
            <a:normAutofit/>
          </a:bodyPr>
          <a:lstStyle/>
          <a:p>
            <a:r>
              <a:rPr lang="en-US" sz="2000" dirty="0" smtClean="0">
                <a:latin typeface="+mj-lt"/>
              </a:rPr>
              <a:t>6.  (ii)  Rate of application shall be four (4) gallons </a:t>
            </a:r>
          </a:p>
          <a:p>
            <a:pPr>
              <a:buNone/>
            </a:pPr>
            <a:r>
              <a:rPr lang="en-US" sz="2000" dirty="0" smtClean="0">
                <a:latin typeface="+mj-lt"/>
              </a:rPr>
              <a:t>      per ten (10) linear feet per foot of depth from </a:t>
            </a:r>
          </a:p>
          <a:p>
            <a:pPr>
              <a:buNone/>
            </a:pPr>
            <a:r>
              <a:rPr lang="en-US" sz="2000" dirty="0" smtClean="0">
                <a:latin typeface="+mj-lt"/>
              </a:rPr>
              <a:t>      the soil surface to the lesser of either the top </a:t>
            </a:r>
          </a:p>
          <a:p>
            <a:pPr>
              <a:buNone/>
            </a:pPr>
            <a:r>
              <a:rPr lang="en-US" sz="2000" dirty="0" smtClean="0">
                <a:latin typeface="+mj-lt"/>
              </a:rPr>
              <a:t>      of the footings or a depth of four (</a:t>
            </a:r>
            <a:r>
              <a:rPr lang="en-US" sz="2000" b="1" dirty="0" smtClean="0">
                <a:latin typeface="+mj-lt"/>
              </a:rPr>
              <a:t>4</a:t>
            </a:r>
            <a:r>
              <a:rPr lang="en-US" sz="2000" dirty="0" smtClean="0">
                <a:latin typeface="+mj-lt"/>
              </a:rPr>
              <a:t>) feet applied</a:t>
            </a:r>
          </a:p>
          <a:p>
            <a:pPr>
              <a:buNone/>
            </a:pPr>
            <a:r>
              <a:rPr lang="en-US" sz="2000" dirty="0" smtClean="0">
                <a:latin typeface="+mj-lt"/>
              </a:rPr>
              <a:t>      to the trenches and backfill.  </a:t>
            </a:r>
          </a:p>
          <a:p>
            <a:pPr>
              <a:buNone/>
            </a:pPr>
            <a:endParaRPr lang="en-US" sz="2000" dirty="0">
              <a:latin typeface="+mj-lt"/>
            </a:endParaRPr>
          </a:p>
          <a:p>
            <a:pPr>
              <a:buNone/>
            </a:pPr>
            <a:r>
              <a:rPr lang="en-US" sz="2000" dirty="0" smtClean="0">
                <a:latin typeface="+mj-lt"/>
              </a:rPr>
              <a:t>      Soil into which pipes extend from the structure, </a:t>
            </a:r>
          </a:p>
          <a:p>
            <a:pPr>
              <a:buNone/>
            </a:pPr>
            <a:r>
              <a:rPr lang="en-US" sz="2000" dirty="0">
                <a:latin typeface="+mj-lt"/>
              </a:rPr>
              <a:t> </a:t>
            </a:r>
            <a:r>
              <a:rPr lang="en-US" sz="2000" dirty="0" smtClean="0">
                <a:latin typeface="+mj-lt"/>
              </a:rPr>
              <a:t>     soil under expansion joints, and soil in any other </a:t>
            </a:r>
          </a:p>
          <a:p>
            <a:pPr>
              <a:buNone/>
            </a:pPr>
            <a:r>
              <a:rPr lang="en-US" sz="2000" dirty="0">
                <a:latin typeface="+mj-lt"/>
              </a:rPr>
              <a:t> </a:t>
            </a:r>
            <a:r>
              <a:rPr lang="en-US" sz="2000" dirty="0" smtClean="0">
                <a:latin typeface="+mj-lt"/>
              </a:rPr>
              <a:t>     critical point of potential termite entry must also</a:t>
            </a:r>
          </a:p>
          <a:p>
            <a:pPr>
              <a:buNone/>
            </a:pPr>
            <a:r>
              <a:rPr lang="en-US" sz="2000" dirty="0">
                <a:latin typeface="+mj-lt"/>
              </a:rPr>
              <a:t> </a:t>
            </a:r>
            <a:r>
              <a:rPr lang="en-US" sz="2000" dirty="0" smtClean="0">
                <a:latin typeface="+mj-lt"/>
              </a:rPr>
              <a:t>     be treated with the approved </a:t>
            </a:r>
            <a:r>
              <a:rPr lang="en-US" sz="2000" dirty="0" err="1" smtClean="0">
                <a:latin typeface="+mj-lt"/>
              </a:rPr>
              <a:t>termiticide</a:t>
            </a:r>
            <a:r>
              <a:rPr lang="en-US" sz="2000" dirty="0" smtClean="0">
                <a:latin typeface="+mj-lt"/>
              </a:rPr>
              <a:t> at the </a:t>
            </a:r>
          </a:p>
          <a:p>
            <a:pPr>
              <a:buNone/>
            </a:pPr>
            <a:r>
              <a:rPr lang="en-US" sz="2000" dirty="0">
                <a:latin typeface="+mj-lt"/>
              </a:rPr>
              <a:t> </a:t>
            </a:r>
            <a:r>
              <a:rPr lang="en-US" sz="2000" dirty="0" smtClean="0">
                <a:latin typeface="+mj-lt"/>
              </a:rPr>
              <a:t>     above application rate:  expansion joints, bath</a:t>
            </a:r>
          </a:p>
          <a:p>
            <a:pPr>
              <a:buNone/>
            </a:pPr>
            <a:r>
              <a:rPr lang="en-US" sz="2000" dirty="0">
                <a:latin typeface="+mj-lt"/>
              </a:rPr>
              <a:t> </a:t>
            </a:r>
            <a:r>
              <a:rPr lang="en-US" sz="2000" dirty="0" smtClean="0">
                <a:latin typeface="+mj-lt"/>
              </a:rPr>
              <a:t>     trap areas and visible cracks in the floor that </a:t>
            </a:r>
          </a:p>
          <a:p>
            <a:pPr>
              <a:buNone/>
            </a:pPr>
            <a:r>
              <a:rPr lang="en-US" sz="2000" dirty="0">
                <a:latin typeface="+mj-lt"/>
              </a:rPr>
              <a:t> </a:t>
            </a:r>
            <a:r>
              <a:rPr lang="en-US" sz="2000" dirty="0" smtClean="0">
                <a:latin typeface="+mj-lt"/>
              </a:rPr>
              <a:t>     might permit entry.  </a:t>
            </a:r>
            <a:endParaRPr lang="en-US" sz="2000" dirty="0">
              <a:latin typeface="+mj-lt"/>
            </a:endParaRPr>
          </a:p>
        </p:txBody>
      </p:sp>
      <p:sp>
        <p:nvSpPr>
          <p:cNvPr id="4" name="Rectangle 4"/>
          <p:cNvSpPr>
            <a:spLocks noChangeArrowheads="1"/>
          </p:cNvSpPr>
          <p:nvPr/>
        </p:nvSpPr>
        <p:spPr bwMode="auto">
          <a:xfrm>
            <a:off x="7162800" y="2438400"/>
            <a:ext cx="914400" cy="3352800"/>
          </a:xfrm>
          <a:prstGeom prst="rect">
            <a:avLst/>
          </a:prstGeom>
          <a:solidFill>
            <a:srgbClr val="9C7C4E"/>
          </a:solidFill>
          <a:ln w="9525">
            <a:noFill/>
            <a:miter lim="800000"/>
            <a:headEnd/>
            <a:tailEnd/>
          </a:ln>
        </p:spPr>
        <p:txBody>
          <a:bodyPr wrap="none" anchor="ctr"/>
          <a:lstStyle/>
          <a:p>
            <a:endParaRPr lang="en-US"/>
          </a:p>
        </p:txBody>
      </p:sp>
      <p:sp>
        <p:nvSpPr>
          <p:cNvPr id="6" name="Rectangle 19"/>
          <p:cNvSpPr>
            <a:spLocks noChangeArrowheads="1"/>
          </p:cNvSpPr>
          <p:nvPr/>
        </p:nvSpPr>
        <p:spPr bwMode="auto">
          <a:xfrm>
            <a:off x="7924800" y="2438400"/>
            <a:ext cx="152400" cy="1524000"/>
          </a:xfrm>
          <a:prstGeom prst="rect">
            <a:avLst/>
          </a:prstGeom>
          <a:solidFill>
            <a:srgbClr val="EF3325"/>
          </a:solidFill>
          <a:ln w="9525">
            <a:solidFill>
              <a:schemeClr val="tx1"/>
            </a:solidFill>
            <a:miter lim="800000"/>
            <a:headEnd/>
            <a:tailEnd/>
          </a:ln>
        </p:spPr>
        <p:txBody>
          <a:bodyPr wrap="none" anchor="ctr"/>
          <a:lstStyle/>
          <a:p>
            <a:endParaRPr lang="en-US"/>
          </a:p>
        </p:txBody>
      </p:sp>
      <p:sp>
        <p:nvSpPr>
          <p:cNvPr id="7" name="Line 20"/>
          <p:cNvSpPr>
            <a:spLocks noChangeShapeType="1"/>
          </p:cNvSpPr>
          <p:nvPr/>
        </p:nvSpPr>
        <p:spPr bwMode="auto">
          <a:xfrm>
            <a:off x="8001000" y="2133600"/>
            <a:ext cx="0" cy="1828800"/>
          </a:xfrm>
          <a:prstGeom prst="line">
            <a:avLst/>
          </a:prstGeom>
          <a:noFill/>
          <a:ln w="28575">
            <a:solidFill>
              <a:schemeClr val="tx1"/>
            </a:solidFill>
            <a:round/>
            <a:headEnd/>
            <a:tailEnd type="triangle" w="med" len="med"/>
          </a:ln>
        </p:spPr>
        <p:txBody>
          <a:bodyPr/>
          <a:lstStyle/>
          <a:p>
            <a:endParaRPr lang="en-US"/>
          </a:p>
        </p:txBody>
      </p:sp>
      <p:sp>
        <p:nvSpPr>
          <p:cNvPr id="8" name="Rectangle 11"/>
          <p:cNvSpPr>
            <a:spLocks noChangeArrowheads="1"/>
          </p:cNvSpPr>
          <p:nvPr/>
        </p:nvSpPr>
        <p:spPr bwMode="auto">
          <a:xfrm>
            <a:off x="8077200" y="2438400"/>
            <a:ext cx="152400" cy="3276600"/>
          </a:xfrm>
          <a:prstGeom prst="rect">
            <a:avLst/>
          </a:prstGeom>
          <a:solidFill>
            <a:schemeClr val="bg1">
              <a:lumMod val="75000"/>
            </a:schemeClr>
          </a:solidFill>
          <a:ln w="9525">
            <a:solidFill>
              <a:schemeClr val="tx1"/>
            </a:solidFill>
            <a:miter lim="800000"/>
            <a:headEnd/>
            <a:tailEnd/>
          </a:ln>
        </p:spPr>
        <p:txBody>
          <a:bodyPr wrap="none" anchor="ctr"/>
          <a:lstStyle/>
          <a:p>
            <a:endParaRPr lang="en-US"/>
          </a:p>
        </p:txBody>
      </p:sp>
      <p:sp>
        <p:nvSpPr>
          <p:cNvPr id="9" name="Rectangle 5"/>
          <p:cNvSpPr>
            <a:spLocks noChangeArrowheads="1"/>
          </p:cNvSpPr>
          <p:nvPr/>
        </p:nvSpPr>
        <p:spPr bwMode="auto">
          <a:xfrm>
            <a:off x="7162800" y="5715000"/>
            <a:ext cx="2438400" cy="838200"/>
          </a:xfrm>
          <a:prstGeom prst="rect">
            <a:avLst/>
          </a:prstGeom>
          <a:solidFill>
            <a:srgbClr val="9C7C4E"/>
          </a:solidFill>
          <a:ln w="9525">
            <a:noFill/>
            <a:miter lim="800000"/>
            <a:headEnd/>
            <a:tailEnd/>
          </a:ln>
        </p:spPr>
        <p:txBody>
          <a:bodyPr wrap="none" anchor="ctr"/>
          <a:lstStyle/>
          <a:p>
            <a:endParaRPr lang="en-US"/>
          </a:p>
        </p:txBody>
      </p:sp>
      <p:sp>
        <p:nvSpPr>
          <p:cNvPr id="10" name="Rectangle 14"/>
          <p:cNvSpPr>
            <a:spLocks noChangeArrowheads="1"/>
          </p:cNvSpPr>
          <p:nvPr/>
        </p:nvSpPr>
        <p:spPr bwMode="auto">
          <a:xfrm>
            <a:off x="8305800" y="5638800"/>
            <a:ext cx="838200" cy="152400"/>
          </a:xfrm>
          <a:prstGeom prst="rect">
            <a:avLst/>
          </a:prstGeom>
          <a:solidFill>
            <a:srgbClr val="9C7C4E"/>
          </a:solidFill>
          <a:ln w="9525">
            <a:noFill/>
            <a:miter lim="800000"/>
            <a:headEnd/>
            <a:tailEnd/>
          </a:ln>
        </p:spPr>
        <p:txBody>
          <a:bodyPr wrap="none" anchor="ctr"/>
          <a:lstStyle/>
          <a:p>
            <a:endParaRPr lang="en-US"/>
          </a:p>
        </p:txBody>
      </p:sp>
      <p:sp>
        <p:nvSpPr>
          <p:cNvPr id="11" name="Rectangle 18"/>
          <p:cNvSpPr>
            <a:spLocks noChangeArrowheads="1"/>
          </p:cNvSpPr>
          <p:nvPr/>
        </p:nvSpPr>
        <p:spPr bwMode="auto">
          <a:xfrm>
            <a:off x="8229600" y="5562600"/>
            <a:ext cx="685800" cy="76200"/>
          </a:xfrm>
          <a:prstGeom prst="rect">
            <a:avLst/>
          </a:prstGeom>
          <a:solidFill>
            <a:schemeClr val="bg1">
              <a:lumMod val="75000"/>
            </a:schemeClr>
          </a:solidFill>
          <a:ln w="9525">
            <a:solidFill>
              <a:schemeClr val="tx1"/>
            </a:solidFill>
            <a:miter lim="800000"/>
            <a:headEnd/>
            <a:tailEnd/>
          </a:ln>
        </p:spPr>
        <p:txBody>
          <a:bodyPr wrap="none" anchor="ctr"/>
          <a:lstStyle/>
          <a:p>
            <a:endParaRPr lang="en-US"/>
          </a:p>
        </p:txBody>
      </p:sp>
      <p:sp>
        <p:nvSpPr>
          <p:cNvPr id="12" name="Rectangle 17"/>
          <p:cNvSpPr>
            <a:spLocks noChangeArrowheads="1"/>
          </p:cNvSpPr>
          <p:nvPr/>
        </p:nvSpPr>
        <p:spPr bwMode="auto">
          <a:xfrm>
            <a:off x="8001000" y="5638800"/>
            <a:ext cx="304800" cy="152400"/>
          </a:xfrm>
          <a:prstGeom prst="rect">
            <a:avLst/>
          </a:prstGeom>
          <a:solidFill>
            <a:schemeClr val="bg1">
              <a:lumMod val="75000"/>
            </a:schemeClr>
          </a:solidFill>
          <a:ln w="9525">
            <a:solidFill>
              <a:schemeClr val="tx1"/>
            </a:solidFill>
            <a:miter lim="800000"/>
            <a:headEnd/>
            <a:tailEnd/>
          </a:ln>
        </p:spPr>
        <p:txBody>
          <a:bodyPr wrap="none" anchor="ctr"/>
          <a:lstStyle/>
          <a:p>
            <a:endParaRPr lang="en-US"/>
          </a:p>
        </p:txBody>
      </p:sp>
      <p:sp>
        <p:nvSpPr>
          <p:cNvPr id="13" name="Rectangle 12"/>
          <p:cNvSpPr/>
          <p:nvPr/>
        </p:nvSpPr>
        <p:spPr>
          <a:xfrm>
            <a:off x="8991600" y="1752600"/>
            <a:ext cx="762000" cy="487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543800" y="1905000"/>
            <a:ext cx="838199" cy="276999"/>
          </a:xfrm>
          <a:prstGeom prst="rect">
            <a:avLst/>
          </a:prstGeom>
          <a:noFill/>
        </p:spPr>
        <p:txBody>
          <a:bodyPr wrap="square" rtlCol="0">
            <a:spAutoFit/>
          </a:bodyPr>
          <a:lstStyle/>
          <a:p>
            <a:r>
              <a:rPr lang="en-US" sz="1200" b="1" dirty="0" smtClean="0">
                <a:latin typeface="+mj-lt"/>
              </a:rPr>
              <a:t>    117</a:t>
            </a:r>
            <a:endParaRPr lang="en-US" sz="1200" b="1" dirty="0">
              <a:latin typeface="+mj-lt"/>
            </a:endParaRPr>
          </a:p>
        </p:txBody>
      </p:sp>
      <p:sp>
        <p:nvSpPr>
          <p:cNvPr id="16" name="Rectangle 15"/>
          <p:cNvSpPr/>
          <p:nvPr/>
        </p:nvSpPr>
        <p:spPr>
          <a:xfrm>
            <a:off x="8077200" y="23622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077200" y="22860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8077200" y="21336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8077200" y="20574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077200" y="22098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8077200" y="19812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8077200" y="19050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077200" y="18288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153400" y="2286000"/>
            <a:ext cx="990600" cy="152400"/>
          </a:xfrm>
          <a:prstGeom prst="rect">
            <a:avLst/>
          </a:prstGeom>
          <a:solidFill>
            <a:srgbClr val="FFCC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8153400" y="2286000"/>
            <a:ext cx="45719" cy="152400"/>
          </a:xfrm>
          <a:prstGeom prst="rect">
            <a:avLst/>
          </a:prstGeom>
          <a:solidFill>
            <a:srgbClr val="FFCC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229600" y="2209800"/>
            <a:ext cx="1295400" cy="76200"/>
          </a:xfrm>
          <a:prstGeom prst="rect">
            <a:avLst/>
          </a:prstGeom>
          <a:solidFill>
            <a:srgbClr val="9933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p:cNvSpPr/>
          <p:nvPr/>
        </p:nvSpPr>
        <p:spPr>
          <a:xfrm>
            <a:off x="8991600" y="1524000"/>
            <a:ext cx="533400" cy="411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153400" y="1828800"/>
            <a:ext cx="76200" cy="457200"/>
          </a:xfrm>
          <a:prstGeom prst="rect">
            <a:avLst/>
          </a:prstGeom>
          <a:solidFill>
            <a:srgbClr val="FFCC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7162800" y="2643664"/>
            <a:ext cx="914400" cy="2062103"/>
          </a:xfrm>
          <a:prstGeom prst="rect">
            <a:avLst/>
          </a:prstGeom>
          <a:noFill/>
        </p:spPr>
        <p:txBody>
          <a:bodyPr wrap="square" rtlCol="0">
            <a:spAutoFit/>
          </a:bodyPr>
          <a:lstStyle/>
          <a:p>
            <a:r>
              <a:rPr lang="en-US" sz="1600" b="1" dirty="0" smtClean="0">
                <a:solidFill>
                  <a:schemeClr val="bg1"/>
                </a:solidFill>
              </a:rPr>
              <a:t>Trench</a:t>
            </a:r>
          </a:p>
          <a:p>
            <a:r>
              <a:rPr lang="en-US" sz="1600" b="1" dirty="0" smtClean="0">
                <a:solidFill>
                  <a:schemeClr val="bg1"/>
                </a:solidFill>
              </a:rPr>
              <a:t>&amp; rod</a:t>
            </a:r>
          </a:p>
          <a:p>
            <a:r>
              <a:rPr lang="en-US" sz="1600" b="1" dirty="0">
                <a:solidFill>
                  <a:schemeClr val="bg1"/>
                </a:solidFill>
              </a:rPr>
              <a:t>s</a:t>
            </a:r>
            <a:r>
              <a:rPr lang="en-US" sz="1600" b="1" dirty="0" smtClean="0">
                <a:solidFill>
                  <a:schemeClr val="bg1"/>
                </a:solidFill>
              </a:rPr>
              <a:t>oil to</a:t>
            </a:r>
          </a:p>
          <a:p>
            <a:r>
              <a:rPr lang="en-US" sz="1600" b="1" dirty="0">
                <a:solidFill>
                  <a:schemeClr val="bg1"/>
                </a:solidFill>
              </a:rPr>
              <a:t>t</a:t>
            </a:r>
            <a:r>
              <a:rPr lang="en-US" sz="1600" b="1" dirty="0" smtClean="0">
                <a:solidFill>
                  <a:schemeClr val="bg1"/>
                </a:solidFill>
              </a:rPr>
              <a:t>he footer or to a  4 foot </a:t>
            </a:r>
          </a:p>
          <a:p>
            <a:r>
              <a:rPr lang="en-US" sz="1600" b="1" dirty="0" smtClean="0">
                <a:solidFill>
                  <a:schemeClr val="bg1"/>
                </a:solidFill>
              </a:rPr>
              <a:t>depth</a:t>
            </a:r>
            <a:endParaRPr lang="en-US" sz="1600" b="1" dirty="0">
              <a:solidFill>
                <a:schemeClr val="bg1"/>
              </a:solidFill>
            </a:endParaRPr>
          </a:p>
        </p:txBody>
      </p:sp>
      <p:sp>
        <p:nvSpPr>
          <p:cNvPr id="15" name="TextBox 14"/>
          <p:cNvSpPr txBox="1"/>
          <p:nvPr/>
        </p:nvSpPr>
        <p:spPr>
          <a:xfrm>
            <a:off x="762000" y="381000"/>
            <a:ext cx="5562600" cy="954107"/>
          </a:xfrm>
          <a:prstGeom prst="rect">
            <a:avLst/>
          </a:prstGeom>
          <a:noFill/>
        </p:spPr>
        <p:txBody>
          <a:bodyPr wrap="square" rtlCol="0">
            <a:spAutoFit/>
          </a:bodyPr>
          <a:lstStyle/>
          <a:p>
            <a:pPr algn="ctr"/>
            <a:r>
              <a:rPr lang="en-US" sz="2800" b="1" dirty="0" smtClean="0"/>
              <a:t>Treatment adjacent to the exterior foundation wall of a structure</a:t>
            </a:r>
            <a:endParaRPr lang="en-US" sz="2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09600"/>
            <a:ext cx="8001000" cy="5791200"/>
          </a:xfrm>
        </p:spPr>
        <p:txBody>
          <a:bodyPr>
            <a:noAutofit/>
          </a:bodyPr>
          <a:lstStyle/>
          <a:p>
            <a:r>
              <a:rPr lang="en-US" sz="2000" dirty="0" smtClean="0">
                <a:latin typeface="+mj-lt"/>
              </a:rPr>
              <a:t>6. (iii)  Measures must be taken to prevent the back siphoning </a:t>
            </a:r>
          </a:p>
          <a:p>
            <a:pPr>
              <a:buNone/>
            </a:pPr>
            <a:r>
              <a:rPr lang="en-US" sz="2000" dirty="0" smtClean="0">
                <a:latin typeface="+mj-lt"/>
              </a:rPr>
              <a:t>                  and the contamination of public water supplies during   </a:t>
            </a:r>
          </a:p>
          <a:p>
            <a:pPr>
              <a:buNone/>
            </a:pPr>
            <a:r>
              <a:rPr lang="en-US" sz="2000" dirty="0">
                <a:latin typeface="+mj-lt"/>
              </a:rPr>
              <a:t> </a:t>
            </a:r>
            <a:r>
              <a:rPr lang="en-US" sz="2000" dirty="0" smtClean="0">
                <a:latin typeface="+mj-lt"/>
              </a:rPr>
              <a:t>                 dilution and filling operations.  </a:t>
            </a:r>
          </a:p>
          <a:p>
            <a:endParaRPr lang="en-US" sz="2000" dirty="0" smtClean="0">
              <a:latin typeface="+mj-lt"/>
            </a:endParaRPr>
          </a:p>
          <a:p>
            <a:endParaRPr lang="en-US" sz="2000" dirty="0" smtClean="0">
              <a:latin typeface="+mj-lt"/>
            </a:endParaRPr>
          </a:p>
          <a:p>
            <a:pPr>
              <a:buNone/>
            </a:pPr>
            <a:endParaRPr lang="en-US" sz="2000" dirty="0" smtClean="0">
              <a:latin typeface="+mj-lt"/>
            </a:endParaRPr>
          </a:p>
          <a:p>
            <a:pPr marL="0" indent="0">
              <a:buNone/>
            </a:pPr>
            <a:endParaRPr lang="en-US" sz="2000" dirty="0" smtClean="0">
              <a:latin typeface="+mj-lt"/>
            </a:endParaRPr>
          </a:p>
          <a:p>
            <a:pPr marL="0" indent="0">
              <a:buNone/>
            </a:pPr>
            <a:endParaRPr lang="en-US" sz="2000" dirty="0" smtClean="0">
              <a:latin typeface="+mj-lt"/>
            </a:endParaRPr>
          </a:p>
          <a:p>
            <a:pPr marL="0" indent="0">
              <a:buNone/>
            </a:pPr>
            <a:endParaRPr lang="en-US" sz="1600" dirty="0" smtClean="0">
              <a:latin typeface="+mj-lt"/>
            </a:endParaRPr>
          </a:p>
          <a:p>
            <a:r>
              <a:rPr lang="en-US" sz="2000" dirty="0" smtClean="0">
                <a:latin typeface="+mj-lt"/>
              </a:rPr>
              <a:t>If not using an Air-Gap</a:t>
            </a:r>
          </a:p>
          <a:p>
            <a:pPr>
              <a:buNone/>
            </a:pPr>
            <a:r>
              <a:rPr lang="en-US" sz="2000" dirty="0" smtClean="0">
                <a:latin typeface="+mj-lt"/>
              </a:rPr>
              <a:t>      method, attach backflow </a:t>
            </a:r>
          </a:p>
          <a:p>
            <a:pPr>
              <a:buNone/>
            </a:pPr>
            <a:r>
              <a:rPr lang="en-US" sz="2000" dirty="0" smtClean="0">
                <a:latin typeface="+mj-lt"/>
              </a:rPr>
              <a:t>      preventer to the faucet </a:t>
            </a:r>
          </a:p>
          <a:p>
            <a:pPr>
              <a:buNone/>
            </a:pPr>
            <a:r>
              <a:rPr lang="en-US" sz="2000" dirty="0" smtClean="0">
                <a:latin typeface="+mj-lt"/>
              </a:rPr>
              <a:t>      and screw the fill hose </a:t>
            </a:r>
          </a:p>
          <a:p>
            <a:pPr>
              <a:buNone/>
            </a:pPr>
            <a:r>
              <a:rPr lang="en-US" sz="2000" dirty="0" smtClean="0">
                <a:latin typeface="+mj-lt"/>
              </a:rPr>
              <a:t>      into a backflow preventer</a:t>
            </a:r>
          </a:p>
          <a:p>
            <a:pPr>
              <a:buNone/>
            </a:pPr>
            <a:r>
              <a:rPr lang="en-US" sz="2000" dirty="0" smtClean="0">
                <a:latin typeface="+mj-lt"/>
              </a:rPr>
              <a:t>      before placing the fill </a:t>
            </a:r>
          </a:p>
          <a:p>
            <a:pPr>
              <a:buNone/>
            </a:pPr>
            <a:r>
              <a:rPr lang="en-US" sz="2000" dirty="0" smtClean="0">
                <a:latin typeface="+mj-lt"/>
              </a:rPr>
              <a:t>      hose in the termite tank.</a:t>
            </a:r>
          </a:p>
          <a:p>
            <a:endParaRPr lang="en-US" sz="2000" dirty="0" smtClean="0">
              <a:latin typeface="+mj-lt"/>
            </a:endParaRPr>
          </a:p>
        </p:txBody>
      </p:sp>
      <p:pic>
        <p:nvPicPr>
          <p:cNvPr id="4" name="Picture 2" descr="http://ecx.images-amazon.com/images/I/51Rnt8jvGLL._SL500_SS100_.jpg"/>
          <p:cNvPicPr>
            <a:picLocks noChangeAspect="1" noChangeArrowheads="1"/>
          </p:cNvPicPr>
          <p:nvPr/>
        </p:nvPicPr>
        <p:blipFill>
          <a:blip r:embed="rId2" cstate="print"/>
          <a:srcRect/>
          <a:stretch>
            <a:fillRect/>
          </a:stretch>
        </p:blipFill>
        <p:spPr bwMode="auto">
          <a:xfrm>
            <a:off x="1676400" y="2286000"/>
            <a:ext cx="1219200" cy="1219200"/>
          </a:xfrm>
          <a:prstGeom prst="rect">
            <a:avLst/>
          </a:prstGeom>
          <a:noFill/>
        </p:spPr>
      </p:pic>
      <p:pic>
        <p:nvPicPr>
          <p:cNvPr id="5" name="Picture 4"/>
          <p:cNvPicPr>
            <a:picLocks noChangeAspect="1" noChangeArrowheads="1"/>
          </p:cNvPicPr>
          <p:nvPr/>
        </p:nvPicPr>
        <p:blipFill>
          <a:blip r:embed="rId3" cstate="print"/>
          <a:srcRect/>
          <a:stretch>
            <a:fillRect/>
          </a:stretch>
        </p:blipFill>
        <p:spPr bwMode="auto">
          <a:xfrm>
            <a:off x="4343400" y="1981200"/>
            <a:ext cx="3886200" cy="2914650"/>
          </a:xfrm>
          <a:prstGeom prst="rect">
            <a:avLst/>
          </a:prstGeom>
          <a:noFill/>
          <a:ln w="9525">
            <a:noFill/>
            <a:miter lim="800000"/>
            <a:headEnd/>
            <a:tailEnd/>
          </a:ln>
          <a:effectLst/>
        </p:spPr>
      </p:pic>
      <p:sp>
        <p:nvSpPr>
          <p:cNvPr id="6" name="TextBox 5"/>
          <p:cNvSpPr txBox="1"/>
          <p:nvPr/>
        </p:nvSpPr>
        <p:spPr>
          <a:xfrm>
            <a:off x="4572000" y="5334000"/>
            <a:ext cx="3505200" cy="1015663"/>
          </a:xfrm>
          <a:prstGeom prst="rect">
            <a:avLst/>
          </a:prstGeom>
          <a:noFill/>
          <a:ln>
            <a:solidFill>
              <a:srgbClr val="000000"/>
            </a:solidFill>
          </a:ln>
        </p:spPr>
        <p:txBody>
          <a:bodyPr wrap="square" rtlCol="0">
            <a:spAutoFit/>
          </a:bodyPr>
          <a:lstStyle/>
          <a:p>
            <a:r>
              <a:rPr lang="en-US" sz="2000" dirty="0" smtClean="0">
                <a:latin typeface="+mj-lt"/>
              </a:rPr>
              <a:t>Your termite tank should use </a:t>
            </a:r>
          </a:p>
          <a:p>
            <a:r>
              <a:rPr lang="en-US" sz="2000" dirty="0">
                <a:latin typeface="+mj-lt"/>
              </a:rPr>
              <a:t>t</a:t>
            </a:r>
            <a:r>
              <a:rPr lang="en-US" sz="2000" dirty="0" smtClean="0">
                <a:latin typeface="+mj-lt"/>
              </a:rPr>
              <a:t>he Air-Gap method of backflow prevention. </a:t>
            </a:r>
            <a:endParaRPr lang="en-US" sz="2000" dirty="0">
              <a:latin typeface="+mj-lt"/>
            </a:endParaRPr>
          </a:p>
        </p:txBody>
      </p:sp>
      <p:sp>
        <p:nvSpPr>
          <p:cNvPr id="7" name="TextBox 6"/>
          <p:cNvSpPr txBox="1"/>
          <p:nvPr/>
        </p:nvSpPr>
        <p:spPr>
          <a:xfrm>
            <a:off x="4191000" y="1905000"/>
            <a:ext cx="4038600" cy="461665"/>
          </a:xfrm>
          <a:prstGeom prst="rect">
            <a:avLst/>
          </a:prstGeom>
          <a:solidFill>
            <a:srgbClr val="FFFFFF"/>
          </a:solidFill>
        </p:spPr>
        <p:txBody>
          <a:bodyPr wrap="square" rtlCol="0">
            <a:spAutoFit/>
          </a:bodyPr>
          <a:lstStyle/>
          <a:p>
            <a:endParaRPr lang="en-US" sz="24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609600"/>
            <a:ext cx="7543800" cy="4724400"/>
          </a:xfrm>
        </p:spPr>
        <p:txBody>
          <a:bodyPr>
            <a:normAutofit/>
          </a:bodyPr>
          <a:lstStyle/>
          <a:p>
            <a:r>
              <a:rPr lang="en-US" sz="2000" dirty="0" smtClean="0">
                <a:latin typeface="+mj-lt"/>
              </a:rPr>
              <a:t>6.  (iii) continued.  Do not apply pesticide while precipitation  </a:t>
            </a:r>
          </a:p>
          <a:p>
            <a:pPr marL="0" indent="0">
              <a:buNone/>
            </a:pPr>
            <a:r>
              <a:rPr lang="en-US" sz="2000" dirty="0">
                <a:latin typeface="+mj-lt"/>
              </a:rPr>
              <a:t> </a:t>
            </a:r>
            <a:r>
              <a:rPr lang="en-US" sz="2000" dirty="0" smtClean="0">
                <a:latin typeface="+mj-lt"/>
              </a:rPr>
              <a:t>                is occurring in any area where the application would </a:t>
            </a:r>
          </a:p>
          <a:p>
            <a:pPr marL="0" indent="0">
              <a:buNone/>
            </a:pPr>
            <a:r>
              <a:rPr lang="en-US" sz="2000" dirty="0">
                <a:latin typeface="+mj-lt"/>
              </a:rPr>
              <a:t> </a:t>
            </a:r>
            <a:r>
              <a:rPr lang="en-US" sz="2000" dirty="0" smtClean="0">
                <a:latin typeface="+mj-lt"/>
              </a:rPr>
              <a:t>                be impacted by the precipitation.</a:t>
            </a:r>
          </a:p>
          <a:p>
            <a:endParaRPr lang="en-US" sz="2400" dirty="0">
              <a:latin typeface="+mj-lt"/>
            </a:endParaRPr>
          </a:p>
        </p:txBody>
      </p:sp>
      <p:pic>
        <p:nvPicPr>
          <p:cNvPr id="4" name="Picture 2" descr="http://static.nationalgeographic.nl/pictures/genjUserPhotoPicture/mediaBig/16/65/29/rainy-day-4-296516.jpg"/>
          <p:cNvPicPr>
            <a:picLocks noChangeAspect="1" noChangeArrowheads="1"/>
          </p:cNvPicPr>
          <p:nvPr/>
        </p:nvPicPr>
        <p:blipFill>
          <a:blip r:embed="rId2" cstate="print"/>
          <a:srcRect/>
          <a:stretch>
            <a:fillRect/>
          </a:stretch>
        </p:blipFill>
        <p:spPr bwMode="auto">
          <a:xfrm>
            <a:off x="1473493" y="2209800"/>
            <a:ext cx="6146507" cy="4086225"/>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457200"/>
            <a:ext cx="7772400" cy="4953000"/>
          </a:xfrm>
        </p:spPr>
        <p:txBody>
          <a:bodyPr>
            <a:normAutofit/>
          </a:bodyPr>
          <a:lstStyle/>
          <a:p>
            <a:r>
              <a:rPr lang="en-US" sz="2000" dirty="0" smtClean="0">
                <a:latin typeface="+mj-lt"/>
              </a:rPr>
              <a:t>6. (iv.)  Precautions must be taken to prevent contamination </a:t>
            </a:r>
          </a:p>
          <a:p>
            <a:pPr>
              <a:buNone/>
            </a:pPr>
            <a:r>
              <a:rPr lang="en-US" sz="2000" dirty="0" smtClean="0">
                <a:latin typeface="+mj-lt"/>
              </a:rPr>
              <a:t>       </a:t>
            </a:r>
            <a:r>
              <a:rPr lang="en-US" sz="2000" dirty="0">
                <a:latin typeface="+mj-lt"/>
              </a:rPr>
              <a:t> </a:t>
            </a:r>
            <a:r>
              <a:rPr lang="en-US" sz="2000" dirty="0" smtClean="0">
                <a:latin typeface="+mj-lt"/>
              </a:rPr>
              <a:t>           of wells or cisterns, in or close to the structure treated.</a:t>
            </a:r>
            <a:endParaRPr lang="en-US" sz="2000" dirty="0">
              <a:latin typeface="+mj-lt"/>
            </a:endParaRPr>
          </a:p>
        </p:txBody>
      </p:sp>
      <p:pic>
        <p:nvPicPr>
          <p:cNvPr id="4" name="Picture 5" descr="DSCN3662"/>
          <p:cNvPicPr>
            <a:picLocks noChangeAspect="1" noChangeArrowheads="1"/>
          </p:cNvPicPr>
          <p:nvPr/>
        </p:nvPicPr>
        <p:blipFill>
          <a:blip r:embed="rId2" cstate="print"/>
          <a:srcRect/>
          <a:stretch>
            <a:fillRect/>
          </a:stretch>
        </p:blipFill>
        <p:spPr bwMode="auto">
          <a:xfrm>
            <a:off x="762000" y="1828800"/>
            <a:ext cx="2514600" cy="1882021"/>
          </a:xfrm>
          <a:prstGeom prst="rect">
            <a:avLst/>
          </a:prstGeom>
          <a:noFill/>
        </p:spPr>
      </p:pic>
      <p:pic>
        <p:nvPicPr>
          <p:cNvPr id="5" name="Picture 2" descr="http://www.sawyerwelldrilling.com/buttons3/com-2.gif"/>
          <p:cNvPicPr>
            <a:picLocks noChangeAspect="1" noChangeArrowheads="1"/>
          </p:cNvPicPr>
          <p:nvPr/>
        </p:nvPicPr>
        <p:blipFill>
          <a:blip r:embed="rId3" cstate="print"/>
          <a:srcRect/>
          <a:stretch>
            <a:fillRect/>
          </a:stretch>
        </p:blipFill>
        <p:spPr bwMode="auto">
          <a:xfrm>
            <a:off x="3810000" y="1828800"/>
            <a:ext cx="4581525" cy="3400425"/>
          </a:xfrm>
          <a:prstGeom prst="rect">
            <a:avLst/>
          </a:prstGeom>
          <a:noFill/>
        </p:spPr>
      </p:pic>
      <p:sp>
        <p:nvSpPr>
          <p:cNvPr id="6" name="TextBox 5"/>
          <p:cNvSpPr txBox="1"/>
          <p:nvPr/>
        </p:nvSpPr>
        <p:spPr>
          <a:xfrm>
            <a:off x="533400" y="4191000"/>
            <a:ext cx="3048000" cy="1631216"/>
          </a:xfrm>
          <a:prstGeom prst="rect">
            <a:avLst/>
          </a:prstGeom>
          <a:noFill/>
        </p:spPr>
        <p:txBody>
          <a:bodyPr wrap="square" rtlCol="0">
            <a:spAutoFit/>
          </a:bodyPr>
          <a:lstStyle/>
          <a:p>
            <a:r>
              <a:rPr lang="en-US" sz="2000" dirty="0">
                <a:latin typeface="+mj-lt"/>
              </a:rPr>
              <a:t>A</a:t>
            </a:r>
            <a:r>
              <a:rPr lang="en-US" sz="2000" dirty="0" smtClean="0">
                <a:latin typeface="+mj-lt"/>
              </a:rPr>
              <a:t>sk the homeowners if they have a well or cistern at the home and be able to recognize a well house that has already been built.</a:t>
            </a:r>
            <a:endParaRPr lang="en-US" sz="2000" dirty="0">
              <a:latin typeface="+mj-lt"/>
            </a:endParaRPr>
          </a:p>
        </p:txBody>
      </p:sp>
      <p:sp>
        <p:nvSpPr>
          <p:cNvPr id="7" name="TextBox 6"/>
          <p:cNvSpPr txBox="1"/>
          <p:nvPr/>
        </p:nvSpPr>
        <p:spPr>
          <a:xfrm>
            <a:off x="8534400" y="6642556"/>
            <a:ext cx="609600" cy="215444"/>
          </a:xfrm>
          <a:prstGeom prst="rect">
            <a:avLst/>
          </a:prstGeom>
          <a:noFill/>
        </p:spPr>
        <p:txBody>
          <a:bodyPr wrap="square" rtlCol="0">
            <a:spAutoFit/>
          </a:bodyPr>
          <a:lstStyle/>
          <a:p>
            <a:pPr algn="ctr"/>
            <a:r>
              <a:rPr lang="en-US" sz="800" b="1" dirty="0"/>
              <a:t>5</a:t>
            </a:r>
            <a:r>
              <a:rPr lang="en-US" sz="800" b="1" dirty="0" smtClean="0"/>
              <a:t>0/81</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19912"/>
          </a:xfrm>
        </p:spPr>
        <p:txBody>
          <a:bodyPr>
            <a:normAutofit/>
          </a:bodyPr>
          <a:lstStyle/>
          <a:p>
            <a:pPr algn="ctr"/>
            <a:r>
              <a:rPr lang="en-US" sz="2800" b="1" i="1" dirty="0" smtClean="0">
                <a:effectLst>
                  <a:outerShdw blurRad="38100" dist="38100" dir="2700000" algn="tl">
                    <a:srgbClr val="000000">
                      <a:alpha val="43137"/>
                    </a:srgbClr>
                  </a:outerShdw>
                </a:effectLst>
              </a:rPr>
              <a:t>Can you recognize a cistern?</a:t>
            </a:r>
            <a:endParaRPr lang="en-US" sz="2800" b="1" i="1" dirty="0">
              <a:effectLst>
                <a:outerShdw blurRad="38100" dist="38100" dir="2700000" algn="tl">
                  <a:srgbClr val="000000">
                    <a:alpha val="43137"/>
                  </a:srgbClr>
                </a:outerShdw>
              </a:effectLst>
            </a:endParaRPr>
          </a:p>
        </p:txBody>
      </p:sp>
      <p:pic>
        <p:nvPicPr>
          <p:cNvPr id="4" name="Picture 6" descr="cistern%20water"/>
          <p:cNvPicPr>
            <a:picLocks noGrp="1" noChangeAspect="1" noChangeArrowheads="1"/>
          </p:cNvPicPr>
          <p:nvPr>
            <p:ph idx="1"/>
          </p:nvPr>
        </p:nvPicPr>
        <p:blipFill>
          <a:blip r:embed="rId2" cstate="print"/>
          <a:srcRect/>
          <a:stretch>
            <a:fillRect/>
          </a:stretch>
        </p:blipFill>
        <p:spPr bwMode="auto">
          <a:xfrm>
            <a:off x="609600" y="1981200"/>
            <a:ext cx="4244115" cy="2638425"/>
          </a:xfrm>
          <a:prstGeom prst="rect">
            <a:avLst/>
          </a:prstGeom>
          <a:noFill/>
        </p:spPr>
      </p:pic>
      <p:pic>
        <p:nvPicPr>
          <p:cNvPr id="5" name="Picture 6" descr="http://www.tfssolar.com/wp-content/uploads/2010/06/abovegroundconcretecisternwithundergroundflow.jpg"/>
          <p:cNvPicPr>
            <a:picLocks noChangeAspect="1" noChangeArrowheads="1"/>
          </p:cNvPicPr>
          <p:nvPr/>
        </p:nvPicPr>
        <p:blipFill>
          <a:blip r:embed="rId3" cstate="print"/>
          <a:srcRect/>
          <a:stretch>
            <a:fillRect/>
          </a:stretch>
        </p:blipFill>
        <p:spPr bwMode="auto">
          <a:xfrm>
            <a:off x="4419600" y="1524000"/>
            <a:ext cx="4400550" cy="3400425"/>
          </a:xfrm>
          <a:prstGeom prst="rect">
            <a:avLst/>
          </a:prstGeom>
          <a:noFill/>
        </p:spPr>
      </p:pic>
      <p:sp>
        <p:nvSpPr>
          <p:cNvPr id="6" name="Rectangle 5"/>
          <p:cNvSpPr/>
          <p:nvPr/>
        </p:nvSpPr>
        <p:spPr>
          <a:xfrm>
            <a:off x="5334000" y="1600200"/>
            <a:ext cx="29718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rallelogram 6"/>
          <p:cNvSpPr/>
          <p:nvPr/>
        </p:nvSpPr>
        <p:spPr>
          <a:xfrm rot="16431525">
            <a:off x="4918210" y="2161466"/>
            <a:ext cx="1216152" cy="914400"/>
          </a:xfrm>
          <a:prstGeom prst="parallelogram">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xagon 7"/>
          <p:cNvSpPr/>
          <p:nvPr/>
        </p:nvSpPr>
        <p:spPr>
          <a:xfrm rot="18834547">
            <a:off x="4443016" y="1312593"/>
            <a:ext cx="1324767" cy="1263188"/>
          </a:xfrm>
          <a:prstGeom prst="hexag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p:cNvSpPr/>
          <p:nvPr/>
        </p:nvSpPr>
        <p:spPr>
          <a:xfrm rot="18894269">
            <a:off x="4387038" y="1818450"/>
            <a:ext cx="995927" cy="914400"/>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447800" y="5105400"/>
            <a:ext cx="2590800" cy="400110"/>
          </a:xfrm>
          <a:prstGeom prst="rect">
            <a:avLst/>
          </a:prstGeom>
          <a:noFill/>
        </p:spPr>
        <p:txBody>
          <a:bodyPr wrap="square" rtlCol="0">
            <a:spAutoFit/>
          </a:bodyPr>
          <a:lstStyle/>
          <a:p>
            <a:r>
              <a:rPr lang="en-US" sz="2000" dirty="0" smtClean="0"/>
              <a:t>Below ground cistern</a:t>
            </a:r>
            <a:endParaRPr lang="en-US" sz="2000" dirty="0"/>
          </a:p>
        </p:txBody>
      </p:sp>
      <p:sp>
        <p:nvSpPr>
          <p:cNvPr id="10" name="TextBox 9"/>
          <p:cNvSpPr txBox="1"/>
          <p:nvPr/>
        </p:nvSpPr>
        <p:spPr>
          <a:xfrm>
            <a:off x="5029200" y="5105400"/>
            <a:ext cx="3352800" cy="400110"/>
          </a:xfrm>
          <a:prstGeom prst="rect">
            <a:avLst/>
          </a:prstGeom>
          <a:noFill/>
        </p:spPr>
        <p:txBody>
          <a:bodyPr wrap="square" rtlCol="0">
            <a:spAutoFit/>
          </a:bodyPr>
          <a:lstStyle/>
          <a:p>
            <a:r>
              <a:rPr lang="en-US" sz="2000" dirty="0" smtClean="0"/>
              <a:t>    Above ground cistern      </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4" name="Rectangle 4"/>
          <p:cNvSpPr>
            <a:spLocks noChangeArrowheads="1"/>
          </p:cNvSpPr>
          <p:nvPr/>
        </p:nvSpPr>
        <p:spPr bwMode="auto">
          <a:xfrm>
            <a:off x="1219200" y="2209800"/>
            <a:ext cx="7315200" cy="2800767"/>
          </a:xfrm>
          <a:prstGeom prst="rect">
            <a:avLst/>
          </a:prstGeom>
          <a:noFill/>
          <a:ln w="9525">
            <a:noFill/>
            <a:miter lim="800000"/>
            <a:headEnd/>
            <a:tailEnd/>
          </a:ln>
        </p:spPr>
        <p:txBody>
          <a:bodyPr wrap="square">
            <a:spAutoFit/>
          </a:bodyPr>
          <a:lstStyle/>
          <a:p>
            <a:pPr marL="371475" indent="-371475" algn="ctr"/>
            <a:r>
              <a:rPr lang="en-US" sz="2800" b="1" dirty="0" smtClean="0">
                <a:latin typeface="Tahoma" pitchFamily="34" charset="0"/>
              </a:rPr>
              <a:t> </a:t>
            </a:r>
          </a:p>
          <a:p>
            <a:pPr marL="371475" indent="-371475"/>
            <a:r>
              <a:rPr lang="en-US" sz="2000" dirty="0" smtClean="0">
                <a:latin typeface="+mj-lt"/>
              </a:rPr>
              <a:t>If arrive at the property and you determine that a well or a </a:t>
            </a:r>
          </a:p>
          <a:p>
            <a:pPr marL="371475" indent="-371475"/>
            <a:r>
              <a:rPr lang="en-US" sz="2000" dirty="0" smtClean="0">
                <a:latin typeface="+mj-lt"/>
              </a:rPr>
              <a:t>cistern is present on the property, call your service manager </a:t>
            </a:r>
          </a:p>
          <a:p>
            <a:pPr marL="371475" indent="-371475"/>
            <a:r>
              <a:rPr lang="en-US" sz="2000" dirty="0">
                <a:latin typeface="+mj-lt"/>
              </a:rPr>
              <a:t>o</a:t>
            </a:r>
            <a:r>
              <a:rPr lang="en-US" sz="2000" dirty="0" smtClean="0">
                <a:latin typeface="+mj-lt"/>
              </a:rPr>
              <a:t>r branch manager</a:t>
            </a:r>
            <a:r>
              <a:rPr lang="en-US" sz="2000" dirty="0">
                <a:latin typeface="+mj-lt"/>
              </a:rPr>
              <a:t> </a:t>
            </a:r>
            <a:r>
              <a:rPr lang="en-US" sz="2000" dirty="0" smtClean="0">
                <a:latin typeface="+mj-lt"/>
              </a:rPr>
              <a:t>before proceeding with the treatment.</a:t>
            </a:r>
          </a:p>
          <a:p>
            <a:pPr marL="371475" indent="-371475"/>
            <a:endParaRPr lang="en-US" sz="2800" dirty="0" smtClean="0">
              <a:latin typeface="+mj-lt"/>
            </a:endParaRPr>
          </a:p>
          <a:p>
            <a:pPr marL="371475" indent="-371475"/>
            <a:r>
              <a:rPr lang="en-US" sz="2000" dirty="0" smtClean="0">
                <a:latin typeface="+mj-lt"/>
              </a:rPr>
              <a:t>If treatment is allowed to be performed, consult the label of </a:t>
            </a:r>
          </a:p>
          <a:p>
            <a:pPr marL="371475" indent="-371475"/>
            <a:r>
              <a:rPr lang="en-US" sz="2000" dirty="0" smtClean="0">
                <a:latin typeface="+mj-lt"/>
              </a:rPr>
              <a:t>the </a:t>
            </a:r>
            <a:r>
              <a:rPr lang="en-US" sz="2000" dirty="0" err="1" smtClean="0">
                <a:latin typeface="+mj-lt"/>
              </a:rPr>
              <a:t>termiticide</a:t>
            </a:r>
            <a:r>
              <a:rPr lang="en-US" sz="2000" dirty="0" smtClean="0">
                <a:latin typeface="+mj-lt"/>
              </a:rPr>
              <a:t> that you plan to use and follow its detailed </a:t>
            </a:r>
          </a:p>
          <a:p>
            <a:pPr marL="371475" indent="-371475"/>
            <a:r>
              <a:rPr lang="en-US" sz="2000" dirty="0" smtClean="0">
                <a:latin typeface="+mj-lt"/>
              </a:rPr>
              <a:t>instructions regarding treatment near a well or cistern.</a:t>
            </a:r>
          </a:p>
        </p:txBody>
      </p:sp>
      <p:sp>
        <p:nvSpPr>
          <p:cNvPr id="168965" name="Rectangle 5"/>
          <p:cNvSpPr>
            <a:spLocks noGrp="1" noChangeArrowheads="1"/>
          </p:cNvSpPr>
          <p:nvPr>
            <p:ph type="title"/>
          </p:nvPr>
        </p:nvSpPr>
        <p:spPr>
          <a:xfrm>
            <a:off x="381000" y="533400"/>
            <a:ext cx="8229600" cy="1524000"/>
          </a:xfrm>
        </p:spPr>
        <p:txBody>
          <a:bodyPr/>
          <a:lstStyle/>
          <a:p>
            <a:pPr algn="ctr" eaLnBrk="1" hangingPunct="1">
              <a:defRPr/>
            </a:pPr>
            <a:r>
              <a:rPr lang="en-US" sz="3200" b="1" dirty="0" smtClean="0">
                <a:solidFill>
                  <a:schemeClr val="tx1"/>
                </a:solidFill>
              </a:rPr>
              <a:t>What do you do if you find </a:t>
            </a:r>
            <a:br>
              <a:rPr lang="en-US" sz="3200" b="1" dirty="0" smtClean="0">
                <a:solidFill>
                  <a:schemeClr val="tx1"/>
                </a:solidFill>
              </a:rPr>
            </a:br>
            <a:r>
              <a:rPr lang="en-US" sz="3200" b="1" dirty="0" smtClean="0">
                <a:solidFill>
                  <a:schemeClr val="tx1"/>
                </a:solidFill>
              </a:rPr>
              <a:t>there is a well or cistern on the property?</a:t>
            </a:r>
          </a:p>
        </p:txBody>
      </p:sp>
      <p:sp>
        <p:nvSpPr>
          <p:cNvPr id="5" name="Rectangle 4"/>
          <p:cNvSpPr/>
          <p:nvPr/>
        </p:nvSpPr>
        <p:spPr>
          <a:xfrm>
            <a:off x="1143000" y="5791200"/>
            <a:ext cx="4953000"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8382000" y="6642556"/>
            <a:ext cx="946666" cy="215444"/>
          </a:xfrm>
          <a:prstGeom prst="rect">
            <a:avLst/>
          </a:prstGeom>
          <a:noFill/>
        </p:spPr>
        <p:txBody>
          <a:bodyPr wrap="square" rtlCol="0">
            <a:spAutoFit/>
          </a:bodyPr>
          <a:lstStyle/>
          <a:p>
            <a:r>
              <a:rPr lang="en-US" sz="800" b="1" dirty="0" smtClean="0"/>
              <a:t>Slide 50/79</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896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896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896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896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896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896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57200" y="457200"/>
            <a:ext cx="8229600" cy="743712"/>
          </a:xfrm>
          <a:noFill/>
          <a:ln>
            <a:noFill/>
          </a:ln>
        </p:spPr>
        <p:txBody>
          <a:bodyPr>
            <a:normAutofit/>
          </a:bodyPr>
          <a:lstStyle/>
          <a:p>
            <a:pPr algn="ctr"/>
            <a:r>
              <a:rPr lang="en-US" sz="3200" b="1" dirty="0" smtClean="0">
                <a:solidFill>
                  <a:schemeClr val="tx1"/>
                </a:solidFill>
              </a:rPr>
              <a:t>Let’s look at the </a:t>
            </a:r>
            <a:r>
              <a:rPr lang="en-US" sz="3200" b="1" dirty="0" err="1" smtClean="0">
                <a:solidFill>
                  <a:schemeClr val="tx1"/>
                </a:solidFill>
              </a:rPr>
              <a:t>Termidor</a:t>
            </a:r>
            <a:r>
              <a:rPr lang="en-US" sz="3200" b="1" dirty="0" smtClean="0">
                <a:solidFill>
                  <a:schemeClr val="tx1"/>
                </a:solidFill>
              </a:rPr>
              <a:t> SC label</a:t>
            </a:r>
            <a:endParaRPr lang="en-US" sz="3200" b="1" dirty="0">
              <a:solidFill>
                <a:schemeClr val="tx1"/>
              </a:solidFill>
            </a:endParaRPr>
          </a:p>
        </p:txBody>
      </p:sp>
      <p:sp>
        <p:nvSpPr>
          <p:cNvPr id="115716" name="Rectangle 4"/>
          <p:cNvSpPr>
            <a:spLocks noChangeArrowheads="1"/>
          </p:cNvSpPr>
          <p:nvPr/>
        </p:nvSpPr>
        <p:spPr bwMode="auto">
          <a:xfrm>
            <a:off x="5867400" y="3352800"/>
            <a:ext cx="2514600" cy="2438400"/>
          </a:xfrm>
          <a:prstGeom prst="rect">
            <a:avLst/>
          </a:prstGeom>
          <a:solidFill>
            <a:srgbClr val="FFCC66"/>
          </a:solidFill>
          <a:ln w="9525">
            <a:solidFill>
              <a:schemeClr val="tx1"/>
            </a:solidFill>
            <a:miter lim="800000"/>
            <a:headEnd/>
            <a:tailEnd/>
          </a:ln>
          <a:effectLst/>
        </p:spPr>
        <p:txBody>
          <a:bodyPr wrap="none" anchor="ctr"/>
          <a:lstStyle/>
          <a:p>
            <a:endParaRPr lang="en-US" dirty="0"/>
          </a:p>
        </p:txBody>
      </p:sp>
      <p:sp>
        <p:nvSpPr>
          <p:cNvPr id="115717" name="AutoShape 5"/>
          <p:cNvSpPr>
            <a:spLocks noChangeArrowheads="1"/>
          </p:cNvSpPr>
          <p:nvPr/>
        </p:nvSpPr>
        <p:spPr bwMode="auto">
          <a:xfrm>
            <a:off x="5867400" y="2438400"/>
            <a:ext cx="2514600" cy="914400"/>
          </a:xfrm>
          <a:prstGeom prst="triangle">
            <a:avLst>
              <a:gd name="adj" fmla="val 50000"/>
            </a:avLst>
          </a:prstGeom>
          <a:solidFill>
            <a:schemeClr val="bg1">
              <a:lumMod val="50000"/>
            </a:schemeClr>
          </a:solidFill>
          <a:ln w="9525">
            <a:solidFill>
              <a:schemeClr val="tx1"/>
            </a:solidFill>
            <a:miter lim="800000"/>
            <a:headEnd/>
            <a:tailEnd/>
          </a:ln>
          <a:effectLst/>
        </p:spPr>
        <p:txBody>
          <a:bodyPr wrap="none" anchor="ctr"/>
          <a:lstStyle/>
          <a:p>
            <a:endParaRPr lang="en-US"/>
          </a:p>
        </p:txBody>
      </p:sp>
      <p:sp>
        <p:nvSpPr>
          <p:cNvPr id="115718" name="Rectangle 6"/>
          <p:cNvSpPr>
            <a:spLocks noChangeArrowheads="1"/>
          </p:cNvSpPr>
          <p:nvPr/>
        </p:nvSpPr>
        <p:spPr bwMode="auto">
          <a:xfrm>
            <a:off x="0" y="6324600"/>
            <a:ext cx="9144000" cy="533400"/>
          </a:xfrm>
          <a:prstGeom prst="rect">
            <a:avLst/>
          </a:prstGeom>
          <a:solidFill>
            <a:srgbClr val="CC6600"/>
          </a:solidFill>
          <a:ln w="9525">
            <a:solidFill>
              <a:schemeClr val="tx1"/>
            </a:solidFill>
            <a:miter lim="800000"/>
            <a:headEnd/>
            <a:tailEnd/>
          </a:ln>
          <a:effectLst/>
        </p:spPr>
        <p:txBody>
          <a:bodyPr wrap="none" anchor="ctr"/>
          <a:lstStyle/>
          <a:p>
            <a:endParaRPr lang="en-US"/>
          </a:p>
        </p:txBody>
      </p:sp>
      <p:sp>
        <p:nvSpPr>
          <p:cNvPr id="115719" name="Rectangle 7"/>
          <p:cNvSpPr>
            <a:spLocks noChangeArrowheads="1"/>
          </p:cNvSpPr>
          <p:nvPr/>
        </p:nvSpPr>
        <p:spPr bwMode="auto">
          <a:xfrm>
            <a:off x="5867400" y="5791200"/>
            <a:ext cx="2514600" cy="914400"/>
          </a:xfrm>
          <a:prstGeom prst="rect">
            <a:avLst/>
          </a:prstGeom>
          <a:solidFill>
            <a:schemeClr val="bg1">
              <a:lumMod val="65000"/>
            </a:schemeClr>
          </a:solidFill>
          <a:ln w="9525">
            <a:solidFill>
              <a:schemeClr val="tx1"/>
            </a:solidFill>
            <a:miter lim="800000"/>
            <a:headEnd/>
            <a:tailEnd/>
          </a:ln>
          <a:effectLst/>
        </p:spPr>
        <p:txBody>
          <a:bodyPr wrap="none" anchor="ctr"/>
          <a:lstStyle/>
          <a:p>
            <a:endParaRPr lang="en-US"/>
          </a:p>
        </p:txBody>
      </p:sp>
      <p:sp>
        <p:nvSpPr>
          <p:cNvPr id="115720" name="Rectangle 8"/>
          <p:cNvSpPr>
            <a:spLocks noChangeArrowheads="1"/>
          </p:cNvSpPr>
          <p:nvPr/>
        </p:nvSpPr>
        <p:spPr bwMode="auto">
          <a:xfrm>
            <a:off x="5867400" y="6324600"/>
            <a:ext cx="2514600" cy="381000"/>
          </a:xfrm>
          <a:prstGeom prst="rect">
            <a:avLst/>
          </a:prstGeom>
          <a:solidFill>
            <a:srgbClr val="CC6600"/>
          </a:solidFill>
          <a:ln w="9525">
            <a:solidFill>
              <a:schemeClr val="tx1"/>
            </a:solidFill>
            <a:miter lim="800000"/>
            <a:headEnd/>
            <a:tailEnd/>
          </a:ln>
          <a:effectLst/>
        </p:spPr>
        <p:txBody>
          <a:bodyPr wrap="none" anchor="ctr"/>
          <a:lstStyle/>
          <a:p>
            <a:endParaRPr lang="en-US"/>
          </a:p>
        </p:txBody>
      </p:sp>
      <p:sp>
        <p:nvSpPr>
          <p:cNvPr id="115721" name="Rectangle 9"/>
          <p:cNvSpPr>
            <a:spLocks noChangeArrowheads="1"/>
          </p:cNvSpPr>
          <p:nvPr/>
        </p:nvSpPr>
        <p:spPr bwMode="auto">
          <a:xfrm flipV="1">
            <a:off x="2133600" y="6248400"/>
            <a:ext cx="838200" cy="76200"/>
          </a:xfrm>
          <a:prstGeom prst="rect">
            <a:avLst/>
          </a:prstGeom>
          <a:solidFill>
            <a:schemeClr val="bg1">
              <a:lumMod val="75000"/>
            </a:schemeClr>
          </a:solidFill>
          <a:ln w="9525">
            <a:solidFill>
              <a:schemeClr val="tx1"/>
            </a:solidFill>
            <a:miter lim="800000"/>
            <a:headEnd/>
            <a:tailEnd/>
          </a:ln>
          <a:effectLst/>
        </p:spPr>
        <p:txBody>
          <a:bodyPr wrap="none" anchor="ctr"/>
          <a:lstStyle/>
          <a:p>
            <a:endParaRPr lang="en-US"/>
          </a:p>
        </p:txBody>
      </p:sp>
      <p:sp>
        <p:nvSpPr>
          <p:cNvPr id="115723" name="Rectangle 11"/>
          <p:cNvSpPr>
            <a:spLocks noChangeArrowheads="1"/>
          </p:cNvSpPr>
          <p:nvPr/>
        </p:nvSpPr>
        <p:spPr bwMode="auto">
          <a:xfrm rot="-5400000">
            <a:off x="5676900" y="6134100"/>
            <a:ext cx="762000" cy="76200"/>
          </a:xfrm>
          <a:prstGeom prst="rect">
            <a:avLst/>
          </a:prstGeom>
          <a:solidFill>
            <a:schemeClr val="bg2"/>
          </a:solidFill>
          <a:ln w="9525">
            <a:solidFill>
              <a:schemeClr val="tx1"/>
            </a:solidFill>
            <a:miter lim="800000"/>
            <a:headEnd/>
            <a:tailEnd/>
          </a:ln>
          <a:effectLst/>
        </p:spPr>
        <p:txBody>
          <a:bodyPr wrap="none" anchor="ctr"/>
          <a:lstStyle/>
          <a:p>
            <a:endParaRPr lang="en-US"/>
          </a:p>
        </p:txBody>
      </p:sp>
      <p:sp>
        <p:nvSpPr>
          <p:cNvPr id="115724" name="Rectangle 12"/>
          <p:cNvSpPr>
            <a:spLocks noChangeArrowheads="1"/>
          </p:cNvSpPr>
          <p:nvPr/>
        </p:nvSpPr>
        <p:spPr bwMode="auto">
          <a:xfrm>
            <a:off x="5943600" y="5257800"/>
            <a:ext cx="228600" cy="533400"/>
          </a:xfrm>
          <a:prstGeom prst="rect">
            <a:avLst/>
          </a:prstGeom>
          <a:solidFill>
            <a:schemeClr val="bg2"/>
          </a:solidFill>
          <a:ln w="9525">
            <a:solidFill>
              <a:schemeClr val="tx1"/>
            </a:solidFill>
            <a:miter lim="800000"/>
            <a:headEnd/>
            <a:tailEnd/>
          </a:ln>
          <a:effectLst/>
        </p:spPr>
        <p:txBody>
          <a:bodyPr wrap="none" anchor="ctr"/>
          <a:lstStyle/>
          <a:p>
            <a:endParaRPr lang="en-US"/>
          </a:p>
        </p:txBody>
      </p:sp>
      <p:sp>
        <p:nvSpPr>
          <p:cNvPr id="115725" name="Rectangle 13"/>
          <p:cNvSpPr>
            <a:spLocks noChangeArrowheads="1"/>
          </p:cNvSpPr>
          <p:nvPr/>
        </p:nvSpPr>
        <p:spPr bwMode="auto">
          <a:xfrm>
            <a:off x="2514600" y="5943600"/>
            <a:ext cx="76200" cy="914400"/>
          </a:xfrm>
          <a:prstGeom prst="rect">
            <a:avLst/>
          </a:prstGeom>
          <a:solidFill>
            <a:schemeClr val="bg2"/>
          </a:solidFill>
          <a:ln w="9525">
            <a:solidFill>
              <a:schemeClr val="tx1"/>
            </a:solidFill>
            <a:miter lim="800000"/>
            <a:headEnd/>
            <a:tailEnd/>
          </a:ln>
          <a:effectLst/>
        </p:spPr>
        <p:txBody>
          <a:bodyPr wrap="none" anchor="ctr"/>
          <a:lstStyle/>
          <a:p>
            <a:endParaRPr lang="en-US"/>
          </a:p>
        </p:txBody>
      </p:sp>
      <p:sp>
        <p:nvSpPr>
          <p:cNvPr id="115727" name="Rectangle 15"/>
          <p:cNvSpPr>
            <a:spLocks noChangeArrowheads="1"/>
          </p:cNvSpPr>
          <p:nvPr/>
        </p:nvSpPr>
        <p:spPr bwMode="auto">
          <a:xfrm rot="5400000" flipV="1">
            <a:off x="4305300" y="4762500"/>
            <a:ext cx="76200" cy="3505200"/>
          </a:xfrm>
          <a:prstGeom prst="rect">
            <a:avLst/>
          </a:prstGeom>
          <a:solidFill>
            <a:schemeClr val="bg2"/>
          </a:solidFill>
          <a:ln w="9525">
            <a:solidFill>
              <a:schemeClr val="tx1"/>
            </a:solidFill>
            <a:miter lim="800000"/>
            <a:headEnd/>
            <a:tailEnd/>
          </a:ln>
          <a:effectLst/>
        </p:spPr>
        <p:txBody>
          <a:bodyPr wrap="none" anchor="ctr"/>
          <a:lstStyle/>
          <a:p>
            <a:endParaRPr lang="en-US"/>
          </a:p>
        </p:txBody>
      </p:sp>
      <p:sp>
        <p:nvSpPr>
          <p:cNvPr id="115728" name="Line 16"/>
          <p:cNvSpPr>
            <a:spLocks noChangeShapeType="1"/>
          </p:cNvSpPr>
          <p:nvPr/>
        </p:nvSpPr>
        <p:spPr bwMode="auto">
          <a:xfrm>
            <a:off x="4419600" y="6096000"/>
            <a:ext cx="1447800" cy="0"/>
          </a:xfrm>
          <a:prstGeom prst="line">
            <a:avLst/>
          </a:prstGeom>
          <a:noFill/>
          <a:ln w="38100">
            <a:solidFill>
              <a:srgbClr val="FF0000"/>
            </a:solidFill>
            <a:round/>
            <a:headEnd/>
            <a:tailEnd type="triangle" w="med" len="med"/>
          </a:ln>
          <a:effectLst/>
        </p:spPr>
        <p:txBody>
          <a:bodyPr/>
          <a:lstStyle/>
          <a:p>
            <a:endParaRPr lang="en-US"/>
          </a:p>
        </p:txBody>
      </p:sp>
      <p:sp>
        <p:nvSpPr>
          <p:cNvPr id="115729" name="Line 17"/>
          <p:cNvSpPr>
            <a:spLocks noChangeShapeType="1"/>
          </p:cNvSpPr>
          <p:nvPr/>
        </p:nvSpPr>
        <p:spPr bwMode="auto">
          <a:xfrm flipH="1">
            <a:off x="2590800" y="6096000"/>
            <a:ext cx="1295400" cy="0"/>
          </a:xfrm>
          <a:prstGeom prst="line">
            <a:avLst/>
          </a:prstGeom>
          <a:noFill/>
          <a:ln w="38100">
            <a:solidFill>
              <a:srgbClr val="FF0000"/>
            </a:solidFill>
            <a:round/>
            <a:headEnd/>
            <a:tailEnd type="triangle" w="med" len="med"/>
          </a:ln>
          <a:effectLst/>
        </p:spPr>
        <p:txBody>
          <a:bodyPr/>
          <a:lstStyle/>
          <a:p>
            <a:endParaRPr lang="en-US"/>
          </a:p>
        </p:txBody>
      </p:sp>
      <p:sp>
        <p:nvSpPr>
          <p:cNvPr id="115730" name="Text Box 18"/>
          <p:cNvSpPr txBox="1">
            <a:spLocks noChangeArrowheads="1"/>
          </p:cNvSpPr>
          <p:nvPr/>
        </p:nvSpPr>
        <p:spPr bwMode="auto">
          <a:xfrm>
            <a:off x="3870325" y="5927725"/>
            <a:ext cx="530225" cy="336550"/>
          </a:xfrm>
          <a:prstGeom prst="rect">
            <a:avLst/>
          </a:prstGeom>
          <a:noFill/>
          <a:ln w="9525">
            <a:noFill/>
            <a:miter lim="800000"/>
            <a:headEnd/>
            <a:tailEnd/>
          </a:ln>
          <a:effectLst/>
        </p:spPr>
        <p:txBody>
          <a:bodyPr wrap="none">
            <a:spAutoFit/>
          </a:bodyPr>
          <a:lstStyle/>
          <a:p>
            <a:r>
              <a:rPr lang="en-US" sz="1600"/>
              <a:t>&gt; 5’</a:t>
            </a:r>
          </a:p>
        </p:txBody>
      </p:sp>
      <p:sp>
        <p:nvSpPr>
          <p:cNvPr id="18" name="TextBox 17"/>
          <p:cNvSpPr txBox="1"/>
          <p:nvPr/>
        </p:nvSpPr>
        <p:spPr>
          <a:xfrm>
            <a:off x="2895600" y="1905000"/>
            <a:ext cx="2514600" cy="1631216"/>
          </a:xfrm>
          <a:prstGeom prst="rect">
            <a:avLst/>
          </a:prstGeom>
          <a:noFill/>
        </p:spPr>
        <p:txBody>
          <a:bodyPr wrap="square" rtlCol="0">
            <a:spAutoFit/>
          </a:bodyPr>
          <a:lstStyle/>
          <a:p>
            <a:r>
              <a:rPr lang="en-US" sz="2000" dirty="0" smtClean="0">
                <a:latin typeface="+mj-lt"/>
              </a:rPr>
              <a:t>It states that you </a:t>
            </a:r>
            <a:r>
              <a:rPr lang="en-US" sz="2000" b="1" u="sng" dirty="0" smtClean="0">
                <a:latin typeface="+mj-lt"/>
              </a:rPr>
              <a:t>cannot</a:t>
            </a:r>
            <a:r>
              <a:rPr lang="en-US" sz="2000" b="1" dirty="0" smtClean="0">
                <a:latin typeface="+mj-lt"/>
              </a:rPr>
              <a:t> </a:t>
            </a:r>
            <a:r>
              <a:rPr lang="en-US" sz="2000" dirty="0" smtClean="0">
                <a:latin typeface="+mj-lt"/>
              </a:rPr>
              <a:t>treat soil within </a:t>
            </a:r>
            <a:r>
              <a:rPr lang="en-US" sz="2000" b="1" dirty="0" smtClean="0">
                <a:latin typeface="+mj-lt"/>
              </a:rPr>
              <a:t>5’</a:t>
            </a:r>
            <a:r>
              <a:rPr lang="en-US" sz="2000" dirty="0" smtClean="0">
                <a:latin typeface="+mj-lt"/>
              </a:rPr>
              <a:t> of a well by any method with </a:t>
            </a:r>
            <a:r>
              <a:rPr lang="en-US" sz="2000" u="sng" dirty="0" err="1" smtClean="0">
                <a:latin typeface="+mj-lt"/>
              </a:rPr>
              <a:t>Termidor</a:t>
            </a:r>
            <a:r>
              <a:rPr lang="en-US" sz="2000" u="sng" dirty="0" smtClean="0">
                <a:latin typeface="+mj-lt"/>
              </a:rPr>
              <a:t> SC</a:t>
            </a:r>
            <a:endParaRPr lang="en-US" sz="2000" u="sng" dirty="0">
              <a:latin typeface="+mj-lt"/>
            </a:endParaRPr>
          </a:p>
        </p:txBody>
      </p:sp>
      <p:pic>
        <p:nvPicPr>
          <p:cNvPr id="19" name="Picture 6"/>
          <p:cNvPicPr>
            <a:picLocks noChangeAspect="1" noChangeArrowheads="1"/>
          </p:cNvPicPr>
          <p:nvPr/>
        </p:nvPicPr>
        <p:blipFill>
          <a:blip r:embed="rId3" cstate="print"/>
          <a:srcRect/>
          <a:stretch>
            <a:fillRect/>
          </a:stretch>
        </p:blipFill>
        <p:spPr>
          <a:xfrm>
            <a:off x="533400" y="1905000"/>
            <a:ext cx="1905000" cy="2454418"/>
          </a:xfrm>
          <a:prstGeom prst="rect">
            <a:avLst/>
          </a:prstGeom>
          <a:noFill/>
          <a:ln>
            <a:solidFill>
              <a:schemeClr val="tx1"/>
            </a:solidFill>
          </a:ln>
        </p:spPr>
      </p:pic>
      <p:cxnSp>
        <p:nvCxnSpPr>
          <p:cNvPr id="21" name="Straight Arrow Connector 20"/>
          <p:cNvCxnSpPr/>
          <p:nvPr/>
        </p:nvCxnSpPr>
        <p:spPr>
          <a:xfrm>
            <a:off x="4343400" y="3429000"/>
            <a:ext cx="1295400" cy="2438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4419600" y="4267200"/>
            <a:ext cx="914400"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a:stCxn id="24" idx="3"/>
            <a:endCxn id="24" idx="7"/>
          </p:cNvCxnSpPr>
          <p:nvPr/>
        </p:nvCxnSpPr>
        <p:spPr>
          <a:xfrm flipV="1">
            <a:off x="4553511" y="4401111"/>
            <a:ext cx="646578" cy="64657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934200" y="2590800"/>
            <a:ext cx="38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705600" y="274320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endCxn id="115717" idx="5"/>
          </p:cNvCxnSpPr>
          <p:nvPr/>
        </p:nvCxnSpPr>
        <p:spPr>
          <a:xfrm>
            <a:off x="6553200" y="2895600"/>
            <a:ext cx="12001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324600" y="3048000"/>
            <a:ext cx="1600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096000" y="3200400"/>
            <a:ext cx="2057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400801" y="5029200"/>
            <a:ext cx="1447800" cy="461665"/>
          </a:xfrm>
          <a:prstGeom prst="rect">
            <a:avLst/>
          </a:prstGeom>
          <a:solidFill>
            <a:schemeClr val="bg1"/>
          </a:solidFill>
          <a:ln>
            <a:solidFill>
              <a:schemeClr val="tx1"/>
            </a:solidFill>
          </a:ln>
        </p:spPr>
        <p:txBody>
          <a:bodyPr wrap="square" rtlCol="0">
            <a:spAutoFit/>
          </a:bodyPr>
          <a:lstStyle/>
          <a:p>
            <a:r>
              <a:rPr lang="en-US" sz="1200" b="1" dirty="0" smtClean="0">
                <a:latin typeface="+mj-lt"/>
              </a:rPr>
              <a:t>Water storage tank</a:t>
            </a:r>
          </a:p>
          <a:p>
            <a:r>
              <a:rPr lang="en-US" sz="1200" b="1" dirty="0" smtClean="0">
                <a:latin typeface="+mj-lt"/>
              </a:rPr>
              <a:t>      inside home</a:t>
            </a:r>
            <a:endParaRPr lang="en-US" sz="1200" b="1" dirty="0">
              <a:latin typeface="+mj-lt"/>
            </a:endParaRPr>
          </a:p>
        </p:txBody>
      </p:sp>
      <p:cxnSp>
        <p:nvCxnSpPr>
          <p:cNvPr id="43" name="Straight Arrow Connector 42"/>
          <p:cNvCxnSpPr>
            <a:stCxn id="41" idx="1"/>
            <a:endCxn id="115724" idx="3"/>
          </p:cNvCxnSpPr>
          <p:nvPr/>
        </p:nvCxnSpPr>
        <p:spPr>
          <a:xfrm flipH="1">
            <a:off x="6172200" y="5260033"/>
            <a:ext cx="228601" cy="2644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209800" y="5562600"/>
            <a:ext cx="762000" cy="276999"/>
          </a:xfrm>
          <a:prstGeom prst="rect">
            <a:avLst/>
          </a:prstGeom>
          <a:noFill/>
          <a:ln>
            <a:solidFill>
              <a:schemeClr val="tx1"/>
            </a:solidFill>
          </a:ln>
        </p:spPr>
        <p:txBody>
          <a:bodyPr wrap="square" rtlCol="0">
            <a:spAutoFit/>
          </a:bodyPr>
          <a:lstStyle/>
          <a:p>
            <a:r>
              <a:rPr lang="en-US" sz="1200" b="1" dirty="0" smtClean="0"/>
              <a:t>   well</a:t>
            </a:r>
            <a:endParaRPr lang="en-US" sz="1200" b="1" dirty="0"/>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0" y="152400"/>
            <a:ext cx="9144000" cy="1143000"/>
          </a:xfrm>
          <a:noFill/>
          <a:ln>
            <a:noFill/>
          </a:ln>
        </p:spPr>
        <p:txBody>
          <a:bodyPr>
            <a:normAutofit/>
          </a:bodyPr>
          <a:lstStyle/>
          <a:p>
            <a:pPr algn="ctr"/>
            <a:r>
              <a:rPr lang="en-US" sz="2400" b="1" dirty="0" smtClean="0">
                <a:solidFill>
                  <a:schemeClr val="tx1"/>
                </a:solidFill>
              </a:rPr>
              <a:t>You </a:t>
            </a:r>
            <a:r>
              <a:rPr lang="en-US" sz="2400" b="1" u="sng" dirty="0" smtClean="0"/>
              <a:t>must</a:t>
            </a:r>
            <a:r>
              <a:rPr lang="en-US" sz="2400" b="1" dirty="0" smtClean="0">
                <a:solidFill>
                  <a:schemeClr val="tx1"/>
                </a:solidFill>
              </a:rPr>
              <a:t> </a:t>
            </a:r>
            <a:r>
              <a:rPr lang="en-US" sz="2400" b="1" dirty="0">
                <a:solidFill>
                  <a:schemeClr val="tx1"/>
                </a:solidFill>
              </a:rPr>
              <a:t>treat </a:t>
            </a:r>
            <a:r>
              <a:rPr lang="en-US" sz="2400" b="1" dirty="0" smtClean="0">
                <a:solidFill>
                  <a:schemeClr val="tx1"/>
                </a:solidFill>
              </a:rPr>
              <a:t>the soil within </a:t>
            </a:r>
            <a:r>
              <a:rPr lang="en-US" sz="2400" b="1" dirty="0">
                <a:solidFill>
                  <a:schemeClr val="tx1"/>
                </a:solidFill>
              </a:rPr>
              <a:t>5’ of a well </a:t>
            </a:r>
            <a:r>
              <a:rPr lang="en-US" sz="2400" b="1" dirty="0" smtClean="0">
                <a:solidFill>
                  <a:schemeClr val="tx1"/>
                </a:solidFill>
              </a:rPr>
              <a:t/>
            </a:r>
            <a:br>
              <a:rPr lang="en-US" sz="2400" b="1" dirty="0" smtClean="0">
                <a:solidFill>
                  <a:schemeClr val="tx1"/>
                </a:solidFill>
              </a:rPr>
            </a:br>
            <a:r>
              <a:rPr lang="en-US" sz="2400" b="1" dirty="0" smtClean="0">
                <a:solidFill>
                  <a:schemeClr val="tx1"/>
                </a:solidFill>
              </a:rPr>
              <a:t>by </a:t>
            </a:r>
            <a:r>
              <a:rPr lang="en-US" sz="2400" b="1" dirty="0" smtClean="0"/>
              <a:t>the Excavation/Backfill </a:t>
            </a:r>
            <a:r>
              <a:rPr lang="en-US" sz="2400" b="1" dirty="0" smtClean="0">
                <a:solidFill>
                  <a:schemeClr val="tx1"/>
                </a:solidFill>
              </a:rPr>
              <a:t>method with </a:t>
            </a:r>
            <a:r>
              <a:rPr lang="en-US" sz="2400" b="1" dirty="0" err="1" smtClean="0">
                <a:solidFill>
                  <a:schemeClr val="tx1"/>
                </a:solidFill>
              </a:rPr>
              <a:t>Termidor</a:t>
            </a:r>
            <a:r>
              <a:rPr lang="en-US" sz="2400" b="1" dirty="0" smtClean="0">
                <a:solidFill>
                  <a:schemeClr val="tx1"/>
                </a:solidFill>
              </a:rPr>
              <a:t> </a:t>
            </a:r>
            <a:r>
              <a:rPr lang="en-US" sz="2400" b="1" dirty="0">
                <a:solidFill>
                  <a:schemeClr val="tx1"/>
                </a:solidFill>
              </a:rPr>
              <a:t>SC</a:t>
            </a:r>
          </a:p>
        </p:txBody>
      </p:sp>
      <p:sp>
        <p:nvSpPr>
          <p:cNvPr id="116739" name="Rectangle 3"/>
          <p:cNvSpPr>
            <a:spLocks noGrp="1" noChangeArrowheads="1"/>
          </p:cNvSpPr>
          <p:nvPr>
            <p:ph idx="1"/>
          </p:nvPr>
        </p:nvSpPr>
        <p:spPr/>
        <p:txBody>
          <a:bodyPr/>
          <a:lstStyle/>
          <a:p>
            <a:endParaRPr lang="en-US"/>
          </a:p>
        </p:txBody>
      </p:sp>
      <p:sp>
        <p:nvSpPr>
          <p:cNvPr id="116740" name="Rectangle 4"/>
          <p:cNvSpPr>
            <a:spLocks noChangeArrowheads="1"/>
          </p:cNvSpPr>
          <p:nvPr/>
        </p:nvSpPr>
        <p:spPr bwMode="auto">
          <a:xfrm>
            <a:off x="5867400" y="3352800"/>
            <a:ext cx="2514600" cy="24384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116741" name="AutoShape 5"/>
          <p:cNvSpPr>
            <a:spLocks noChangeArrowheads="1"/>
          </p:cNvSpPr>
          <p:nvPr/>
        </p:nvSpPr>
        <p:spPr bwMode="auto">
          <a:xfrm>
            <a:off x="5867400" y="2438400"/>
            <a:ext cx="2514600" cy="914400"/>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en-US"/>
          </a:p>
        </p:txBody>
      </p:sp>
      <p:sp>
        <p:nvSpPr>
          <p:cNvPr id="116742" name="Rectangle 6"/>
          <p:cNvSpPr>
            <a:spLocks noChangeArrowheads="1"/>
          </p:cNvSpPr>
          <p:nvPr/>
        </p:nvSpPr>
        <p:spPr bwMode="auto">
          <a:xfrm>
            <a:off x="0" y="1524000"/>
            <a:ext cx="9144000" cy="5334000"/>
          </a:xfrm>
          <a:prstGeom prst="rect">
            <a:avLst/>
          </a:prstGeom>
          <a:solidFill>
            <a:srgbClr val="996600"/>
          </a:solidFill>
          <a:ln w="9525">
            <a:solidFill>
              <a:schemeClr val="tx1"/>
            </a:solidFill>
            <a:miter lim="800000"/>
            <a:headEnd/>
            <a:tailEnd/>
          </a:ln>
          <a:effectLst/>
        </p:spPr>
        <p:txBody>
          <a:bodyPr wrap="none" anchor="ctr"/>
          <a:lstStyle/>
          <a:p>
            <a:pPr algn="ctr"/>
            <a:endParaRPr lang="en-US" dirty="0"/>
          </a:p>
        </p:txBody>
      </p:sp>
      <p:sp>
        <p:nvSpPr>
          <p:cNvPr id="116743" name="Rectangle 7"/>
          <p:cNvSpPr>
            <a:spLocks noChangeArrowheads="1"/>
          </p:cNvSpPr>
          <p:nvPr/>
        </p:nvSpPr>
        <p:spPr bwMode="auto">
          <a:xfrm>
            <a:off x="5791200" y="1752600"/>
            <a:ext cx="2514600" cy="4800600"/>
          </a:xfrm>
          <a:prstGeom prst="rect">
            <a:avLst/>
          </a:prstGeom>
          <a:solidFill>
            <a:schemeClr val="bg1">
              <a:lumMod val="65000"/>
            </a:schemeClr>
          </a:solidFill>
          <a:ln w="9525">
            <a:solidFill>
              <a:schemeClr val="tx1"/>
            </a:solidFill>
            <a:miter lim="800000"/>
            <a:headEnd/>
            <a:tailEnd/>
          </a:ln>
          <a:effectLst/>
        </p:spPr>
        <p:txBody>
          <a:bodyPr wrap="none" anchor="ctr"/>
          <a:lstStyle/>
          <a:p>
            <a:endParaRPr lang="en-US"/>
          </a:p>
        </p:txBody>
      </p:sp>
      <p:sp>
        <p:nvSpPr>
          <p:cNvPr id="116745" name="Rectangle 9"/>
          <p:cNvSpPr>
            <a:spLocks noChangeArrowheads="1"/>
          </p:cNvSpPr>
          <p:nvPr/>
        </p:nvSpPr>
        <p:spPr bwMode="auto">
          <a:xfrm flipV="1">
            <a:off x="4343400" y="4191000"/>
            <a:ext cx="304800" cy="3048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116752" name="Line 16"/>
          <p:cNvSpPr>
            <a:spLocks noChangeShapeType="1"/>
          </p:cNvSpPr>
          <p:nvPr/>
        </p:nvSpPr>
        <p:spPr bwMode="auto">
          <a:xfrm flipH="1">
            <a:off x="4648200" y="4343400"/>
            <a:ext cx="457200" cy="0"/>
          </a:xfrm>
          <a:prstGeom prst="line">
            <a:avLst/>
          </a:prstGeom>
          <a:noFill/>
          <a:ln w="38100">
            <a:solidFill>
              <a:srgbClr val="F5FB11"/>
            </a:solidFill>
            <a:round/>
            <a:headEnd/>
            <a:tailEnd type="triangle" w="med" len="med"/>
          </a:ln>
          <a:effectLst/>
        </p:spPr>
        <p:txBody>
          <a:bodyPr/>
          <a:lstStyle/>
          <a:p>
            <a:endParaRPr lang="en-US"/>
          </a:p>
        </p:txBody>
      </p:sp>
      <p:sp>
        <p:nvSpPr>
          <p:cNvPr id="116753" name="Text Box 17"/>
          <p:cNvSpPr txBox="1">
            <a:spLocks noChangeArrowheads="1"/>
          </p:cNvSpPr>
          <p:nvPr/>
        </p:nvSpPr>
        <p:spPr bwMode="auto">
          <a:xfrm>
            <a:off x="5029200" y="4191000"/>
            <a:ext cx="457200" cy="336550"/>
          </a:xfrm>
          <a:prstGeom prst="rect">
            <a:avLst/>
          </a:prstGeom>
          <a:noFill/>
          <a:ln w="9525">
            <a:noFill/>
            <a:miter lim="800000"/>
            <a:headEnd/>
            <a:tailEnd/>
          </a:ln>
          <a:effectLst/>
        </p:spPr>
        <p:txBody>
          <a:bodyPr>
            <a:spAutoFit/>
          </a:bodyPr>
          <a:lstStyle/>
          <a:p>
            <a:r>
              <a:rPr lang="en-US" sz="1600"/>
              <a:t>8’</a:t>
            </a:r>
          </a:p>
        </p:txBody>
      </p:sp>
      <p:sp>
        <p:nvSpPr>
          <p:cNvPr id="116754" name="Rectangle 18"/>
          <p:cNvSpPr>
            <a:spLocks noChangeArrowheads="1"/>
          </p:cNvSpPr>
          <p:nvPr/>
        </p:nvSpPr>
        <p:spPr bwMode="auto">
          <a:xfrm>
            <a:off x="5867400" y="1828800"/>
            <a:ext cx="2362200" cy="4648200"/>
          </a:xfrm>
          <a:prstGeom prst="rect">
            <a:avLst/>
          </a:prstGeom>
          <a:solidFill>
            <a:schemeClr val="bg1">
              <a:lumMod val="85000"/>
            </a:schemeClr>
          </a:solidFill>
          <a:ln w="9525">
            <a:solidFill>
              <a:schemeClr val="tx1"/>
            </a:solidFill>
            <a:miter lim="800000"/>
            <a:headEnd/>
            <a:tailEnd/>
          </a:ln>
          <a:effectLst/>
        </p:spPr>
        <p:txBody>
          <a:bodyPr wrap="none" anchor="ctr"/>
          <a:lstStyle/>
          <a:p>
            <a:endParaRPr lang="en-US"/>
          </a:p>
        </p:txBody>
      </p:sp>
      <p:sp>
        <p:nvSpPr>
          <p:cNvPr id="116755" name="Oval 19"/>
          <p:cNvSpPr>
            <a:spLocks noChangeArrowheads="1"/>
          </p:cNvSpPr>
          <p:nvPr/>
        </p:nvSpPr>
        <p:spPr bwMode="auto">
          <a:xfrm>
            <a:off x="4419600" y="4267200"/>
            <a:ext cx="152400" cy="152400"/>
          </a:xfrm>
          <a:prstGeom prst="ellipse">
            <a:avLst/>
          </a:prstGeom>
          <a:solidFill>
            <a:schemeClr val="bg2"/>
          </a:solidFill>
          <a:ln w="9525">
            <a:solidFill>
              <a:schemeClr val="tx1"/>
            </a:solidFill>
            <a:round/>
            <a:headEnd/>
            <a:tailEnd/>
          </a:ln>
          <a:effectLst/>
        </p:spPr>
        <p:txBody>
          <a:bodyPr wrap="none" anchor="ctr"/>
          <a:lstStyle/>
          <a:p>
            <a:endParaRPr lang="en-US"/>
          </a:p>
        </p:txBody>
      </p:sp>
      <p:sp>
        <p:nvSpPr>
          <p:cNvPr id="116756" name="Rectangle 20"/>
          <p:cNvSpPr>
            <a:spLocks noChangeArrowheads="1"/>
          </p:cNvSpPr>
          <p:nvPr/>
        </p:nvSpPr>
        <p:spPr bwMode="auto">
          <a:xfrm>
            <a:off x="5715000" y="3505200"/>
            <a:ext cx="76200" cy="1524000"/>
          </a:xfrm>
          <a:prstGeom prst="rect">
            <a:avLst/>
          </a:prstGeom>
          <a:solidFill>
            <a:srgbClr val="FF0000"/>
          </a:solidFill>
          <a:ln w="9525">
            <a:solidFill>
              <a:schemeClr val="tx1"/>
            </a:solidFill>
            <a:miter lim="800000"/>
            <a:headEnd/>
            <a:tailEnd/>
          </a:ln>
          <a:effectLst/>
        </p:spPr>
        <p:txBody>
          <a:bodyPr wrap="none" anchor="ctr"/>
          <a:lstStyle/>
          <a:p>
            <a:endParaRPr lang="en-US"/>
          </a:p>
        </p:txBody>
      </p:sp>
      <p:sp>
        <p:nvSpPr>
          <p:cNvPr id="116757" name="Line 21"/>
          <p:cNvSpPr>
            <a:spLocks noChangeShapeType="1"/>
          </p:cNvSpPr>
          <p:nvPr/>
        </p:nvSpPr>
        <p:spPr bwMode="auto">
          <a:xfrm flipV="1">
            <a:off x="5257800" y="3505200"/>
            <a:ext cx="533400" cy="304800"/>
          </a:xfrm>
          <a:prstGeom prst="line">
            <a:avLst/>
          </a:prstGeom>
          <a:noFill/>
          <a:ln w="38100">
            <a:solidFill>
              <a:srgbClr val="F5FB11"/>
            </a:solidFill>
            <a:round/>
            <a:headEnd/>
            <a:tailEnd type="triangle" w="med" len="med"/>
          </a:ln>
          <a:effectLst/>
        </p:spPr>
        <p:txBody>
          <a:bodyPr/>
          <a:lstStyle/>
          <a:p>
            <a:endParaRPr lang="en-US"/>
          </a:p>
        </p:txBody>
      </p:sp>
      <p:sp>
        <p:nvSpPr>
          <p:cNvPr id="116758" name="Line 22"/>
          <p:cNvSpPr>
            <a:spLocks noChangeShapeType="1"/>
          </p:cNvSpPr>
          <p:nvPr/>
        </p:nvSpPr>
        <p:spPr bwMode="auto">
          <a:xfrm>
            <a:off x="5181600" y="4724400"/>
            <a:ext cx="609600" cy="304800"/>
          </a:xfrm>
          <a:prstGeom prst="line">
            <a:avLst/>
          </a:prstGeom>
          <a:noFill/>
          <a:ln w="38100">
            <a:solidFill>
              <a:srgbClr val="F5FB11"/>
            </a:solidFill>
            <a:round/>
            <a:headEnd/>
            <a:tailEnd type="triangle" w="med" len="med"/>
          </a:ln>
          <a:effectLst/>
        </p:spPr>
        <p:txBody>
          <a:bodyPr/>
          <a:lstStyle/>
          <a:p>
            <a:endParaRPr lang="en-US"/>
          </a:p>
        </p:txBody>
      </p:sp>
      <p:sp>
        <p:nvSpPr>
          <p:cNvPr id="116759" name="Line 23"/>
          <p:cNvSpPr>
            <a:spLocks noChangeShapeType="1"/>
          </p:cNvSpPr>
          <p:nvPr/>
        </p:nvSpPr>
        <p:spPr bwMode="auto">
          <a:xfrm>
            <a:off x="5334000" y="4343400"/>
            <a:ext cx="457200" cy="0"/>
          </a:xfrm>
          <a:prstGeom prst="line">
            <a:avLst/>
          </a:prstGeom>
          <a:noFill/>
          <a:ln w="38100">
            <a:solidFill>
              <a:srgbClr val="F5FB11"/>
            </a:solidFill>
            <a:round/>
            <a:headEnd/>
            <a:tailEnd type="triangle" w="med" len="med"/>
          </a:ln>
          <a:effectLst/>
        </p:spPr>
        <p:txBody>
          <a:bodyPr/>
          <a:lstStyle/>
          <a:p>
            <a:endParaRPr lang="en-US"/>
          </a:p>
        </p:txBody>
      </p:sp>
      <p:sp>
        <p:nvSpPr>
          <p:cNvPr id="116762" name="Text Box 26"/>
          <p:cNvSpPr txBox="1">
            <a:spLocks noChangeArrowheads="1"/>
          </p:cNvSpPr>
          <p:nvPr/>
        </p:nvSpPr>
        <p:spPr bwMode="auto">
          <a:xfrm>
            <a:off x="4800600" y="3733800"/>
            <a:ext cx="914400" cy="1100138"/>
          </a:xfrm>
          <a:prstGeom prst="rect">
            <a:avLst/>
          </a:prstGeom>
          <a:noFill/>
          <a:ln w="9525">
            <a:noFill/>
            <a:miter lim="800000"/>
            <a:headEnd/>
            <a:tailEnd/>
          </a:ln>
          <a:effectLst/>
        </p:spPr>
        <p:txBody>
          <a:bodyPr>
            <a:spAutoFit/>
          </a:bodyPr>
          <a:lstStyle/>
          <a:p>
            <a:r>
              <a:rPr lang="en-US" sz="1600" dirty="0"/>
              <a:t> </a:t>
            </a:r>
            <a:r>
              <a:rPr lang="en-US" sz="1600" dirty="0" smtClean="0"/>
              <a:t>  10</a:t>
            </a:r>
            <a:r>
              <a:rPr lang="en-US" sz="1600" dirty="0"/>
              <a:t>’</a:t>
            </a:r>
          </a:p>
          <a:p>
            <a:endParaRPr lang="en-US" sz="1600" dirty="0"/>
          </a:p>
          <a:p>
            <a:r>
              <a:rPr lang="en-US" sz="1800" dirty="0" smtClean="0"/>
              <a:t>   </a:t>
            </a:r>
            <a:endParaRPr lang="en-US" sz="1800" dirty="0"/>
          </a:p>
          <a:p>
            <a:r>
              <a:rPr lang="en-US" sz="1600" dirty="0"/>
              <a:t> </a:t>
            </a:r>
            <a:r>
              <a:rPr lang="en-US" sz="1600" dirty="0" smtClean="0"/>
              <a:t> 10</a:t>
            </a:r>
            <a:r>
              <a:rPr lang="en-US" sz="1600" dirty="0"/>
              <a:t>’</a:t>
            </a:r>
          </a:p>
        </p:txBody>
      </p:sp>
      <p:sp>
        <p:nvSpPr>
          <p:cNvPr id="116763" name="Text Box 27"/>
          <p:cNvSpPr txBox="1">
            <a:spLocks noChangeArrowheads="1"/>
          </p:cNvSpPr>
          <p:nvPr/>
        </p:nvSpPr>
        <p:spPr bwMode="auto">
          <a:xfrm>
            <a:off x="762000" y="1905000"/>
            <a:ext cx="2895601" cy="4462760"/>
          </a:xfrm>
          <a:prstGeom prst="rect">
            <a:avLst/>
          </a:prstGeom>
          <a:solidFill>
            <a:schemeClr val="bg1"/>
          </a:solidFill>
          <a:ln w="9525">
            <a:solidFill>
              <a:schemeClr val="tx1"/>
            </a:solidFill>
            <a:miter lim="800000"/>
            <a:headEnd/>
            <a:tailEnd/>
          </a:ln>
          <a:effectLst/>
        </p:spPr>
        <p:txBody>
          <a:bodyPr wrap="square">
            <a:spAutoFit/>
          </a:bodyPr>
          <a:lstStyle/>
          <a:p>
            <a:pPr>
              <a:buFontTx/>
              <a:buChar char="•"/>
            </a:pPr>
            <a:r>
              <a:rPr lang="en-US" sz="2400" dirty="0"/>
              <a:t>  </a:t>
            </a:r>
            <a:r>
              <a:rPr lang="en-US" sz="2000" dirty="0" smtClean="0">
                <a:latin typeface="+mj-lt"/>
              </a:rPr>
              <a:t>If you treat </a:t>
            </a:r>
            <a:r>
              <a:rPr lang="en-US" sz="2000" dirty="0">
                <a:latin typeface="+mj-lt"/>
              </a:rPr>
              <a:t>the soil </a:t>
            </a:r>
          </a:p>
          <a:p>
            <a:r>
              <a:rPr lang="en-US" sz="2000" dirty="0">
                <a:latin typeface="+mj-lt"/>
              </a:rPr>
              <a:t>   </a:t>
            </a:r>
            <a:r>
              <a:rPr lang="en-US" sz="2000" dirty="0" smtClean="0">
                <a:latin typeface="+mj-lt"/>
              </a:rPr>
              <a:t>  between </a:t>
            </a:r>
            <a:r>
              <a:rPr lang="en-US" sz="2000" dirty="0">
                <a:latin typeface="+mj-lt"/>
              </a:rPr>
              <a:t>5’ and 10</a:t>
            </a:r>
            <a:r>
              <a:rPr lang="en-US" sz="2000" dirty="0" smtClean="0">
                <a:latin typeface="+mj-lt"/>
              </a:rPr>
              <a:t>’ </a:t>
            </a:r>
          </a:p>
          <a:p>
            <a:r>
              <a:rPr lang="en-US" sz="2000" dirty="0" smtClean="0">
                <a:latin typeface="+mj-lt"/>
              </a:rPr>
              <a:t>     from the well, you</a:t>
            </a:r>
          </a:p>
          <a:p>
            <a:r>
              <a:rPr lang="en-US" sz="2000" dirty="0" smtClean="0">
                <a:latin typeface="+mj-lt"/>
              </a:rPr>
              <a:t>     must use </a:t>
            </a:r>
            <a:r>
              <a:rPr lang="en-US" sz="2000" dirty="0">
                <a:latin typeface="+mj-lt"/>
              </a:rPr>
              <a:t>the </a:t>
            </a:r>
            <a:endParaRPr lang="en-US" sz="2000" dirty="0" smtClean="0">
              <a:latin typeface="+mj-lt"/>
            </a:endParaRPr>
          </a:p>
          <a:p>
            <a:r>
              <a:rPr lang="en-US" sz="2000" dirty="0" smtClean="0">
                <a:latin typeface="+mj-lt"/>
              </a:rPr>
              <a:t>     Excavation/Backfill </a:t>
            </a:r>
          </a:p>
          <a:p>
            <a:r>
              <a:rPr lang="en-US" sz="2000" dirty="0" smtClean="0">
                <a:latin typeface="+mj-lt"/>
              </a:rPr>
              <a:t>     method</a:t>
            </a:r>
            <a:r>
              <a:rPr lang="en-US" sz="2000" dirty="0">
                <a:latin typeface="+mj-lt"/>
              </a:rPr>
              <a:t>.</a:t>
            </a:r>
          </a:p>
          <a:p>
            <a:endParaRPr lang="en-US" sz="2000" dirty="0"/>
          </a:p>
          <a:p>
            <a:pPr>
              <a:buFontTx/>
              <a:buChar char="•"/>
            </a:pPr>
            <a:r>
              <a:rPr lang="en-US" sz="2000" dirty="0">
                <a:latin typeface="+mj-lt"/>
              </a:rPr>
              <a:t>  </a:t>
            </a:r>
            <a:r>
              <a:rPr lang="en-US" sz="2000" dirty="0" smtClean="0">
                <a:latin typeface="+mj-lt"/>
              </a:rPr>
              <a:t>You should </a:t>
            </a:r>
            <a:r>
              <a:rPr lang="en-US" sz="2000" dirty="0">
                <a:latin typeface="+mj-lt"/>
              </a:rPr>
              <a:t>probably </a:t>
            </a:r>
          </a:p>
          <a:p>
            <a:r>
              <a:rPr lang="en-US" sz="2000" dirty="0">
                <a:latin typeface="+mj-lt"/>
              </a:rPr>
              <a:t>   </a:t>
            </a:r>
            <a:r>
              <a:rPr lang="en-US" sz="2000" dirty="0" smtClean="0">
                <a:latin typeface="+mj-lt"/>
              </a:rPr>
              <a:t>  use </a:t>
            </a:r>
            <a:r>
              <a:rPr lang="en-US" sz="2000" dirty="0">
                <a:latin typeface="+mj-lt"/>
              </a:rPr>
              <a:t>the Excavation/</a:t>
            </a:r>
          </a:p>
          <a:p>
            <a:r>
              <a:rPr lang="en-US" sz="2000" dirty="0">
                <a:latin typeface="+mj-lt"/>
              </a:rPr>
              <a:t>   </a:t>
            </a:r>
            <a:r>
              <a:rPr lang="en-US" sz="2000" dirty="0" smtClean="0">
                <a:latin typeface="+mj-lt"/>
              </a:rPr>
              <a:t>  Backfill </a:t>
            </a:r>
            <a:r>
              <a:rPr lang="en-US" sz="2000" dirty="0">
                <a:latin typeface="+mj-lt"/>
              </a:rPr>
              <a:t>method for</a:t>
            </a:r>
          </a:p>
          <a:p>
            <a:r>
              <a:rPr lang="en-US" sz="2000" dirty="0">
                <a:latin typeface="+mj-lt"/>
              </a:rPr>
              <a:t>   </a:t>
            </a:r>
            <a:r>
              <a:rPr lang="en-US" sz="2000" dirty="0" smtClean="0">
                <a:latin typeface="+mj-lt"/>
              </a:rPr>
              <a:t>  at </a:t>
            </a:r>
            <a:r>
              <a:rPr lang="en-US" sz="2000" dirty="0">
                <a:latin typeface="+mj-lt"/>
              </a:rPr>
              <a:t>least </a:t>
            </a:r>
            <a:r>
              <a:rPr lang="en-US" sz="2000" dirty="0" smtClean="0">
                <a:latin typeface="+mj-lt"/>
              </a:rPr>
              <a:t>10 – 20 feet </a:t>
            </a:r>
          </a:p>
          <a:p>
            <a:r>
              <a:rPr lang="en-US" sz="2000" dirty="0" smtClean="0">
                <a:latin typeface="+mj-lt"/>
              </a:rPr>
              <a:t>     in either direction </a:t>
            </a:r>
          </a:p>
          <a:p>
            <a:r>
              <a:rPr lang="en-US" sz="2000" dirty="0" smtClean="0">
                <a:latin typeface="+mj-lt"/>
              </a:rPr>
              <a:t>     from the </a:t>
            </a:r>
            <a:r>
              <a:rPr lang="en-US" sz="2000" dirty="0">
                <a:latin typeface="+mj-lt"/>
              </a:rPr>
              <a:t>well.</a:t>
            </a:r>
          </a:p>
          <a:p>
            <a:endParaRPr lang="en-US" sz="2000" dirty="0"/>
          </a:p>
        </p:txBody>
      </p:sp>
      <p:sp>
        <p:nvSpPr>
          <p:cNvPr id="116765" name="Text Box 29"/>
          <p:cNvSpPr txBox="1">
            <a:spLocks noChangeArrowheads="1"/>
          </p:cNvSpPr>
          <p:nvPr/>
        </p:nvSpPr>
        <p:spPr bwMode="auto">
          <a:xfrm>
            <a:off x="6553200" y="3962400"/>
            <a:ext cx="2660650" cy="366713"/>
          </a:xfrm>
          <a:prstGeom prst="rect">
            <a:avLst/>
          </a:prstGeom>
          <a:noFill/>
          <a:ln w="9525">
            <a:noFill/>
            <a:miter lim="800000"/>
            <a:headEnd/>
            <a:tailEnd/>
          </a:ln>
          <a:effectLst/>
        </p:spPr>
        <p:txBody>
          <a:bodyPr>
            <a:spAutoFit/>
          </a:bodyPr>
          <a:lstStyle/>
          <a:p>
            <a:r>
              <a:rPr lang="en-US" sz="1800"/>
              <a:t> Home</a:t>
            </a:r>
          </a:p>
        </p:txBody>
      </p:sp>
      <p:sp>
        <p:nvSpPr>
          <p:cNvPr id="116766" name="Text Box 30"/>
          <p:cNvSpPr txBox="1">
            <a:spLocks noChangeArrowheads="1"/>
          </p:cNvSpPr>
          <p:nvPr/>
        </p:nvSpPr>
        <p:spPr bwMode="auto">
          <a:xfrm>
            <a:off x="4038600" y="3733800"/>
            <a:ext cx="762000" cy="366713"/>
          </a:xfrm>
          <a:prstGeom prst="rect">
            <a:avLst/>
          </a:prstGeom>
          <a:noFill/>
          <a:ln w="9525">
            <a:noFill/>
            <a:miter lim="800000"/>
            <a:headEnd/>
            <a:tailEnd/>
          </a:ln>
          <a:effectLst/>
        </p:spPr>
        <p:txBody>
          <a:bodyPr>
            <a:spAutoFit/>
          </a:bodyPr>
          <a:lstStyle/>
          <a:p>
            <a:r>
              <a:rPr lang="en-US" sz="1800"/>
              <a:t> Well</a:t>
            </a:r>
          </a:p>
        </p:txBody>
      </p:sp>
      <p:sp>
        <p:nvSpPr>
          <p:cNvPr id="116767" name="Line 31"/>
          <p:cNvSpPr>
            <a:spLocks noChangeShapeType="1"/>
          </p:cNvSpPr>
          <p:nvPr/>
        </p:nvSpPr>
        <p:spPr bwMode="auto">
          <a:xfrm flipH="1">
            <a:off x="4648200" y="3962400"/>
            <a:ext cx="381000" cy="228600"/>
          </a:xfrm>
          <a:prstGeom prst="line">
            <a:avLst/>
          </a:prstGeom>
          <a:noFill/>
          <a:ln w="38100">
            <a:solidFill>
              <a:srgbClr val="F5FB11"/>
            </a:solidFill>
            <a:round/>
            <a:headEnd/>
            <a:tailEnd type="triangle" w="med" len="med"/>
          </a:ln>
          <a:effectLst/>
        </p:spPr>
        <p:txBody>
          <a:bodyPr/>
          <a:lstStyle/>
          <a:p>
            <a:endParaRPr lang="en-US"/>
          </a:p>
        </p:txBody>
      </p:sp>
      <p:sp>
        <p:nvSpPr>
          <p:cNvPr id="116768" name="Line 32"/>
          <p:cNvSpPr>
            <a:spLocks noChangeShapeType="1"/>
          </p:cNvSpPr>
          <p:nvPr/>
        </p:nvSpPr>
        <p:spPr bwMode="auto">
          <a:xfrm flipH="1" flipV="1">
            <a:off x="4648200" y="4495800"/>
            <a:ext cx="304800" cy="152400"/>
          </a:xfrm>
          <a:prstGeom prst="line">
            <a:avLst/>
          </a:prstGeom>
          <a:noFill/>
          <a:ln w="38100">
            <a:solidFill>
              <a:srgbClr val="F5FB11"/>
            </a:solidFill>
            <a:round/>
            <a:headEnd/>
            <a:tailEnd type="triangle" w="med" len="med"/>
          </a:ln>
          <a:effectLst/>
        </p:spPr>
        <p:txBody>
          <a:bodyPr/>
          <a:lstStyle/>
          <a:p>
            <a:endParaRPr lang="en-US"/>
          </a:p>
        </p:txBody>
      </p:sp>
      <p:sp>
        <p:nvSpPr>
          <p:cNvPr id="116769" name="Rectangle 33"/>
          <p:cNvSpPr>
            <a:spLocks noChangeArrowheads="1"/>
          </p:cNvSpPr>
          <p:nvPr/>
        </p:nvSpPr>
        <p:spPr bwMode="auto">
          <a:xfrm>
            <a:off x="5715000" y="1752600"/>
            <a:ext cx="76200" cy="1752600"/>
          </a:xfrm>
          <a:prstGeom prst="rect">
            <a:avLst/>
          </a:prstGeom>
          <a:solidFill>
            <a:srgbClr val="FD7267"/>
          </a:solidFill>
          <a:ln w="9525">
            <a:solidFill>
              <a:schemeClr val="tx1"/>
            </a:solidFill>
            <a:miter lim="800000"/>
            <a:headEnd/>
            <a:tailEnd/>
          </a:ln>
          <a:effectLst/>
        </p:spPr>
        <p:txBody>
          <a:bodyPr wrap="none" anchor="ctr"/>
          <a:lstStyle/>
          <a:p>
            <a:endParaRPr lang="en-US"/>
          </a:p>
        </p:txBody>
      </p:sp>
      <p:sp>
        <p:nvSpPr>
          <p:cNvPr id="116770" name="Rectangle 34"/>
          <p:cNvSpPr>
            <a:spLocks noChangeArrowheads="1"/>
          </p:cNvSpPr>
          <p:nvPr/>
        </p:nvSpPr>
        <p:spPr bwMode="auto">
          <a:xfrm>
            <a:off x="5715000" y="5029200"/>
            <a:ext cx="76200" cy="1524000"/>
          </a:xfrm>
          <a:prstGeom prst="rect">
            <a:avLst/>
          </a:prstGeom>
          <a:solidFill>
            <a:srgbClr val="FD7267"/>
          </a:solidFill>
          <a:ln w="9525">
            <a:solidFill>
              <a:schemeClr val="tx1"/>
            </a:solidFill>
            <a:miter lim="800000"/>
            <a:headEnd/>
            <a:tailEnd/>
          </a:ln>
          <a:effectLst/>
        </p:spPr>
        <p:txBody>
          <a:bodyPr wrap="none" anchor="ctr"/>
          <a:lstStyle/>
          <a:p>
            <a:endParaRPr lang="en-US"/>
          </a:p>
        </p:txBody>
      </p:sp>
      <p:sp>
        <p:nvSpPr>
          <p:cNvPr id="116771" name="Rectangle 35"/>
          <p:cNvSpPr>
            <a:spLocks noChangeArrowheads="1"/>
          </p:cNvSpPr>
          <p:nvPr/>
        </p:nvSpPr>
        <p:spPr bwMode="auto">
          <a:xfrm>
            <a:off x="2667000" y="5791200"/>
            <a:ext cx="685800" cy="76200"/>
          </a:xfrm>
          <a:prstGeom prst="rect">
            <a:avLst/>
          </a:prstGeom>
          <a:solidFill>
            <a:srgbClr val="FD7267"/>
          </a:solidFill>
          <a:ln w="9525">
            <a:solidFill>
              <a:schemeClr val="tx1"/>
            </a:solidFill>
            <a:miter lim="800000"/>
            <a:headEnd/>
            <a:tailEnd/>
          </a:ln>
          <a:effectLst/>
        </p:spPr>
        <p:txBody>
          <a:bodyPr wrap="none" anchor="ctr"/>
          <a:lstStyle/>
          <a:p>
            <a:endParaRPr lang="en-US"/>
          </a:p>
        </p:txBody>
      </p:sp>
      <p:sp>
        <p:nvSpPr>
          <p:cNvPr id="116772" name="Rectangle 36"/>
          <p:cNvSpPr>
            <a:spLocks noChangeArrowheads="1"/>
          </p:cNvSpPr>
          <p:nvPr/>
        </p:nvSpPr>
        <p:spPr bwMode="auto">
          <a:xfrm>
            <a:off x="2133600" y="3657600"/>
            <a:ext cx="914400" cy="76200"/>
          </a:xfrm>
          <a:prstGeom prst="rect">
            <a:avLst/>
          </a:prstGeom>
          <a:solidFill>
            <a:srgbClr val="FF0000"/>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914400"/>
            <a:ext cx="7162800" cy="5324536"/>
          </a:xfrm>
          <a:prstGeom prst="rect">
            <a:avLst/>
          </a:prstGeom>
          <a:noFill/>
        </p:spPr>
        <p:txBody>
          <a:bodyPr wrap="square" rtlCol="0">
            <a:spAutoFit/>
          </a:bodyPr>
          <a:lstStyle/>
          <a:p>
            <a:pPr marL="609600" indent="-609600">
              <a:buFontTx/>
              <a:buNone/>
            </a:pPr>
            <a:r>
              <a:rPr lang="en-US" sz="2400" b="1" dirty="0" smtClean="0">
                <a:latin typeface="+mj-lt"/>
              </a:rPr>
              <a:t>              </a:t>
            </a:r>
            <a:r>
              <a:rPr lang="en-US" sz="3200" b="1" u="sng" dirty="0" smtClean="0">
                <a:latin typeface="+mj-lt"/>
              </a:rPr>
              <a:t>Backfill Method</a:t>
            </a:r>
          </a:p>
          <a:p>
            <a:pPr marL="609600" indent="-609600">
              <a:buFontTx/>
              <a:buNone/>
            </a:pPr>
            <a:endParaRPr lang="en-US" sz="1200" b="1" u="sng" dirty="0" smtClean="0">
              <a:latin typeface="+mj-lt"/>
            </a:endParaRPr>
          </a:p>
          <a:p>
            <a:pPr marL="609600" indent="-609600">
              <a:buFontTx/>
              <a:buNone/>
            </a:pPr>
            <a:endParaRPr lang="en-US" sz="1200" u="sng" dirty="0" smtClean="0">
              <a:latin typeface="+mj-lt"/>
            </a:endParaRPr>
          </a:p>
          <a:p>
            <a:pPr marL="609600" indent="-609600">
              <a:buFontTx/>
              <a:buNone/>
            </a:pPr>
            <a:r>
              <a:rPr lang="en-US" sz="2000" dirty="0" smtClean="0">
                <a:latin typeface="+mj-lt"/>
              </a:rPr>
              <a:t>1.    Trench and remove soil to be </a:t>
            </a:r>
          </a:p>
          <a:p>
            <a:pPr marL="609600" indent="-609600">
              <a:buFontTx/>
              <a:buNone/>
            </a:pPr>
            <a:r>
              <a:rPr lang="en-US" sz="2000" dirty="0" smtClean="0">
                <a:latin typeface="+mj-lt"/>
              </a:rPr>
              <a:t>        treated onto heavy plastic </a:t>
            </a:r>
          </a:p>
          <a:p>
            <a:pPr marL="609600" indent="-609600">
              <a:buFontTx/>
              <a:buNone/>
            </a:pPr>
            <a:r>
              <a:rPr lang="en-US" sz="2000" dirty="0" smtClean="0">
                <a:latin typeface="+mj-lt"/>
              </a:rPr>
              <a:t>        sheeting or similar material or </a:t>
            </a:r>
          </a:p>
          <a:p>
            <a:pPr marL="609600" indent="-609600">
              <a:buFontTx/>
              <a:buNone/>
            </a:pPr>
            <a:r>
              <a:rPr lang="en-US" sz="2000" dirty="0" smtClean="0">
                <a:latin typeface="+mj-lt"/>
              </a:rPr>
              <a:t>        into a wheelbarrow.</a:t>
            </a:r>
          </a:p>
          <a:p>
            <a:pPr marL="609600" indent="-609600">
              <a:buFontTx/>
              <a:buNone/>
            </a:pPr>
            <a:endParaRPr lang="en-US" sz="2000" dirty="0" smtClean="0">
              <a:latin typeface="+mj-lt"/>
            </a:endParaRPr>
          </a:p>
          <a:p>
            <a:pPr marL="609600" indent="-609600">
              <a:lnSpc>
                <a:spcPct val="90000"/>
              </a:lnSpc>
              <a:buFontTx/>
              <a:buNone/>
            </a:pPr>
            <a:r>
              <a:rPr lang="en-US" sz="2000" dirty="0" smtClean="0">
                <a:latin typeface="+mj-lt"/>
              </a:rPr>
              <a:t>2.    Treat soil at the rate of 4 gallons of 0.06%, 0.09% or 0.125% </a:t>
            </a:r>
          </a:p>
          <a:p>
            <a:pPr marL="609600" indent="-609600">
              <a:lnSpc>
                <a:spcPct val="90000"/>
              </a:lnSpc>
              <a:buFontTx/>
              <a:buNone/>
            </a:pPr>
            <a:r>
              <a:rPr lang="en-US" sz="2000" dirty="0" smtClean="0">
                <a:latin typeface="+mj-lt"/>
              </a:rPr>
              <a:t>        </a:t>
            </a:r>
            <a:r>
              <a:rPr lang="en-US" sz="2000" dirty="0" err="1" smtClean="0">
                <a:latin typeface="+mj-lt"/>
              </a:rPr>
              <a:t>Termidor</a:t>
            </a:r>
            <a:r>
              <a:rPr lang="en-US" sz="2000" dirty="0" smtClean="0">
                <a:latin typeface="+mj-lt"/>
              </a:rPr>
              <a:t> SC per 10 linear feet per foot of depth of the trench, </a:t>
            </a:r>
          </a:p>
          <a:p>
            <a:pPr marL="609600" indent="-609600">
              <a:lnSpc>
                <a:spcPct val="90000"/>
              </a:lnSpc>
              <a:buFontTx/>
              <a:buNone/>
            </a:pPr>
            <a:r>
              <a:rPr lang="en-US" sz="2000" dirty="0" smtClean="0">
                <a:latin typeface="+mj-lt"/>
              </a:rPr>
              <a:t>       </a:t>
            </a:r>
            <a:r>
              <a:rPr lang="en-US" sz="2000" dirty="0">
                <a:latin typeface="+mj-lt"/>
              </a:rPr>
              <a:t> </a:t>
            </a:r>
            <a:r>
              <a:rPr lang="en-US" sz="2000" dirty="0" smtClean="0">
                <a:latin typeface="+mj-lt"/>
              </a:rPr>
              <a:t>or </a:t>
            </a:r>
            <a:r>
              <a:rPr lang="en-US" sz="2000" b="1" dirty="0" smtClean="0">
                <a:latin typeface="+mj-lt"/>
              </a:rPr>
              <a:t>1 gallon of 0.06%, 0.09% or 0.125% </a:t>
            </a:r>
            <a:r>
              <a:rPr lang="en-US" sz="2000" b="1" dirty="0" err="1" smtClean="0">
                <a:latin typeface="+mj-lt"/>
              </a:rPr>
              <a:t>Termidor</a:t>
            </a:r>
            <a:r>
              <a:rPr lang="en-US" sz="2000" b="1" dirty="0" smtClean="0">
                <a:latin typeface="+mj-lt"/>
              </a:rPr>
              <a:t> SC per 1.0 </a:t>
            </a:r>
          </a:p>
          <a:p>
            <a:pPr marL="609600" indent="-609600">
              <a:lnSpc>
                <a:spcPct val="90000"/>
              </a:lnSpc>
              <a:buFontTx/>
              <a:buNone/>
            </a:pPr>
            <a:r>
              <a:rPr lang="en-US" sz="2000" b="1" dirty="0" smtClean="0">
                <a:latin typeface="+mj-lt"/>
              </a:rPr>
              <a:t>        cubic foot of soil.</a:t>
            </a:r>
            <a:r>
              <a:rPr lang="en-US" sz="2000" dirty="0" smtClean="0">
                <a:latin typeface="+mj-lt"/>
              </a:rPr>
              <a:t>  Mix thoroughly into the soil taking care to </a:t>
            </a:r>
          </a:p>
          <a:p>
            <a:pPr marL="609600" indent="-609600">
              <a:lnSpc>
                <a:spcPct val="90000"/>
              </a:lnSpc>
              <a:buFontTx/>
              <a:buNone/>
            </a:pPr>
            <a:r>
              <a:rPr lang="en-US" sz="2000" dirty="0" smtClean="0">
                <a:latin typeface="+mj-lt"/>
              </a:rPr>
              <a:t>        contain the liquid and prevent runoff or spillage.</a:t>
            </a:r>
          </a:p>
          <a:p>
            <a:pPr marL="609600" indent="-609600">
              <a:lnSpc>
                <a:spcPct val="90000"/>
              </a:lnSpc>
              <a:buFontTx/>
              <a:buNone/>
            </a:pPr>
            <a:endParaRPr lang="en-US" sz="2000" dirty="0" smtClean="0">
              <a:latin typeface="+mj-lt"/>
            </a:endParaRPr>
          </a:p>
          <a:p>
            <a:pPr marL="609600" indent="-609600">
              <a:lnSpc>
                <a:spcPct val="90000"/>
              </a:lnSpc>
              <a:buFontTx/>
              <a:buNone/>
            </a:pPr>
            <a:r>
              <a:rPr lang="en-US" sz="2000" dirty="0" smtClean="0">
                <a:latin typeface="+mj-lt"/>
              </a:rPr>
              <a:t>3.    After the treated soil has absorbed the </a:t>
            </a:r>
            <a:r>
              <a:rPr lang="en-US" sz="2000" dirty="0" err="1" smtClean="0">
                <a:latin typeface="+mj-lt"/>
              </a:rPr>
              <a:t>Termidor</a:t>
            </a:r>
            <a:r>
              <a:rPr lang="en-US" sz="2000" dirty="0" smtClean="0">
                <a:latin typeface="+mj-lt"/>
              </a:rPr>
              <a:t> SC finished </a:t>
            </a:r>
          </a:p>
          <a:p>
            <a:pPr marL="609600" indent="-609600">
              <a:lnSpc>
                <a:spcPct val="90000"/>
              </a:lnSpc>
              <a:buFontTx/>
              <a:buNone/>
            </a:pPr>
            <a:r>
              <a:rPr lang="en-US" sz="2000" dirty="0" smtClean="0">
                <a:latin typeface="+mj-lt"/>
              </a:rPr>
              <a:t>        dilution, return the soil into the trench.</a:t>
            </a:r>
          </a:p>
          <a:p>
            <a:pPr marL="609600" indent="-609600">
              <a:buFontTx/>
              <a:buNone/>
            </a:pPr>
            <a:endParaRPr lang="en-US" sz="2000" dirty="0" smtClean="0">
              <a:latin typeface="+mj-lt"/>
            </a:endParaRPr>
          </a:p>
          <a:p>
            <a:pPr marL="609600" indent="-609600">
              <a:buFontTx/>
              <a:buNone/>
            </a:pPr>
            <a:endParaRPr lang="en-US" sz="2000" dirty="0">
              <a:latin typeface="+mj-lt"/>
            </a:endParaRPr>
          </a:p>
        </p:txBody>
      </p:sp>
      <p:pic>
        <p:nvPicPr>
          <p:cNvPr id="3" name="Picture 7" descr="MPj03143540000[1]"/>
          <p:cNvPicPr>
            <a:picLocks noChangeAspect="1" noChangeArrowheads="1"/>
          </p:cNvPicPr>
          <p:nvPr/>
        </p:nvPicPr>
        <p:blipFill>
          <a:blip r:embed="rId2" cstate="print"/>
          <a:srcRect/>
          <a:stretch>
            <a:fillRect/>
          </a:stretch>
        </p:blipFill>
        <p:spPr bwMode="auto">
          <a:xfrm>
            <a:off x="5334000" y="914400"/>
            <a:ext cx="2362200" cy="2054622"/>
          </a:xfrm>
          <a:prstGeom prst="rect">
            <a:avLst/>
          </a:prstGeom>
          <a:noFill/>
        </p:spPr>
      </p:pic>
      <p:sp>
        <p:nvSpPr>
          <p:cNvPr id="4" name="TextBox 3"/>
          <p:cNvSpPr txBox="1"/>
          <p:nvPr/>
        </p:nvSpPr>
        <p:spPr>
          <a:xfrm>
            <a:off x="8534400" y="6642556"/>
            <a:ext cx="609600" cy="215444"/>
          </a:xfrm>
          <a:prstGeom prst="rect">
            <a:avLst/>
          </a:prstGeom>
          <a:noFill/>
        </p:spPr>
        <p:txBody>
          <a:bodyPr wrap="square" rtlCol="0">
            <a:spAutoFit/>
          </a:bodyPr>
          <a:lstStyle/>
          <a:p>
            <a:pPr algn="ctr"/>
            <a:r>
              <a:rPr lang="en-US" sz="800" b="1" dirty="0" smtClean="0"/>
              <a:t>55/81</a:t>
            </a:r>
            <a:endParaRPr lang="en-US" sz="800" b="1" dirty="0"/>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305800" cy="5105400"/>
          </a:xfrm>
        </p:spPr>
        <p:txBody>
          <a:bodyPr>
            <a:normAutofit/>
          </a:bodyPr>
          <a:lstStyle/>
          <a:p>
            <a:r>
              <a:rPr lang="en-US" sz="2000" dirty="0" smtClean="0">
                <a:latin typeface="+mj-lt"/>
              </a:rPr>
              <a:t>7.  The drilling of all brick, concrete </a:t>
            </a:r>
          </a:p>
          <a:p>
            <a:pPr>
              <a:buNone/>
            </a:pPr>
            <a:r>
              <a:rPr lang="en-US" sz="2000" dirty="0" smtClean="0">
                <a:latin typeface="+mj-lt"/>
              </a:rPr>
              <a:t>           block, or other type of cavity walls, </a:t>
            </a:r>
          </a:p>
          <a:p>
            <a:pPr>
              <a:buNone/>
            </a:pPr>
            <a:r>
              <a:rPr lang="en-US" sz="2000" dirty="0" smtClean="0">
                <a:latin typeface="+mj-lt"/>
              </a:rPr>
              <a:t>           chimneys, hollow pillars or other </a:t>
            </a:r>
          </a:p>
          <a:p>
            <a:pPr>
              <a:buNone/>
            </a:pPr>
            <a:r>
              <a:rPr lang="en-US" sz="2000" dirty="0" smtClean="0">
                <a:latin typeface="+mj-lt"/>
              </a:rPr>
              <a:t>           similar structure parts and the </a:t>
            </a:r>
          </a:p>
          <a:p>
            <a:pPr>
              <a:buNone/>
            </a:pPr>
            <a:r>
              <a:rPr lang="en-US" sz="2000" dirty="0" smtClean="0">
                <a:latin typeface="+mj-lt"/>
              </a:rPr>
              <a:t>           application of the approved </a:t>
            </a:r>
          </a:p>
          <a:p>
            <a:pPr>
              <a:buNone/>
            </a:pPr>
            <a:r>
              <a:rPr lang="en-US" sz="2000" dirty="0" smtClean="0">
                <a:latin typeface="+mj-lt"/>
              </a:rPr>
              <a:t>           </a:t>
            </a:r>
            <a:r>
              <a:rPr lang="en-US" sz="2000" dirty="0" err="1" smtClean="0">
                <a:latin typeface="+mj-lt"/>
              </a:rPr>
              <a:t>termiticide</a:t>
            </a:r>
            <a:r>
              <a:rPr lang="en-US" sz="2000" dirty="0" smtClean="0">
                <a:latin typeface="+mj-lt"/>
              </a:rPr>
              <a:t> at a rate of two (2) </a:t>
            </a:r>
          </a:p>
          <a:p>
            <a:pPr>
              <a:buNone/>
            </a:pPr>
            <a:r>
              <a:rPr lang="en-US" sz="2000" dirty="0" smtClean="0">
                <a:latin typeface="+mj-lt"/>
              </a:rPr>
              <a:t>           gallons per ten (10) linear feet.  </a:t>
            </a:r>
          </a:p>
          <a:p>
            <a:pPr>
              <a:buNone/>
            </a:pPr>
            <a:r>
              <a:rPr lang="en-US" sz="2000" dirty="0" smtClean="0">
                <a:latin typeface="+mj-lt"/>
              </a:rPr>
              <a:t>           Drilling of concrete blocks or other </a:t>
            </a:r>
          </a:p>
          <a:p>
            <a:pPr>
              <a:buNone/>
            </a:pPr>
            <a:r>
              <a:rPr lang="en-US" sz="2000" dirty="0" smtClean="0">
                <a:latin typeface="+mj-lt"/>
              </a:rPr>
              <a:t>           hollow masonry parts shall be </a:t>
            </a:r>
          </a:p>
          <a:p>
            <a:pPr>
              <a:buNone/>
            </a:pPr>
            <a:r>
              <a:rPr lang="en-US" sz="2000" dirty="0" smtClean="0">
                <a:latin typeface="+mj-lt"/>
              </a:rPr>
              <a:t>           made into the large voids only, as </a:t>
            </a:r>
          </a:p>
          <a:p>
            <a:pPr>
              <a:buNone/>
            </a:pPr>
            <a:r>
              <a:rPr lang="en-US" sz="2000" dirty="0" smtClean="0">
                <a:latin typeface="+mj-lt"/>
              </a:rPr>
              <a:t>           opposed to the vertical  mortar </a:t>
            </a:r>
          </a:p>
          <a:p>
            <a:pPr>
              <a:buNone/>
            </a:pPr>
            <a:r>
              <a:rPr lang="en-US" sz="2000" dirty="0" smtClean="0">
                <a:latin typeface="+mj-lt"/>
              </a:rPr>
              <a:t>           joints, at horizontal intervals of no </a:t>
            </a:r>
          </a:p>
          <a:p>
            <a:pPr>
              <a:buNone/>
            </a:pPr>
            <a:r>
              <a:rPr lang="en-US" sz="2000" dirty="0" smtClean="0">
                <a:latin typeface="+mj-lt"/>
              </a:rPr>
              <a:t>           more than twelve (12) inches.</a:t>
            </a:r>
            <a:endParaRPr lang="en-US" sz="2000" dirty="0">
              <a:latin typeface="+mj-lt"/>
            </a:endParaRPr>
          </a:p>
        </p:txBody>
      </p:sp>
      <p:pic>
        <p:nvPicPr>
          <p:cNvPr id="4" name="Picture 63" descr="Hazard termite entry points hollow block &amp; Veneer_png"/>
          <p:cNvPicPr>
            <a:picLocks noChangeAspect="1" noChangeArrowheads="1"/>
          </p:cNvPicPr>
          <p:nvPr/>
        </p:nvPicPr>
        <p:blipFill>
          <a:blip r:embed="rId2" cstate="print"/>
          <a:srcRect/>
          <a:stretch>
            <a:fillRect/>
          </a:stretch>
        </p:blipFill>
        <p:spPr bwMode="auto">
          <a:xfrm>
            <a:off x="5181600" y="2438400"/>
            <a:ext cx="3478213" cy="1986437"/>
          </a:xfrm>
          <a:prstGeom prst="rect">
            <a:avLst/>
          </a:prstGeom>
          <a:noFill/>
          <a:ln w="12700">
            <a:solidFill>
              <a:srgbClr val="000064"/>
            </a:solidFill>
            <a:miter lim="800000"/>
            <a:headEnd/>
            <a:tailEnd/>
          </a:ln>
        </p:spPr>
      </p:pic>
      <p:sp>
        <p:nvSpPr>
          <p:cNvPr id="5" name="Up Arrow 4"/>
          <p:cNvSpPr/>
          <p:nvPr/>
        </p:nvSpPr>
        <p:spPr>
          <a:xfrm>
            <a:off x="5867400" y="3657600"/>
            <a:ext cx="484632" cy="978408"/>
          </a:xfrm>
          <a:prstGeom prst="up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p:cNvSpPr/>
          <p:nvPr/>
        </p:nvSpPr>
        <p:spPr>
          <a:xfrm>
            <a:off x="6858000" y="3657600"/>
            <a:ext cx="484632" cy="978408"/>
          </a:xfrm>
          <a:prstGeom prst="up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p:cNvSpPr/>
          <p:nvPr/>
        </p:nvSpPr>
        <p:spPr>
          <a:xfrm>
            <a:off x="8153400" y="3657600"/>
            <a:ext cx="484632" cy="978408"/>
          </a:xfrm>
          <a:prstGeom prst="up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029200" y="2133600"/>
            <a:ext cx="36576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5334000" y="2057400"/>
            <a:ext cx="484632" cy="97840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7010400" y="2057400"/>
            <a:ext cx="484632" cy="97840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486400" y="5105400"/>
            <a:ext cx="3048000" cy="584776"/>
          </a:xfrm>
          <a:prstGeom prst="rect">
            <a:avLst/>
          </a:prstGeom>
          <a:noFill/>
          <a:ln>
            <a:solidFill>
              <a:srgbClr val="000000"/>
            </a:solidFill>
          </a:ln>
        </p:spPr>
        <p:txBody>
          <a:bodyPr wrap="square" rtlCol="0">
            <a:spAutoFit/>
          </a:bodyPr>
          <a:lstStyle/>
          <a:p>
            <a:pPr algn="ctr"/>
            <a:r>
              <a:rPr lang="en-US" sz="1600" b="1" dirty="0" smtClean="0">
                <a:latin typeface="+mj-lt"/>
              </a:rPr>
              <a:t>Drill hollow block with 2 voids at 8” to 12” intervals in each block</a:t>
            </a:r>
            <a:endParaRPr lang="en-US" sz="1600" b="1" dirty="0">
              <a:latin typeface="+mj-lt"/>
            </a:endParaRPr>
          </a:p>
        </p:txBody>
      </p:sp>
      <p:sp>
        <p:nvSpPr>
          <p:cNvPr id="12" name="TextBox 11"/>
          <p:cNvSpPr txBox="1"/>
          <p:nvPr/>
        </p:nvSpPr>
        <p:spPr>
          <a:xfrm>
            <a:off x="5181600" y="1143000"/>
            <a:ext cx="3429000" cy="830997"/>
          </a:xfrm>
          <a:prstGeom prst="rect">
            <a:avLst/>
          </a:prstGeom>
          <a:noFill/>
          <a:ln>
            <a:solidFill>
              <a:srgbClr val="000000"/>
            </a:solidFill>
          </a:ln>
        </p:spPr>
        <p:txBody>
          <a:bodyPr wrap="square" rtlCol="0">
            <a:spAutoFit/>
          </a:bodyPr>
          <a:lstStyle/>
          <a:p>
            <a:r>
              <a:rPr lang="en-US" sz="1600" b="1" dirty="0" smtClean="0">
                <a:latin typeface="+mj-lt"/>
              </a:rPr>
              <a:t>  Drill the single brick of a brick veneer </a:t>
            </a:r>
          </a:p>
          <a:p>
            <a:r>
              <a:rPr lang="en-US" sz="1600" b="1" dirty="0" smtClean="0">
                <a:latin typeface="+mj-lt"/>
              </a:rPr>
              <a:t>  hollow block wall at 12” intervals or </a:t>
            </a:r>
          </a:p>
          <a:p>
            <a:r>
              <a:rPr lang="en-US" sz="1600" b="1" dirty="0" smtClean="0">
                <a:latin typeface="+mj-lt"/>
              </a:rPr>
              <a:t>                                less</a:t>
            </a:r>
            <a:endParaRPr lang="en-US" sz="1600" b="1" dirty="0">
              <a:latin typeface="+mj-lt"/>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47800" y="1066800"/>
            <a:ext cx="6934200" cy="4800600"/>
          </a:xfrm>
        </p:spPr>
        <p:txBody>
          <a:bodyPr/>
          <a:lstStyle/>
          <a:p>
            <a:endParaRPr lang="en-US" dirty="0" smtClean="0"/>
          </a:p>
          <a:p>
            <a:pPr marL="0" indent="0">
              <a:buNone/>
            </a:pPr>
            <a:r>
              <a:rPr lang="en-US" sz="2800" b="1" dirty="0" smtClean="0"/>
              <a:t>What do you do when the hollow block </a:t>
            </a:r>
          </a:p>
          <a:p>
            <a:pPr marL="0" indent="0">
              <a:buNone/>
            </a:pPr>
            <a:r>
              <a:rPr lang="en-US" sz="2800" b="1" dirty="0"/>
              <a:t> </a:t>
            </a:r>
            <a:r>
              <a:rPr lang="en-US" sz="2800" b="1" dirty="0" smtClean="0"/>
              <a:t>    voids are filled with concrete?</a:t>
            </a:r>
          </a:p>
          <a:p>
            <a:pPr marL="0" indent="0">
              <a:buNone/>
            </a:pPr>
            <a:endParaRPr lang="en-US" sz="2400" b="1" dirty="0"/>
          </a:p>
          <a:p>
            <a:pPr marL="0" indent="0">
              <a:buNone/>
            </a:pPr>
            <a:r>
              <a:rPr lang="en-US" sz="2400" b="1" dirty="0" smtClean="0"/>
              <a:t>     </a:t>
            </a:r>
            <a:r>
              <a:rPr lang="en-US" sz="2000" dirty="0" smtClean="0"/>
              <a:t>Try to drill a few holes in the voids of hollow block </a:t>
            </a:r>
          </a:p>
          <a:p>
            <a:pPr marL="0" indent="0">
              <a:buNone/>
            </a:pPr>
            <a:r>
              <a:rPr lang="en-US" sz="2000" dirty="0"/>
              <a:t> </a:t>
            </a:r>
            <a:r>
              <a:rPr lang="en-US" sz="2000" dirty="0" smtClean="0"/>
              <a:t>     on each side of the structure.  If they are filled with </a:t>
            </a:r>
          </a:p>
          <a:p>
            <a:pPr marL="0" indent="0">
              <a:buNone/>
            </a:pPr>
            <a:r>
              <a:rPr lang="en-US" sz="2000" dirty="0"/>
              <a:t> </a:t>
            </a:r>
            <a:r>
              <a:rPr lang="en-US" sz="2000" dirty="0" smtClean="0"/>
              <a:t>     concrete on each side, use the Official Waiver form</a:t>
            </a:r>
          </a:p>
          <a:p>
            <a:pPr marL="0" indent="0">
              <a:buNone/>
            </a:pPr>
            <a:r>
              <a:rPr lang="en-US" sz="2000" dirty="0" smtClean="0"/>
              <a:t>      to WAIVE treatment of voids.  State on the Official</a:t>
            </a:r>
          </a:p>
          <a:p>
            <a:pPr marL="0" indent="0">
              <a:buNone/>
            </a:pPr>
            <a:r>
              <a:rPr lang="en-US" sz="2000" dirty="0"/>
              <a:t> </a:t>
            </a:r>
            <a:r>
              <a:rPr lang="en-US" sz="2000" dirty="0" smtClean="0"/>
              <a:t>     Waiver</a:t>
            </a:r>
            <a:r>
              <a:rPr lang="en-US" sz="2000" dirty="0"/>
              <a:t> </a:t>
            </a:r>
            <a:r>
              <a:rPr lang="en-US" sz="2000" dirty="0" smtClean="0"/>
              <a:t>form that the voids of the hollow blocks are </a:t>
            </a:r>
          </a:p>
          <a:p>
            <a:pPr marL="0" indent="0">
              <a:buNone/>
            </a:pPr>
            <a:r>
              <a:rPr lang="en-US" sz="2000" dirty="0"/>
              <a:t> </a:t>
            </a:r>
            <a:r>
              <a:rPr lang="en-US" sz="2000" dirty="0" smtClean="0"/>
              <a:t>     filled</a:t>
            </a:r>
            <a:r>
              <a:rPr lang="en-US" sz="2000" dirty="0"/>
              <a:t> </a:t>
            </a:r>
            <a:r>
              <a:rPr lang="en-US" sz="2000" dirty="0" smtClean="0"/>
              <a:t>with concrete and you are unable to treat them.</a:t>
            </a:r>
            <a:endParaRPr lang="en-US" sz="2000" dirty="0"/>
          </a:p>
        </p:txBody>
      </p:sp>
    </p:spTree>
    <p:extLst>
      <p:ext uri="{BB962C8B-B14F-4D97-AF65-F5344CB8AC3E}">
        <p14:creationId xmlns:p14="http://schemas.microsoft.com/office/powerpoint/2010/main" val="28104658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p:cNvSpPr>
            <a:spLocks noGrp="1"/>
          </p:cNvSpPr>
          <p:nvPr>
            <p:ph idx="1"/>
          </p:nvPr>
        </p:nvSpPr>
        <p:spPr>
          <a:xfrm>
            <a:off x="457200" y="1066800"/>
            <a:ext cx="8229600" cy="4876800"/>
          </a:xfrm>
        </p:spPr>
        <p:txBody>
          <a:bodyPr>
            <a:normAutofit/>
          </a:bodyPr>
          <a:lstStyle/>
          <a:p>
            <a:r>
              <a:rPr lang="en-US" sz="2000" dirty="0" smtClean="0">
                <a:latin typeface="+mj-lt"/>
              </a:rPr>
              <a:t>Application of the </a:t>
            </a:r>
            <a:r>
              <a:rPr lang="en-US" sz="2000" dirty="0" err="1" smtClean="0">
                <a:latin typeface="+mj-lt"/>
              </a:rPr>
              <a:t>termiticide</a:t>
            </a:r>
            <a:r>
              <a:rPr lang="en-US" sz="2000" dirty="0" smtClean="0">
                <a:latin typeface="+mj-lt"/>
              </a:rPr>
              <a:t> shall be made through drill holes no more </a:t>
            </a:r>
          </a:p>
          <a:p>
            <a:pPr marL="0" indent="0">
              <a:buNone/>
            </a:pPr>
            <a:r>
              <a:rPr lang="en-US" sz="2000" dirty="0">
                <a:latin typeface="+mj-lt"/>
              </a:rPr>
              <a:t> </a:t>
            </a:r>
            <a:r>
              <a:rPr lang="en-US" sz="2000" dirty="0" smtClean="0">
                <a:latin typeface="+mj-lt"/>
              </a:rPr>
              <a:t>     than eighteen (</a:t>
            </a:r>
            <a:r>
              <a:rPr lang="en-US" sz="2000" b="1" dirty="0" smtClean="0">
                <a:latin typeface="+mj-lt"/>
              </a:rPr>
              <a:t>18</a:t>
            </a:r>
            <a:r>
              <a:rPr lang="en-US" sz="2000" dirty="0" smtClean="0">
                <a:latin typeface="+mj-lt"/>
              </a:rPr>
              <a:t>) inches above the lowest of soil or the slab surfaces </a:t>
            </a:r>
          </a:p>
          <a:p>
            <a:pPr marL="0" indent="0">
              <a:buNone/>
            </a:pPr>
            <a:r>
              <a:rPr lang="en-US" sz="2000" dirty="0">
                <a:latin typeface="+mj-lt"/>
              </a:rPr>
              <a:t> </a:t>
            </a:r>
            <a:r>
              <a:rPr lang="en-US" sz="2000" dirty="0" smtClean="0">
                <a:latin typeface="+mj-lt"/>
              </a:rPr>
              <a:t>     contiguous to the opposite side of the vertical wall.  In case of uncapped </a:t>
            </a:r>
          </a:p>
          <a:p>
            <a:pPr marL="0" indent="0">
              <a:buNone/>
            </a:pPr>
            <a:r>
              <a:rPr lang="en-US" sz="2000" dirty="0">
                <a:latin typeface="+mj-lt"/>
              </a:rPr>
              <a:t> </a:t>
            </a:r>
            <a:r>
              <a:rPr lang="en-US" sz="2000" dirty="0" smtClean="0">
                <a:latin typeface="+mj-lt"/>
              </a:rPr>
              <a:t>     hollow parts, the </a:t>
            </a:r>
            <a:r>
              <a:rPr lang="en-US" sz="2000" dirty="0" err="1" smtClean="0">
                <a:latin typeface="+mj-lt"/>
              </a:rPr>
              <a:t>termiticide</a:t>
            </a:r>
            <a:r>
              <a:rPr lang="en-US" sz="2000" dirty="0" smtClean="0">
                <a:latin typeface="+mj-lt"/>
              </a:rPr>
              <a:t> may be applied through the top opening, </a:t>
            </a:r>
          </a:p>
          <a:p>
            <a:pPr marL="0" indent="0">
              <a:buNone/>
            </a:pPr>
            <a:r>
              <a:rPr lang="en-US" sz="2000" dirty="0">
                <a:latin typeface="+mj-lt"/>
              </a:rPr>
              <a:t> </a:t>
            </a:r>
            <a:r>
              <a:rPr lang="en-US" sz="2000" dirty="0" smtClean="0">
                <a:latin typeface="+mj-lt"/>
              </a:rPr>
              <a:t>     provided the </a:t>
            </a:r>
            <a:r>
              <a:rPr lang="en-US" sz="2000" dirty="0" err="1" smtClean="0">
                <a:latin typeface="+mj-lt"/>
              </a:rPr>
              <a:t>termiticide</a:t>
            </a:r>
            <a:r>
              <a:rPr lang="en-US" sz="2000" dirty="0" smtClean="0">
                <a:latin typeface="+mj-lt"/>
              </a:rPr>
              <a:t> is released no higher than eighteen (</a:t>
            </a:r>
            <a:r>
              <a:rPr lang="en-US" sz="2000" b="1" dirty="0" smtClean="0">
                <a:latin typeface="+mj-lt"/>
              </a:rPr>
              <a:t>18</a:t>
            </a:r>
            <a:r>
              <a:rPr lang="en-US" sz="2000" dirty="0" smtClean="0">
                <a:latin typeface="+mj-lt"/>
              </a:rPr>
              <a:t>) inches </a:t>
            </a:r>
          </a:p>
          <a:p>
            <a:pPr marL="0" indent="0">
              <a:buNone/>
            </a:pPr>
            <a:r>
              <a:rPr lang="en-US" sz="2000" dirty="0">
                <a:latin typeface="+mj-lt"/>
              </a:rPr>
              <a:t> </a:t>
            </a:r>
            <a:r>
              <a:rPr lang="en-US" sz="2000" dirty="0" smtClean="0">
                <a:latin typeface="+mj-lt"/>
              </a:rPr>
              <a:t>     above the top of the footing. </a:t>
            </a:r>
            <a:endParaRPr lang="en-US" sz="2000" dirty="0">
              <a:latin typeface="+mj-lt"/>
            </a:endParaRPr>
          </a:p>
        </p:txBody>
      </p:sp>
      <p:sp>
        <p:nvSpPr>
          <p:cNvPr id="4" name="Rectangle 3"/>
          <p:cNvSpPr/>
          <p:nvPr/>
        </p:nvSpPr>
        <p:spPr>
          <a:xfrm>
            <a:off x="2667000" y="44196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667000" y="53340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667000" y="51054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667000" y="48768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667000" y="46482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057400" y="5867400"/>
            <a:ext cx="2362200" cy="5334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14400" y="5562600"/>
            <a:ext cx="2743200" cy="8382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657600" y="5562600"/>
            <a:ext cx="838200" cy="8382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895600" y="5486400"/>
            <a:ext cx="1600200" cy="76200"/>
          </a:xfrm>
          <a:prstGeom prst="rect">
            <a:avLst/>
          </a:prstGeom>
          <a:solidFill>
            <a:schemeClr val="bg1">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a:off x="1600200" y="5105400"/>
            <a:ext cx="10287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14400" y="4572000"/>
            <a:ext cx="4253664" cy="369332"/>
          </a:xfrm>
          <a:prstGeom prst="rect">
            <a:avLst/>
          </a:prstGeom>
          <a:noFill/>
        </p:spPr>
        <p:txBody>
          <a:bodyPr wrap="square" rtlCol="0">
            <a:spAutoFit/>
          </a:bodyPr>
          <a:lstStyle/>
          <a:p>
            <a:r>
              <a:rPr lang="en-US" b="1" dirty="0" smtClean="0">
                <a:latin typeface="+mj-lt"/>
              </a:rPr>
              <a:t>  Outside home             Inside home</a:t>
            </a:r>
            <a:endParaRPr lang="en-US" b="1" dirty="0">
              <a:latin typeface="+mj-lt"/>
            </a:endParaRPr>
          </a:p>
        </p:txBody>
      </p:sp>
      <p:sp>
        <p:nvSpPr>
          <p:cNvPr id="3" name="TextBox 2"/>
          <p:cNvSpPr txBox="1"/>
          <p:nvPr/>
        </p:nvSpPr>
        <p:spPr>
          <a:xfrm>
            <a:off x="5181600" y="3505200"/>
            <a:ext cx="3276600" cy="1815882"/>
          </a:xfrm>
          <a:prstGeom prst="rect">
            <a:avLst/>
          </a:prstGeom>
          <a:noFill/>
          <a:ln>
            <a:solidFill>
              <a:srgbClr val="000000"/>
            </a:solidFill>
          </a:ln>
        </p:spPr>
        <p:txBody>
          <a:bodyPr wrap="square" rtlCol="0">
            <a:spAutoFit/>
          </a:bodyPr>
          <a:lstStyle/>
          <a:p>
            <a:pPr marL="342900" indent="-342900">
              <a:buFont typeface="Arial"/>
              <a:buChar char="•"/>
            </a:pPr>
            <a:r>
              <a:rPr lang="en-US" sz="2000" dirty="0" smtClean="0"/>
              <a:t>Make sure that this slab is a floating or a supported slab and not a monolithic slab!</a:t>
            </a:r>
          </a:p>
          <a:p>
            <a:pPr marL="342900" indent="-342900">
              <a:buFont typeface="Arial"/>
              <a:buChar char="•"/>
            </a:pPr>
            <a:endParaRPr lang="en-US" sz="1200" dirty="0"/>
          </a:p>
          <a:p>
            <a:r>
              <a:rPr lang="en-US" sz="2000" dirty="0" smtClean="0"/>
              <a:t>                      Why?</a:t>
            </a:r>
            <a:endParaRPr lang="en-US" sz="2000" dirty="0"/>
          </a:p>
        </p:txBody>
      </p:sp>
      <p:sp>
        <p:nvSpPr>
          <p:cNvPr id="18" name="Rectangle 17"/>
          <p:cNvSpPr/>
          <p:nvPr/>
        </p:nvSpPr>
        <p:spPr>
          <a:xfrm>
            <a:off x="2514600" y="5562600"/>
            <a:ext cx="533400" cy="3048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a:off x="2057400" y="5105400"/>
            <a:ext cx="0" cy="457200"/>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52400" y="5105400"/>
            <a:ext cx="1905000" cy="400110"/>
          </a:xfrm>
          <a:prstGeom prst="rect">
            <a:avLst/>
          </a:prstGeom>
          <a:noFill/>
        </p:spPr>
        <p:txBody>
          <a:bodyPr wrap="square" rtlCol="0">
            <a:spAutoFit/>
          </a:bodyPr>
          <a:lstStyle/>
          <a:p>
            <a:r>
              <a:rPr lang="en-US" sz="1000" b="1" dirty="0" smtClean="0"/>
              <a:t>Drill no higher than 18” from the lower of the soil or slab level</a:t>
            </a:r>
            <a:endParaRPr lang="en-US" sz="10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28600" y="4267200"/>
            <a:ext cx="8458200" cy="5334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676400" y="3505200"/>
            <a:ext cx="6019800" cy="76200"/>
          </a:xfrm>
          <a:prstGeom prst="rect">
            <a:avLst/>
          </a:prstGeom>
          <a:solidFill>
            <a:srgbClr val="A6A6A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a:off x="228600" y="3276600"/>
            <a:ext cx="1485900" cy="0"/>
          </a:xfrm>
          <a:prstGeom prst="straightConnector1">
            <a:avLst/>
          </a:prstGeom>
          <a:ln w="381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0" y="1981200"/>
            <a:ext cx="4253664" cy="369332"/>
          </a:xfrm>
          <a:prstGeom prst="rect">
            <a:avLst/>
          </a:prstGeom>
          <a:noFill/>
        </p:spPr>
        <p:txBody>
          <a:bodyPr wrap="square" rtlCol="0">
            <a:spAutoFit/>
          </a:bodyPr>
          <a:lstStyle/>
          <a:p>
            <a:r>
              <a:rPr lang="en-US" b="1" dirty="0" smtClean="0">
                <a:latin typeface="+mj-lt"/>
              </a:rPr>
              <a:t>  Outside home           Inside home</a:t>
            </a:r>
            <a:endParaRPr lang="en-US" b="1" dirty="0">
              <a:latin typeface="+mj-lt"/>
            </a:endParaRPr>
          </a:p>
        </p:txBody>
      </p:sp>
      <p:sp>
        <p:nvSpPr>
          <p:cNvPr id="9" name="Rectangle 8"/>
          <p:cNvSpPr/>
          <p:nvPr/>
        </p:nvSpPr>
        <p:spPr>
          <a:xfrm>
            <a:off x="1828800" y="1676400"/>
            <a:ext cx="76200" cy="1828800"/>
          </a:xfrm>
          <a:prstGeom prst="rect">
            <a:avLst/>
          </a:prstGeom>
          <a:solidFill>
            <a:srgbClr val="FFCC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1905000" y="1676400"/>
            <a:ext cx="45719" cy="1828800"/>
          </a:xfrm>
          <a:prstGeom prst="rect">
            <a:avLst/>
          </a:prstGeom>
          <a:solidFill>
            <a:schemeClr val="bg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28600" y="3581400"/>
            <a:ext cx="8458200" cy="8382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Soil</a:t>
            </a:r>
            <a:endParaRPr lang="en-US" b="1" dirty="0">
              <a:solidFill>
                <a:schemeClr val="bg1"/>
              </a:solidFill>
            </a:endParaRPr>
          </a:p>
        </p:txBody>
      </p:sp>
      <p:sp>
        <p:nvSpPr>
          <p:cNvPr id="14" name="Rectangle 13"/>
          <p:cNvSpPr/>
          <p:nvPr/>
        </p:nvSpPr>
        <p:spPr>
          <a:xfrm>
            <a:off x="1676400" y="34290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1676400" y="33528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1676400" y="32766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1676400" y="32004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1676400" y="31242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1676400" y="30480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1676400" y="29718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1676400" y="28956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1676400" y="24384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1676400" y="25146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1676400" y="25908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1676400" y="26670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1676400" y="27432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1676400" y="28194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1676400" y="19812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1676400" y="20574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1676400" y="21336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1676400" y="22098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1676400" y="22860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1676400" y="23622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1676400" y="18288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1676400" y="19050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1676400" y="16764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1676400" y="1752600"/>
            <a:ext cx="152400" cy="76200"/>
          </a:xfrm>
          <a:prstGeom prst="rect">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457200" y="3048000"/>
            <a:ext cx="457200" cy="457200"/>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p:cNvCxnSpPr>
            <a:stCxn id="48" idx="7"/>
            <a:endCxn id="48" idx="3"/>
          </p:cNvCxnSpPr>
          <p:nvPr/>
        </p:nvCxnSpPr>
        <p:spPr>
          <a:xfrm flipH="1">
            <a:off x="524155" y="3114955"/>
            <a:ext cx="323290" cy="323290"/>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1143000" y="5257800"/>
            <a:ext cx="6781800" cy="707886"/>
          </a:xfrm>
          <a:prstGeom prst="rect">
            <a:avLst/>
          </a:prstGeom>
          <a:noFill/>
        </p:spPr>
        <p:txBody>
          <a:bodyPr wrap="square" rtlCol="0">
            <a:spAutoFit/>
          </a:bodyPr>
          <a:lstStyle/>
          <a:p>
            <a:r>
              <a:rPr lang="en-US" sz="2000" dirty="0" smtClean="0"/>
              <a:t>This is what happens when you drill a brick wall above the level of the monolithic slab…</a:t>
            </a:r>
            <a:r>
              <a:rPr lang="en-US" sz="2000" b="1" dirty="0" smtClean="0"/>
              <a:t>a spill.</a:t>
            </a:r>
            <a:endParaRPr lang="en-US" sz="2000" b="1" dirty="0"/>
          </a:p>
        </p:txBody>
      </p:sp>
      <p:sp>
        <p:nvSpPr>
          <p:cNvPr id="52" name="Right Triangle 51"/>
          <p:cNvSpPr/>
          <p:nvPr/>
        </p:nvSpPr>
        <p:spPr>
          <a:xfrm>
            <a:off x="1676400" y="3505200"/>
            <a:ext cx="228600" cy="304800"/>
          </a:xfrm>
          <a:prstGeom prst="rtTriangle">
            <a:avLst/>
          </a:prstGeom>
          <a:solidFill>
            <a:srgbClr val="A6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rapezoid 52"/>
          <p:cNvSpPr/>
          <p:nvPr/>
        </p:nvSpPr>
        <p:spPr>
          <a:xfrm rot="10800000">
            <a:off x="1676400" y="3505200"/>
            <a:ext cx="304800" cy="301752"/>
          </a:xfrm>
          <a:prstGeom prst="trapezoid">
            <a:avLst/>
          </a:prstGeom>
          <a:solidFill>
            <a:srgbClr val="A6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1676400" y="3505200"/>
            <a:ext cx="228600" cy="304800"/>
          </a:xfrm>
          <a:prstGeom prst="rect">
            <a:avLst/>
          </a:prstGeom>
          <a:solidFill>
            <a:srgbClr val="A6A6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Minus 54"/>
          <p:cNvSpPr/>
          <p:nvPr/>
        </p:nvSpPr>
        <p:spPr>
          <a:xfrm>
            <a:off x="1676400" y="3352800"/>
            <a:ext cx="2057400" cy="228600"/>
          </a:xfrm>
          <a:prstGeom prst="mathMinus">
            <a:avLst/>
          </a:prstGeom>
          <a:solidFill>
            <a:srgbClr val="4B53E2"/>
          </a:solidFill>
          <a:ln>
            <a:solidFill>
              <a:srgbClr val="493E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TextBox 55"/>
          <p:cNvSpPr txBox="1"/>
          <p:nvPr/>
        </p:nvSpPr>
        <p:spPr>
          <a:xfrm>
            <a:off x="3810000" y="2209800"/>
            <a:ext cx="1524000" cy="400110"/>
          </a:xfrm>
          <a:prstGeom prst="rect">
            <a:avLst/>
          </a:prstGeom>
          <a:noFill/>
          <a:ln>
            <a:solidFill>
              <a:schemeClr val="tx1"/>
            </a:solidFill>
          </a:ln>
        </p:spPr>
        <p:txBody>
          <a:bodyPr wrap="square" rtlCol="0">
            <a:spAutoFit/>
          </a:bodyPr>
          <a:lstStyle/>
          <a:p>
            <a:r>
              <a:rPr lang="en-US" sz="2000" b="1" dirty="0" smtClean="0"/>
              <a:t>Don’t do it!</a:t>
            </a:r>
            <a:endParaRPr lang="en-US" sz="2000" b="1" dirty="0"/>
          </a:p>
        </p:txBody>
      </p:sp>
      <p:pic>
        <p:nvPicPr>
          <p:cNvPr id="58" name="Picture 57"/>
          <p:cNvPicPr>
            <a:picLocks noChangeAspect="1"/>
          </p:cNvPicPr>
          <p:nvPr/>
        </p:nvPicPr>
        <p:blipFill>
          <a:blip r:embed="rId3"/>
          <a:stretch>
            <a:fillRect/>
          </a:stretch>
        </p:blipFill>
        <p:spPr>
          <a:xfrm>
            <a:off x="5562600" y="2133600"/>
            <a:ext cx="2212340" cy="1701800"/>
          </a:xfrm>
          <a:prstGeom prst="rect">
            <a:avLst/>
          </a:prstGeom>
        </p:spPr>
      </p:pic>
      <p:sp>
        <p:nvSpPr>
          <p:cNvPr id="59" name="Rectangle 58"/>
          <p:cNvSpPr/>
          <p:nvPr/>
        </p:nvSpPr>
        <p:spPr>
          <a:xfrm>
            <a:off x="5562600" y="3581400"/>
            <a:ext cx="3124200" cy="4572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Picture 59"/>
          <p:cNvPicPr>
            <a:picLocks noChangeAspect="1"/>
          </p:cNvPicPr>
          <p:nvPr/>
        </p:nvPicPr>
        <p:blipFill>
          <a:blip r:embed="rId4"/>
          <a:stretch>
            <a:fillRect/>
          </a:stretch>
        </p:blipFill>
        <p:spPr>
          <a:xfrm>
            <a:off x="6096000" y="838200"/>
            <a:ext cx="1234088" cy="1676400"/>
          </a:xfrm>
          <a:prstGeom prst="rect">
            <a:avLst/>
          </a:prstGeom>
        </p:spPr>
      </p:pic>
      <p:sp>
        <p:nvSpPr>
          <p:cNvPr id="62" name="Rectangle 61"/>
          <p:cNvSpPr/>
          <p:nvPr/>
        </p:nvSpPr>
        <p:spPr>
          <a:xfrm>
            <a:off x="1905000" y="3505200"/>
            <a:ext cx="5791200" cy="7620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p:cNvSpPr txBox="1"/>
          <p:nvPr/>
        </p:nvSpPr>
        <p:spPr>
          <a:xfrm>
            <a:off x="7162800" y="838200"/>
            <a:ext cx="381000" cy="1692771"/>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sz="1400" dirty="0"/>
          </a:p>
        </p:txBody>
      </p:sp>
      <p:sp>
        <p:nvSpPr>
          <p:cNvPr id="64" name="TextBox 63"/>
          <p:cNvSpPr txBox="1"/>
          <p:nvPr/>
        </p:nvSpPr>
        <p:spPr>
          <a:xfrm>
            <a:off x="5791200" y="838200"/>
            <a:ext cx="457200" cy="1692771"/>
          </a:xfrm>
          <a:prstGeom prst="rect">
            <a:avLst/>
          </a:prstGeom>
          <a:solidFill>
            <a:schemeClr val="bg1"/>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sz="1400" dirty="0"/>
          </a:p>
        </p:txBody>
      </p:sp>
      <p:cxnSp>
        <p:nvCxnSpPr>
          <p:cNvPr id="66" name="Straight Connector 65"/>
          <p:cNvCxnSpPr/>
          <p:nvPr/>
        </p:nvCxnSpPr>
        <p:spPr>
          <a:xfrm>
            <a:off x="1676400" y="3505200"/>
            <a:ext cx="7010400" cy="0"/>
          </a:xfrm>
          <a:prstGeom prst="line">
            <a:avLst/>
          </a:prstGeom>
          <a:ln w="3175"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7696200" y="3505200"/>
            <a:ext cx="990600" cy="7620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71912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5" grpId="0" animBg="1"/>
      <p:bldP spid="5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3048000"/>
            <a:ext cx="16764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438400" y="31242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438400" y="33528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438400" y="35814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438400" y="38100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2438400" y="40386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438400" y="42672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6172200" y="33528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172200" y="31242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172200" y="28956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286000" y="4495800"/>
            <a:ext cx="533400" cy="3048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590800" y="29718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590800" y="2895600"/>
            <a:ext cx="76200" cy="76200"/>
          </a:xfrm>
          <a:prstGeom prst="rect">
            <a:avLst/>
          </a:prstGeom>
          <a:solidFill>
            <a:srgbClr val="FF0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590800" y="28194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590800" y="27432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2590800" y="26670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2438400" y="2362200"/>
            <a:ext cx="152400" cy="609600"/>
          </a:xfrm>
          <a:prstGeom prst="re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flipV="1">
            <a:off x="2438400" y="2971800"/>
            <a:ext cx="152400" cy="45719"/>
          </a:xfrm>
          <a:prstGeom prst="re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6172200" y="35814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172200" y="38100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172200" y="40386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6172200" y="42672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6172200" y="44958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172200" y="47244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172200" y="49530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172200" y="51816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6172200" y="5410200"/>
            <a:ext cx="228600" cy="2286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6172200" y="2514600"/>
            <a:ext cx="45719" cy="381000"/>
          </a:xfrm>
          <a:prstGeom prst="re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6248400" y="2514600"/>
            <a:ext cx="2209800" cy="381000"/>
          </a:xfrm>
          <a:prstGeom prst="re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6019800" y="5638800"/>
            <a:ext cx="533400" cy="304800"/>
          </a:xfrm>
          <a:prstGeom prst="rect">
            <a:avLst/>
          </a:prstGeom>
          <a:solidFill>
            <a:schemeClr val="bg1">
              <a:lumMod val="6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6400800" y="5562600"/>
            <a:ext cx="19812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6629400" y="3733800"/>
            <a:ext cx="1828800" cy="461665"/>
          </a:xfrm>
          <a:prstGeom prst="rect">
            <a:avLst/>
          </a:prstGeom>
          <a:noFill/>
        </p:spPr>
        <p:txBody>
          <a:bodyPr wrap="square" rtlCol="0">
            <a:spAutoFit/>
          </a:bodyPr>
          <a:lstStyle/>
          <a:p>
            <a:r>
              <a:rPr lang="en-US" sz="2400" b="1" dirty="0" smtClean="0">
                <a:latin typeface="+mj-lt"/>
              </a:rPr>
              <a:t>Basement</a:t>
            </a:r>
            <a:endParaRPr lang="en-US" sz="2400" b="1" dirty="0">
              <a:latin typeface="+mj-lt"/>
            </a:endParaRPr>
          </a:p>
        </p:txBody>
      </p:sp>
      <p:cxnSp>
        <p:nvCxnSpPr>
          <p:cNvPr id="45" name="Straight Arrow Connector 44"/>
          <p:cNvCxnSpPr/>
          <p:nvPr/>
        </p:nvCxnSpPr>
        <p:spPr>
          <a:xfrm flipH="1">
            <a:off x="6400800" y="5181600"/>
            <a:ext cx="457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5029200" y="3124200"/>
            <a:ext cx="1143000" cy="25146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5029200" y="5638800"/>
            <a:ext cx="990600" cy="3048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p:cNvCxnSpPr>
            <a:endCxn id="18" idx="1"/>
          </p:cNvCxnSpPr>
          <p:nvPr/>
        </p:nvCxnSpPr>
        <p:spPr>
          <a:xfrm flipV="1">
            <a:off x="6172200" y="3009900"/>
            <a:ext cx="0" cy="2628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6019800" y="5638800"/>
            <a:ext cx="0" cy="3048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019800" y="5638800"/>
            <a:ext cx="1524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6553200" y="5638800"/>
            <a:ext cx="1828800" cy="3048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p:cNvCxnSpPr/>
          <p:nvPr/>
        </p:nvCxnSpPr>
        <p:spPr>
          <a:xfrm flipH="1">
            <a:off x="6019800" y="5638800"/>
            <a:ext cx="23622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553200" y="5638800"/>
            <a:ext cx="0" cy="3048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990600" y="3124200"/>
            <a:ext cx="1447800" cy="13716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990600" y="4495800"/>
            <a:ext cx="1295400" cy="3048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p:cNvCxnSpPr/>
          <p:nvPr/>
        </p:nvCxnSpPr>
        <p:spPr>
          <a:xfrm flipH="1">
            <a:off x="990600" y="3124200"/>
            <a:ext cx="16764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438400" y="3124200"/>
            <a:ext cx="0" cy="13716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2286000" y="4495800"/>
            <a:ext cx="5334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2286000" y="4495800"/>
            <a:ext cx="0" cy="3048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990600" y="3352801"/>
            <a:ext cx="2895600" cy="830997"/>
          </a:xfrm>
          <a:prstGeom prst="rect">
            <a:avLst/>
          </a:prstGeom>
          <a:noFill/>
        </p:spPr>
        <p:txBody>
          <a:bodyPr wrap="square" rtlCol="0">
            <a:spAutoFit/>
          </a:bodyPr>
          <a:lstStyle/>
          <a:p>
            <a:r>
              <a:rPr lang="en-US" sz="2400" b="1" dirty="0" smtClean="0">
                <a:solidFill>
                  <a:schemeClr val="bg1"/>
                </a:solidFill>
                <a:latin typeface="+mj-lt"/>
              </a:rPr>
              <a:t>Supported</a:t>
            </a:r>
          </a:p>
          <a:p>
            <a:r>
              <a:rPr lang="en-US" sz="2400" b="1" dirty="0" smtClean="0">
                <a:solidFill>
                  <a:schemeClr val="bg1"/>
                </a:solidFill>
                <a:latin typeface="+mj-lt"/>
              </a:rPr>
              <a:t>     slab </a:t>
            </a:r>
            <a:endParaRPr lang="en-US" sz="2400" b="1" dirty="0">
              <a:solidFill>
                <a:schemeClr val="bg1"/>
              </a:solidFill>
              <a:latin typeface="+mj-lt"/>
            </a:endParaRPr>
          </a:p>
        </p:txBody>
      </p:sp>
      <p:sp>
        <p:nvSpPr>
          <p:cNvPr id="77" name="Rectangle 76"/>
          <p:cNvSpPr/>
          <p:nvPr/>
        </p:nvSpPr>
        <p:spPr>
          <a:xfrm>
            <a:off x="2667000" y="4419600"/>
            <a:ext cx="990600" cy="762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2819400" y="4495800"/>
            <a:ext cx="838200" cy="3048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Straight Connector 79"/>
          <p:cNvCxnSpPr>
            <a:endCxn id="77" idx="1"/>
          </p:cNvCxnSpPr>
          <p:nvPr/>
        </p:nvCxnSpPr>
        <p:spPr>
          <a:xfrm>
            <a:off x="2667000" y="3124200"/>
            <a:ext cx="0" cy="13335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Rectangle 80"/>
          <p:cNvSpPr/>
          <p:nvPr/>
        </p:nvSpPr>
        <p:spPr>
          <a:xfrm>
            <a:off x="5029200" y="5943600"/>
            <a:ext cx="3352800" cy="3810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traight Connector 82"/>
          <p:cNvCxnSpPr/>
          <p:nvPr/>
        </p:nvCxnSpPr>
        <p:spPr>
          <a:xfrm>
            <a:off x="6019800" y="5943600"/>
            <a:ext cx="5334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990600" y="4800600"/>
            <a:ext cx="2667000" cy="5334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 name="Straight Connector 85"/>
          <p:cNvCxnSpPr/>
          <p:nvPr/>
        </p:nvCxnSpPr>
        <p:spPr>
          <a:xfrm>
            <a:off x="2286000" y="4800600"/>
            <a:ext cx="4953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endCxn id="19" idx="0"/>
          </p:cNvCxnSpPr>
          <p:nvPr/>
        </p:nvCxnSpPr>
        <p:spPr>
          <a:xfrm flipH="1">
            <a:off x="2552700" y="4495800"/>
            <a:ext cx="266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2819400" y="4495800"/>
            <a:ext cx="0" cy="3048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flipH="1">
            <a:off x="2667000" y="4038600"/>
            <a:ext cx="457200"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838200" y="533400"/>
            <a:ext cx="7543800" cy="830997"/>
          </a:xfrm>
          <a:prstGeom prst="rect">
            <a:avLst/>
          </a:prstGeom>
          <a:noFill/>
          <a:ln>
            <a:solidFill>
              <a:schemeClr val="tx1"/>
            </a:solidFill>
          </a:ln>
        </p:spPr>
        <p:txBody>
          <a:bodyPr wrap="square" rtlCol="0">
            <a:spAutoFit/>
          </a:bodyPr>
          <a:lstStyle/>
          <a:p>
            <a:pPr algn="ctr"/>
            <a:r>
              <a:rPr lang="en-US" sz="2400" b="1" dirty="0" smtClean="0">
                <a:latin typeface="+mj-lt"/>
              </a:rPr>
              <a:t>Drill into the voids at no higher than 18” above the lower of the soil or slab level adjacent to the wall </a:t>
            </a:r>
            <a:endParaRPr lang="en-US" sz="2400" b="1" dirty="0">
              <a:latin typeface="+mj-lt"/>
            </a:endParaRPr>
          </a:p>
        </p:txBody>
      </p:sp>
      <p:sp>
        <p:nvSpPr>
          <p:cNvPr id="63" name="TextBox 62"/>
          <p:cNvSpPr txBox="1"/>
          <p:nvPr/>
        </p:nvSpPr>
        <p:spPr>
          <a:xfrm>
            <a:off x="838200" y="2590800"/>
            <a:ext cx="3505200" cy="461665"/>
          </a:xfrm>
          <a:prstGeom prst="rect">
            <a:avLst/>
          </a:prstGeom>
          <a:noFill/>
        </p:spPr>
        <p:txBody>
          <a:bodyPr wrap="square" rtlCol="0">
            <a:spAutoFit/>
          </a:bodyPr>
          <a:lstStyle/>
          <a:p>
            <a:r>
              <a:rPr lang="en-US" sz="2400" b="1" dirty="0" smtClean="0">
                <a:latin typeface="+mj-lt"/>
              </a:rPr>
              <a:t>  </a:t>
            </a:r>
            <a:r>
              <a:rPr lang="en-US" b="1" dirty="0" smtClean="0">
                <a:latin typeface="+mj-lt"/>
              </a:rPr>
              <a:t>Inside home           Outside home</a:t>
            </a:r>
            <a:endParaRPr lang="en-US" sz="2400" b="1" dirty="0">
              <a:latin typeface="+mj-lt"/>
            </a:endParaRPr>
          </a:p>
        </p:txBody>
      </p:sp>
      <p:sp>
        <p:nvSpPr>
          <p:cNvPr id="64" name="Rectangle 63"/>
          <p:cNvSpPr/>
          <p:nvPr/>
        </p:nvSpPr>
        <p:spPr>
          <a:xfrm>
            <a:off x="2590800" y="25908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2590800" y="25146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2590800" y="24384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2590800" y="2362200"/>
            <a:ext cx="76200" cy="76200"/>
          </a:xfrm>
          <a:prstGeom prst="rect">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4495800" y="2057400"/>
            <a:ext cx="3733799" cy="461665"/>
          </a:xfrm>
          <a:prstGeom prst="rect">
            <a:avLst/>
          </a:prstGeom>
          <a:noFill/>
        </p:spPr>
        <p:txBody>
          <a:bodyPr wrap="square" rtlCol="0">
            <a:spAutoFit/>
          </a:bodyPr>
          <a:lstStyle/>
          <a:p>
            <a:r>
              <a:rPr lang="en-US" b="1" dirty="0" smtClean="0">
                <a:latin typeface="+mj-lt"/>
              </a:rPr>
              <a:t>Outside home       </a:t>
            </a:r>
            <a:r>
              <a:rPr lang="en-US" sz="2400" b="1" dirty="0" smtClean="0">
                <a:latin typeface="+mj-lt"/>
              </a:rPr>
              <a:t>    </a:t>
            </a:r>
            <a:r>
              <a:rPr lang="en-US" b="1" dirty="0" smtClean="0">
                <a:latin typeface="+mj-lt"/>
              </a:rPr>
              <a:t>Inside home</a:t>
            </a:r>
            <a:endParaRPr lang="en-US" b="1" dirty="0">
              <a:latin typeface="+mj-lt"/>
            </a:endParaRPr>
          </a:p>
        </p:txBody>
      </p:sp>
      <p:sp>
        <p:nvSpPr>
          <p:cNvPr id="79" name="Rectangle 78"/>
          <p:cNvSpPr/>
          <p:nvPr/>
        </p:nvSpPr>
        <p:spPr>
          <a:xfrm flipV="1">
            <a:off x="6248400" y="2438400"/>
            <a:ext cx="152400" cy="45719"/>
          </a:xfrm>
          <a:prstGeom prst="re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6248400" y="2209800"/>
            <a:ext cx="152400" cy="228600"/>
          </a:xfrm>
          <a:prstGeom prst="rect">
            <a:avLst/>
          </a:prstGeom>
          <a:solidFill>
            <a:srgbClr val="FFC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flipH="1">
            <a:off x="6172200" y="2209800"/>
            <a:ext cx="45719" cy="3048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p:cNvSpPr/>
          <p:nvPr/>
        </p:nvSpPr>
        <p:spPr>
          <a:xfrm>
            <a:off x="6096000" y="2209800"/>
            <a:ext cx="76200" cy="685800"/>
          </a:xfrm>
          <a:prstGeom prst="rect">
            <a:avLst/>
          </a:prstGeom>
          <a:solidFill>
            <a:srgbClr val="9933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TextBox 84"/>
          <p:cNvSpPr txBox="1"/>
          <p:nvPr/>
        </p:nvSpPr>
        <p:spPr>
          <a:xfrm>
            <a:off x="3048000" y="3886200"/>
            <a:ext cx="762000" cy="276999"/>
          </a:xfrm>
          <a:prstGeom prst="rect">
            <a:avLst/>
          </a:prstGeom>
          <a:noFill/>
        </p:spPr>
        <p:txBody>
          <a:bodyPr wrap="square" rtlCol="0">
            <a:spAutoFit/>
          </a:bodyPr>
          <a:lstStyle/>
          <a:p>
            <a:endParaRPr lang="en-US" sz="1200" b="1" dirty="0">
              <a:latin typeface="+mj-lt"/>
            </a:endParaRPr>
          </a:p>
        </p:txBody>
      </p:sp>
      <p:sp>
        <p:nvSpPr>
          <p:cNvPr id="91" name="TextBox 90"/>
          <p:cNvSpPr txBox="1"/>
          <p:nvPr/>
        </p:nvSpPr>
        <p:spPr>
          <a:xfrm>
            <a:off x="6781800" y="5029200"/>
            <a:ext cx="572708" cy="276999"/>
          </a:xfrm>
          <a:prstGeom prst="rect">
            <a:avLst/>
          </a:prstGeom>
          <a:noFill/>
        </p:spPr>
        <p:txBody>
          <a:bodyPr wrap="square" rtlCol="0">
            <a:spAutoFit/>
          </a:bodyPr>
          <a:lstStyle/>
          <a:p>
            <a:endParaRPr lang="en-US" sz="1200" b="1" dirty="0">
              <a:latin typeface="+mj-lt"/>
            </a:endParaRPr>
          </a:p>
        </p:txBody>
      </p:sp>
      <p:sp>
        <p:nvSpPr>
          <p:cNvPr id="92" name="TextBox 91"/>
          <p:cNvSpPr txBox="1"/>
          <p:nvPr/>
        </p:nvSpPr>
        <p:spPr>
          <a:xfrm>
            <a:off x="8534400" y="6642556"/>
            <a:ext cx="609600" cy="215444"/>
          </a:xfrm>
          <a:prstGeom prst="rect">
            <a:avLst/>
          </a:prstGeom>
          <a:noFill/>
        </p:spPr>
        <p:txBody>
          <a:bodyPr wrap="square" rtlCol="0">
            <a:spAutoFit/>
          </a:bodyPr>
          <a:lstStyle/>
          <a:p>
            <a:pPr algn="ctr"/>
            <a:r>
              <a:rPr lang="en-US" sz="800" b="1" dirty="0"/>
              <a:t>6</a:t>
            </a:r>
            <a:r>
              <a:rPr lang="en-US" sz="800" b="1" dirty="0" smtClean="0"/>
              <a:t>0/81</a:t>
            </a:r>
            <a:endParaRPr lang="en-US" sz="800" b="1" dirty="0"/>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76400" y="4419600"/>
            <a:ext cx="6248400" cy="1938992"/>
          </a:xfrm>
          <a:prstGeom prst="rect">
            <a:avLst/>
          </a:prstGeom>
          <a:noFill/>
        </p:spPr>
        <p:txBody>
          <a:bodyPr wrap="square" rtlCol="0">
            <a:spAutoFit/>
          </a:bodyPr>
          <a:lstStyle/>
          <a:p>
            <a:r>
              <a:rPr lang="en-US" sz="2000" dirty="0" smtClean="0">
                <a:latin typeface="+mj-lt"/>
              </a:rPr>
              <a:t>If the customer will </a:t>
            </a:r>
            <a:r>
              <a:rPr lang="en-US" sz="2000" u="sng" dirty="0" smtClean="0">
                <a:latin typeface="+mj-lt"/>
              </a:rPr>
              <a:t>not</a:t>
            </a:r>
            <a:r>
              <a:rPr lang="en-US" sz="2000" dirty="0" smtClean="0">
                <a:latin typeface="+mj-lt"/>
              </a:rPr>
              <a:t> allow you to drill the voids of a </a:t>
            </a:r>
          </a:p>
          <a:p>
            <a:r>
              <a:rPr lang="en-US" sz="2000" dirty="0" smtClean="0">
                <a:latin typeface="+mj-lt"/>
              </a:rPr>
              <a:t>foundation wall (such as a hollow block basement wall) </a:t>
            </a:r>
          </a:p>
          <a:p>
            <a:r>
              <a:rPr lang="en-US" sz="2000" dirty="0" smtClean="0">
                <a:latin typeface="+mj-lt"/>
              </a:rPr>
              <a:t>or it is impossible to drill and treat voids of the foundation </a:t>
            </a:r>
          </a:p>
          <a:p>
            <a:r>
              <a:rPr lang="en-US" sz="2000" dirty="0" smtClean="0">
                <a:latin typeface="+mj-lt"/>
              </a:rPr>
              <a:t>wall within 18” of the lowest of the soil or slab surfaces </a:t>
            </a:r>
          </a:p>
          <a:p>
            <a:r>
              <a:rPr lang="en-US" sz="2000" dirty="0" smtClean="0">
                <a:latin typeface="+mj-lt"/>
              </a:rPr>
              <a:t>contiguous to the opposite side of the vertical wall, this </a:t>
            </a:r>
          </a:p>
          <a:p>
            <a:r>
              <a:rPr lang="en-US" sz="2000" dirty="0" smtClean="0">
                <a:latin typeface="+mj-lt"/>
              </a:rPr>
              <a:t>treatment standard must be WAIVED.  </a:t>
            </a:r>
            <a:endParaRPr lang="en-US" sz="2000" dirty="0">
              <a:latin typeface="+mj-lt"/>
            </a:endParaRPr>
          </a:p>
        </p:txBody>
      </p:sp>
      <p:pic>
        <p:nvPicPr>
          <p:cNvPr id="56322" name="Picture 2" descr="http://www.semichiganhomeimprovement.com/images/finished-basements.png"/>
          <p:cNvPicPr>
            <a:picLocks noChangeAspect="1" noChangeArrowheads="1"/>
          </p:cNvPicPr>
          <p:nvPr/>
        </p:nvPicPr>
        <p:blipFill>
          <a:blip r:embed="rId2" cstate="print"/>
          <a:srcRect/>
          <a:stretch>
            <a:fillRect/>
          </a:stretch>
        </p:blipFill>
        <p:spPr bwMode="auto">
          <a:xfrm>
            <a:off x="1676400" y="381000"/>
            <a:ext cx="5622636" cy="3838904"/>
          </a:xfrm>
          <a:prstGeom prst="rect">
            <a:avLst/>
          </a:prstGeom>
          <a:noFill/>
          <a:ln>
            <a:noFill/>
          </a:ln>
        </p:spPr>
      </p:pic>
      <p:sp>
        <p:nvSpPr>
          <p:cNvPr id="8" name="Rectangle 7"/>
          <p:cNvSpPr/>
          <p:nvPr/>
        </p:nvSpPr>
        <p:spPr>
          <a:xfrm>
            <a:off x="1676400" y="457200"/>
            <a:ext cx="5715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828800" y="3962400"/>
            <a:ext cx="5410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162800" y="533400"/>
            <a:ext cx="381000" cy="3581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752600" y="457200"/>
            <a:ext cx="457200" cy="3657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4038600"/>
            <a:ext cx="8686800" cy="2554545"/>
          </a:xfrm>
          <a:prstGeom prst="rect">
            <a:avLst/>
          </a:prstGeom>
          <a:noFill/>
        </p:spPr>
        <p:txBody>
          <a:bodyPr wrap="square" rtlCol="0">
            <a:spAutoFit/>
          </a:bodyPr>
          <a:lstStyle/>
          <a:p>
            <a:r>
              <a:rPr lang="en-US" sz="2000" dirty="0" smtClean="0">
                <a:latin typeface="+mj-lt"/>
              </a:rPr>
              <a:t>If it is impossible to drill and treat voids of the </a:t>
            </a:r>
          </a:p>
          <a:p>
            <a:r>
              <a:rPr lang="en-US" sz="2000" dirty="0" smtClean="0">
                <a:latin typeface="+mj-lt"/>
              </a:rPr>
              <a:t>foundation wall within 18” of the lowest of the </a:t>
            </a:r>
          </a:p>
          <a:p>
            <a:r>
              <a:rPr lang="en-US" sz="2000" dirty="0" smtClean="0">
                <a:latin typeface="+mj-lt"/>
              </a:rPr>
              <a:t>soil or slab surfaces contiguous to the opposite </a:t>
            </a:r>
          </a:p>
          <a:p>
            <a:r>
              <a:rPr lang="en-US" sz="2000" dirty="0" smtClean="0">
                <a:latin typeface="+mj-lt"/>
              </a:rPr>
              <a:t>side of the vertical wall, such as in this hollow </a:t>
            </a:r>
          </a:p>
          <a:p>
            <a:r>
              <a:rPr lang="en-US" sz="2000" dirty="0" smtClean="0">
                <a:latin typeface="+mj-lt"/>
              </a:rPr>
              <a:t>block/brick veneer wall of this supported slab </a:t>
            </a:r>
          </a:p>
          <a:p>
            <a:r>
              <a:rPr lang="en-US" sz="2000" dirty="0" smtClean="0">
                <a:latin typeface="+mj-lt"/>
              </a:rPr>
              <a:t>structure where the AC unit will not permit the </a:t>
            </a:r>
          </a:p>
          <a:p>
            <a:r>
              <a:rPr lang="en-US" sz="2000" dirty="0" smtClean="0">
                <a:latin typeface="+mj-lt"/>
              </a:rPr>
              <a:t>proper void treatment, this treatment standard </a:t>
            </a:r>
          </a:p>
          <a:p>
            <a:r>
              <a:rPr lang="en-US" sz="2000" dirty="0" smtClean="0">
                <a:latin typeface="+mj-lt"/>
              </a:rPr>
              <a:t>must be WAIVED.  </a:t>
            </a:r>
            <a:endParaRPr lang="en-US" sz="2000" dirty="0">
              <a:latin typeface="+mj-lt"/>
            </a:endParaRPr>
          </a:p>
        </p:txBody>
      </p:sp>
      <p:pic>
        <p:nvPicPr>
          <p:cNvPr id="54273" name="Picture 1"/>
          <p:cNvPicPr>
            <a:picLocks noChangeAspect="1" noChangeArrowheads="1"/>
          </p:cNvPicPr>
          <p:nvPr/>
        </p:nvPicPr>
        <p:blipFill>
          <a:blip r:embed="rId2" cstate="print"/>
          <a:srcRect/>
          <a:stretch>
            <a:fillRect/>
          </a:stretch>
        </p:blipFill>
        <p:spPr bwMode="auto">
          <a:xfrm>
            <a:off x="5662706" y="4114800"/>
            <a:ext cx="3471863" cy="1957251"/>
          </a:xfrm>
          <a:prstGeom prst="rect">
            <a:avLst/>
          </a:prstGeom>
          <a:noFill/>
          <a:ln w="9525">
            <a:noFill/>
            <a:miter lim="800000"/>
            <a:headEnd/>
            <a:tailEnd/>
          </a:ln>
          <a:effectLst/>
        </p:spPr>
      </p:pic>
      <p:pic>
        <p:nvPicPr>
          <p:cNvPr id="54274" name="Picture 2"/>
          <p:cNvPicPr>
            <a:picLocks noChangeAspect="1" noChangeArrowheads="1"/>
          </p:cNvPicPr>
          <p:nvPr/>
        </p:nvPicPr>
        <p:blipFill>
          <a:blip r:embed="rId3" cstate="print"/>
          <a:srcRect/>
          <a:stretch>
            <a:fillRect/>
          </a:stretch>
        </p:blipFill>
        <p:spPr bwMode="auto">
          <a:xfrm>
            <a:off x="381000" y="609600"/>
            <a:ext cx="5224463" cy="2945273"/>
          </a:xfrm>
          <a:prstGeom prst="rect">
            <a:avLst/>
          </a:prstGeom>
          <a:noFill/>
          <a:ln w="9525">
            <a:noFill/>
            <a:miter lim="800000"/>
            <a:headEnd/>
            <a:tailEnd/>
          </a:ln>
          <a:effectLst/>
        </p:spPr>
      </p:pic>
      <p:sp>
        <p:nvSpPr>
          <p:cNvPr id="7" name="Rectangle 6"/>
          <p:cNvSpPr/>
          <p:nvPr/>
        </p:nvSpPr>
        <p:spPr>
          <a:xfrm>
            <a:off x="5638800" y="914400"/>
            <a:ext cx="304800" cy="5715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839200" y="2590800"/>
            <a:ext cx="304800" cy="388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943600" y="838200"/>
            <a:ext cx="3048000" cy="2554545"/>
          </a:xfrm>
          <a:prstGeom prst="rect">
            <a:avLst/>
          </a:prstGeom>
          <a:noFill/>
        </p:spPr>
        <p:txBody>
          <a:bodyPr wrap="square" rtlCol="0">
            <a:spAutoFit/>
          </a:bodyPr>
          <a:lstStyle/>
          <a:p>
            <a:r>
              <a:rPr lang="en-US" sz="2000" dirty="0" smtClean="0">
                <a:latin typeface="+mj-lt"/>
              </a:rPr>
              <a:t>If you can’t drill and treat the voids between the brick veneer and the block and of the hollow block foundation wall behind the AC unit within 18” of the soil, this treatment standard must be WAIVED.</a:t>
            </a:r>
            <a:endParaRPr lang="en-US" sz="2000" dirty="0">
              <a:latin typeface="+mj-lt"/>
            </a:endParaRPr>
          </a:p>
        </p:txBody>
      </p:sp>
      <p:sp>
        <p:nvSpPr>
          <p:cNvPr id="10" name="TextBox 9"/>
          <p:cNvSpPr txBox="1"/>
          <p:nvPr/>
        </p:nvSpPr>
        <p:spPr>
          <a:xfrm>
            <a:off x="8153400" y="6629400"/>
            <a:ext cx="990600" cy="215444"/>
          </a:xfrm>
          <a:prstGeom prst="rect">
            <a:avLst/>
          </a:prstGeom>
          <a:noFill/>
        </p:spPr>
        <p:txBody>
          <a:bodyPr wrap="square" rtlCol="0">
            <a:spAutoFit/>
          </a:bodyPr>
          <a:lstStyle/>
          <a:p>
            <a:r>
              <a:rPr lang="en-US" sz="800" b="1" dirty="0" smtClean="0"/>
              <a:t>           Slide 60/79</a:t>
            </a:r>
            <a:endParaRPr lang="en-US" sz="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427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76800"/>
          </a:xfrm>
        </p:spPr>
        <p:txBody>
          <a:bodyPr>
            <a:normAutofit/>
          </a:bodyPr>
          <a:lstStyle/>
          <a:p>
            <a:r>
              <a:rPr lang="en-US" sz="2000" dirty="0" smtClean="0">
                <a:latin typeface="Calibri" pitchFamily="34" charset="0"/>
              </a:rPr>
              <a:t>620-6-.04 (1) (a) 8. Providing ventilation in soil exposed crawl space at the rate of one standard ventilator (8”x16”) per fifteen (15) linear feet, or portion thereof, of foundation wall.  Where structural of other conditions dictate, the required ventilators may be placed in only three sides.  When an approved vapor barrier has been applied to a minimum of 70 percent of the ground surface in freestanding private residences, only one standard ventilator shall be required in each side of the structure, and if structural or other conditions dictate, the required number of ventilators may be placed in only three sides.  Provided, when any limited or restricted crawl space extends from the primary crawl space, creating air stagnation, one standard ventilator (8”x16”) shall be installed for each fifteen linear feet, or portion thereof, of foundation wall in such space, not considering the linear feet where such limited or restricted area joins the primary crawl space.</a:t>
            </a:r>
          </a:p>
          <a:p>
            <a:endParaRPr lang="en-US" dirty="0">
              <a:latin typeface="Calibri" pitchFamily="34" charset="0"/>
            </a:endParaRPr>
          </a:p>
        </p:txBody>
      </p:sp>
      <p:sp>
        <p:nvSpPr>
          <p:cNvPr id="4" name="Oval 3"/>
          <p:cNvSpPr/>
          <p:nvPr/>
        </p:nvSpPr>
        <p:spPr>
          <a:xfrm>
            <a:off x="1600200" y="1371600"/>
            <a:ext cx="5867400" cy="4648200"/>
          </a:xfrm>
          <a:prstGeom prst="ellipse">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a:stCxn id="4" idx="3"/>
          </p:cNvCxnSpPr>
          <p:nvPr/>
        </p:nvCxnSpPr>
        <p:spPr>
          <a:xfrm flipV="1">
            <a:off x="2459461" y="2209800"/>
            <a:ext cx="4322339" cy="3129287"/>
          </a:xfrm>
          <a:prstGeom prst="line">
            <a:avLst/>
          </a:prstGeom>
          <a:ln w="76200" cmpd="sng">
            <a:solidFill>
              <a:srgbClr val="FF0000"/>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57200" y="20438"/>
            <a:ext cx="8229600" cy="6863417"/>
          </a:xfrm>
          <a:prstGeom prst="rect">
            <a:avLst/>
          </a:prstGeom>
          <a:solidFill>
            <a:schemeClr val="bg1"/>
          </a:solidFill>
        </p:spPr>
        <p:txBody>
          <a:bodyPr wrap="square" rtlCol="0">
            <a:spAutoFit/>
          </a:bodyPr>
          <a:lstStyle/>
          <a:p>
            <a:endParaRPr lang="en-US" sz="4000" b="1" dirty="0" smtClean="0"/>
          </a:p>
          <a:p>
            <a:endParaRPr lang="en-US" sz="4000" b="1" dirty="0"/>
          </a:p>
          <a:p>
            <a:endParaRPr lang="en-US" sz="4000" b="1" dirty="0" smtClean="0"/>
          </a:p>
          <a:p>
            <a:pPr algn="ctr"/>
            <a:r>
              <a:rPr lang="en-US" sz="4000" b="1" dirty="0" smtClean="0">
                <a:solidFill>
                  <a:srgbClr val="FF0000"/>
                </a:solidFill>
              </a:rPr>
              <a:t>There is no more </a:t>
            </a:r>
          </a:p>
          <a:p>
            <a:pPr algn="ctr"/>
            <a:r>
              <a:rPr lang="en-US" sz="4000" b="1" dirty="0" smtClean="0">
                <a:solidFill>
                  <a:srgbClr val="FF0000"/>
                </a:solidFill>
              </a:rPr>
              <a:t>treatment standard </a:t>
            </a:r>
          </a:p>
          <a:p>
            <a:pPr algn="ctr"/>
            <a:r>
              <a:rPr lang="en-US" sz="4000" b="1" dirty="0" smtClean="0">
                <a:solidFill>
                  <a:srgbClr val="FF0000"/>
                </a:solidFill>
              </a:rPr>
              <a:t>for providing adequate ventilation </a:t>
            </a:r>
          </a:p>
          <a:p>
            <a:pPr algn="ctr"/>
            <a:r>
              <a:rPr lang="en-US" sz="4000" b="1" dirty="0" smtClean="0">
                <a:solidFill>
                  <a:srgbClr val="FF0000"/>
                </a:solidFill>
              </a:rPr>
              <a:t>in the crawl space </a:t>
            </a:r>
          </a:p>
          <a:p>
            <a:pPr algn="ctr"/>
            <a:r>
              <a:rPr lang="en-US" sz="4000" b="1" dirty="0" smtClean="0">
                <a:solidFill>
                  <a:srgbClr val="FF0000"/>
                </a:solidFill>
              </a:rPr>
              <a:t>for subterranean termite control!</a:t>
            </a:r>
          </a:p>
          <a:p>
            <a:pPr algn="ctr"/>
            <a:r>
              <a:rPr lang="en-US" sz="4000" b="1" dirty="0" smtClean="0">
                <a:solidFill>
                  <a:srgbClr val="FF0000"/>
                </a:solidFill>
              </a:rPr>
              <a:t> </a:t>
            </a:r>
            <a:endParaRPr lang="en-US" sz="4000" b="1" dirty="0"/>
          </a:p>
          <a:p>
            <a:pPr algn="ctr"/>
            <a:endParaRPr lang="en-US" sz="4000" b="1" dirty="0" smtClean="0"/>
          </a:p>
          <a:p>
            <a:pPr algn="ctr"/>
            <a:endParaRPr lang="en-US" sz="40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219200" y="1371600"/>
            <a:ext cx="6781800" cy="4876800"/>
          </a:xfrm>
        </p:spPr>
        <p:txBody>
          <a:bodyPr>
            <a:normAutofit/>
          </a:bodyPr>
          <a:lstStyle/>
          <a:p>
            <a:pPr marL="0" indent="0">
              <a:buNone/>
            </a:pPr>
            <a:r>
              <a:rPr lang="en-US" sz="2800" b="1" dirty="0" smtClean="0">
                <a:solidFill>
                  <a:srgbClr val="000000"/>
                </a:solidFill>
              </a:rPr>
              <a:t>Does that mean that I should no longer sell </a:t>
            </a:r>
          </a:p>
          <a:p>
            <a:pPr marL="0" indent="0">
              <a:buNone/>
            </a:pPr>
            <a:r>
              <a:rPr lang="en-US" sz="2800" b="1" dirty="0" smtClean="0">
                <a:solidFill>
                  <a:srgbClr val="000000"/>
                </a:solidFill>
              </a:rPr>
              <a:t>proper ventilation of the under floor space </a:t>
            </a:r>
          </a:p>
          <a:p>
            <a:pPr marL="0" indent="0">
              <a:buNone/>
            </a:pPr>
            <a:r>
              <a:rPr lang="en-US" sz="2800" b="1" dirty="0" smtClean="0">
                <a:solidFill>
                  <a:srgbClr val="000000"/>
                </a:solidFill>
              </a:rPr>
              <a:t>between the bottom of the floor joists and </a:t>
            </a:r>
          </a:p>
          <a:p>
            <a:pPr marL="0" indent="0">
              <a:buNone/>
            </a:pPr>
            <a:r>
              <a:rPr lang="en-US" sz="2800" b="1" dirty="0" smtClean="0">
                <a:solidFill>
                  <a:srgbClr val="000000"/>
                </a:solidFill>
              </a:rPr>
              <a:t>the earth that meets the requirements of </a:t>
            </a:r>
          </a:p>
          <a:p>
            <a:pPr marL="0" indent="0">
              <a:buNone/>
            </a:pPr>
            <a:r>
              <a:rPr lang="en-US" sz="2800" b="1" dirty="0" smtClean="0">
                <a:solidFill>
                  <a:srgbClr val="000000"/>
                </a:solidFill>
              </a:rPr>
              <a:t>the International Residential Building Code </a:t>
            </a:r>
          </a:p>
          <a:p>
            <a:pPr marL="0" indent="0">
              <a:buNone/>
            </a:pPr>
            <a:r>
              <a:rPr lang="en-US" sz="2800" b="1" dirty="0" smtClean="0">
                <a:solidFill>
                  <a:srgbClr val="000000"/>
                </a:solidFill>
              </a:rPr>
              <a:t>for one and two family dwellings, the latest </a:t>
            </a:r>
          </a:p>
          <a:p>
            <a:pPr marL="0" indent="0">
              <a:buNone/>
            </a:pPr>
            <a:r>
              <a:rPr lang="en-US" sz="2800" b="1" dirty="0" smtClean="0">
                <a:solidFill>
                  <a:srgbClr val="000000"/>
                </a:solidFill>
              </a:rPr>
              <a:t>edition as adopted and amended by the </a:t>
            </a:r>
          </a:p>
          <a:p>
            <a:pPr marL="0" indent="0">
              <a:buNone/>
            </a:pPr>
            <a:r>
              <a:rPr lang="en-US" sz="2800" b="1" dirty="0" smtClean="0">
                <a:solidFill>
                  <a:srgbClr val="000000"/>
                </a:solidFill>
              </a:rPr>
              <a:t>Georgia Department of Community Affairs? </a:t>
            </a:r>
            <a:endParaRPr lang="en-US" sz="2800" b="1" dirty="0">
              <a:solidFill>
                <a:srgbClr val="000000"/>
              </a:solidFill>
            </a:endParaRPr>
          </a:p>
        </p:txBody>
      </p:sp>
    </p:spTree>
    <p:extLst>
      <p:ext uri="{BB962C8B-B14F-4D97-AF65-F5344CB8AC3E}">
        <p14:creationId xmlns:p14="http://schemas.microsoft.com/office/powerpoint/2010/main" val="1606875453"/>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600200"/>
            <a:ext cx="8229600" cy="3763963"/>
          </a:xfrm>
        </p:spPr>
        <p:txBody>
          <a:bodyPr>
            <a:normAutofit lnSpcReduction="10000"/>
          </a:bodyPr>
          <a:lstStyle/>
          <a:p>
            <a:pPr marL="0" indent="0" algn="ctr">
              <a:buNone/>
            </a:pPr>
            <a:r>
              <a:rPr lang="en-US" b="1" dirty="0" smtClean="0">
                <a:solidFill>
                  <a:srgbClr val="FF3636"/>
                </a:solidFill>
              </a:rPr>
              <a:t>NO</a:t>
            </a:r>
            <a:r>
              <a:rPr lang="en-US" b="1" dirty="0" smtClean="0"/>
              <a:t>…just because it is no longer a </a:t>
            </a:r>
          </a:p>
          <a:p>
            <a:pPr marL="0" indent="0" algn="ctr">
              <a:buNone/>
            </a:pPr>
            <a:r>
              <a:rPr lang="en-US" b="1" dirty="0"/>
              <a:t>s</a:t>
            </a:r>
            <a:r>
              <a:rPr lang="en-US" b="1" dirty="0" smtClean="0"/>
              <a:t>ubterranean termite treatment requirement </a:t>
            </a:r>
          </a:p>
          <a:p>
            <a:pPr marL="0" indent="0" algn="ctr">
              <a:buNone/>
            </a:pPr>
            <a:r>
              <a:rPr lang="en-US" b="1" dirty="0" smtClean="0"/>
              <a:t>doesn’t mean that you should stop selling</a:t>
            </a:r>
          </a:p>
          <a:p>
            <a:pPr marL="0" indent="0" algn="ctr">
              <a:buNone/>
            </a:pPr>
            <a:r>
              <a:rPr lang="en-US" b="1" dirty="0" smtClean="0"/>
              <a:t>adequate ventilation.   </a:t>
            </a:r>
          </a:p>
          <a:p>
            <a:pPr marL="0" indent="0" algn="ctr">
              <a:buNone/>
            </a:pPr>
            <a:endParaRPr lang="en-US" b="1" dirty="0"/>
          </a:p>
          <a:p>
            <a:pPr marL="0" indent="0" algn="ctr">
              <a:buNone/>
            </a:pPr>
            <a:r>
              <a:rPr lang="en-US" b="1" dirty="0" smtClean="0"/>
              <a:t>If they do not have adequate ventilation</a:t>
            </a:r>
          </a:p>
          <a:p>
            <a:pPr marL="0" indent="0" algn="ctr">
              <a:buNone/>
            </a:pPr>
            <a:r>
              <a:rPr lang="en-US" b="1" dirty="0" smtClean="0"/>
              <a:t>and they need it, sell it to them!</a:t>
            </a:r>
          </a:p>
          <a:p>
            <a:pPr marL="0" indent="0" algn="ctr">
              <a:buNone/>
            </a:pPr>
            <a:endParaRPr lang="en-US" b="1" dirty="0"/>
          </a:p>
        </p:txBody>
      </p:sp>
    </p:spTree>
    <p:extLst>
      <p:ext uri="{BB962C8B-B14F-4D97-AF65-F5344CB8AC3E}">
        <p14:creationId xmlns:p14="http://schemas.microsoft.com/office/powerpoint/2010/main" val="16486918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86000"/>
            <a:ext cx="7696200" cy="3581400"/>
          </a:xfrm>
        </p:spPr>
        <p:txBody>
          <a:bodyPr>
            <a:normAutofit/>
          </a:bodyPr>
          <a:lstStyle/>
          <a:p>
            <a:r>
              <a:rPr lang="en-US" sz="2000" dirty="0" smtClean="0">
                <a:latin typeface="Calibri" pitchFamily="34" charset="0"/>
              </a:rPr>
              <a:t>620-6-.04 (1) (a) </a:t>
            </a:r>
            <a:r>
              <a:rPr lang="en-US" sz="2000" dirty="0">
                <a:latin typeface="Calibri" pitchFamily="34" charset="0"/>
              </a:rPr>
              <a:t>8</a:t>
            </a:r>
            <a:r>
              <a:rPr lang="en-US" sz="2000" dirty="0" smtClean="0">
                <a:latin typeface="Calibri" pitchFamily="34" charset="0"/>
              </a:rPr>
              <a:t>.  Treatment of the entire inside perimeter </a:t>
            </a:r>
          </a:p>
          <a:p>
            <a:pPr marL="0" indent="0">
              <a:buNone/>
            </a:pPr>
            <a:r>
              <a:rPr lang="en-US" sz="2000" dirty="0">
                <a:latin typeface="Calibri" pitchFamily="34" charset="0"/>
              </a:rPr>
              <a:t> </a:t>
            </a:r>
            <a:r>
              <a:rPr lang="en-US" sz="2000" dirty="0" smtClean="0">
                <a:latin typeface="Calibri" pitchFamily="34" charset="0"/>
              </a:rPr>
              <a:t>    </a:t>
            </a:r>
            <a:r>
              <a:rPr lang="en-US" sz="2000" dirty="0">
                <a:latin typeface="Calibri" pitchFamily="34" charset="0"/>
              </a:rPr>
              <a:t> </a:t>
            </a:r>
            <a:r>
              <a:rPr lang="en-US" sz="2000" dirty="0" smtClean="0">
                <a:latin typeface="Calibri" pitchFamily="34" charset="0"/>
              </a:rPr>
              <a:t>walls of all earth filled porches beneath concrete slabs </a:t>
            </a:r>
          </a:p>
          <a:p>
            <a:pPr marL="0" indent="0">
              <a:buNone/>
            </a:pPr>
            <a:r>
              <a:rPr lang="en-US" sz="2000" dirty="0">
                <a:latin typeface="Calibri" pitchFamily="34" charset="0"/>
              </a:rPr>
              <a:t> </a:t>
            </a:r>
            <a:r>
              <a:rPr lang="en-US" sz="2000" dirty="0" smtClean="0">
                <a:latin typeface="Calibri" pitchFamily="34" charset="0"/>
              </a:rPr>
              <a:t>     contiguous to the structure with an approved </a:t>
            </a:r>
            <a:r>
              <a:rPr lang="en-US" sz="2000" dirty="0" err="1" smtClean="0">
                <a:latin typeface="Calibri" pitchFamily="34" charset="0"/>
              </a:rPr>
              <a:t>termiticide</a:t>
            </a:r>
            <a:r>
              <a:rPr lang="en-US" sz="2000" dirty="0" smtClean="0">
                <a:latin typeface="Calibri" pitchFamily="34" charset="0"/>
              </a:rPr>
              <a:t> at </a:t>
            </a:r>
          </a:p>
          <a:p>
            <a:pPr marL="0" indent="0">
              <a:buNone/>
            </a:pPr>
            <a:r>
              <a:rPr lang="en-US" sz="2000" dirty="0">
                <a:latin typeface="Calibri" pitchFamily="34" charset="0"/>
              </a:rPr>
              <a:t> </a:t>
            </a:r>
            <a:r>
              <a:rPr lang="en-US" sz="2000" dirty="0" smtClean="0">
                <a:latin typeface="Calibri" pitchFamily="34" charset="0"/>
              </a:rPr>
              <a:t>     the rate of four (4) gallons per ten (10) linear feet by one of </a:t>
            </a:r>
          </a:p>
          <a:p>
            <a:pPr marL="0" indent="0">
              <a:buNone/>
            </a:pPr>
            <a:r>
              <a:rPr lang="en-US" sz="2000" dirty="0">
                <a:latin typeface="Calibri" pitchFamily="34" charset="0"/>
              </a:rPr>
              <a:t> </a:t>
            </a:r>
            <a:r>
              <a:rPr lang="en-US" sz="2000" dirty="0" smtClean="0">
                <a:latin typeface="Calibri" pitchFamily="34" charset="0"/>
              </a:rPr>
              <a:t>     the following:</a:t>
            </a:r>
          </a:p>
          <a:p>
            <a:pPr>
              <a:buNone/>
            </a:pPr>
            <a:endParaRPr lang="en-US" sz="2000" dirty="0" smtClean="0">
              <a:latin typeface="Calibri" pitchFamily="34" charset="0"/>
            </a:endParaRPr>
          </a:p>
          <a:p>
            <a:endParaRPr lang="en-US" sz="2000" dirty="0">
              <a:latin typeface="Calibri" pitchFamily="34" charset="0"/>
            </a:endParaRPr>
          </a:p>
        </p:txBody>
      </p:sp>
      <p:sp>
        <p:nvSpPr>
          <p:cNvPr id="4" name="Title 3"/>
          <p:cNvSpPr>
            <a:spLocks noGrp="1"/>
          </p:cNvSpPr>
          <p:nvPr>
            <p:ph type="title"/>
          </p:nvPr>
        </p:nvSpPr>
        <p:spPr/>
        <p:txBody>
          <a:bodyPr/>
          <a:lstStyle/>
          <a:p>
            <a:endParaRPr lang="en-US"/>
          </a:p>
        </p:txBody>
      </p:sp>
      <p:sp>
        <p:nvSpPr>
          <p:cNvPr id="5" name="TextBox 4"/>
          <p:cNvSpPr txBox="1"/>
          <p:nvPr/>
        </p:nvSpPr>
        <p:spPr>
          <a:xfrm>
            <a:off x="8534400" y="6642556"/>
            <a:ext cx="609600" cy="215444"/>
          </a:xfrm>
          <a:prstGeom prst="rect">
            <a:avLst/>
          </a:prstGeom>
          <a:noFill/>
        </p:spPr>
        <p:txBody>
          <a:bodyPr wrap="square" rtlCol="0">
            <a:spAutoFit/>
          </a:bodyPr>
          <a:lstStyle/>
          <a:p>
            <a:pPr algn="ctr"/>
            <a:r>
              <a:rPr lang="en-US" sz="800" b="1" dirty="0" smtClean="0"/>
              <a:t>65/81</a:t>
            </a:r>
            <a:endParaRPr lang="en-US" sz="800" b="1" dirty="0"/>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981200"/>
            <a:ext cx="7848600" cy="4114800"/>
          </a:xfrm>
        </p:spPr>
        <p:txBody>
          <a:bodyPr/>
          <a:lstStyle/>
          <a:p>
            <a:pPr>
              <a:buFontTx/>
              <a:buNone/>
            </a:pPr>
            <a:r>
              <a:rPr lang="en-US" sz="1600" dirty="0" smtClean="0">
                <a:latin typeface="Calibri" pitchFamily="34" charset="0"/>
              </a:rPr>
              <a:t>     </a:t>
            </a:r>
            <a:r>
              <a:rPr lang="en-US" sz="2000" dirty="0" smtClean="0">
                <a:latin typeface="Calibri" pitchFamily="34" charset="0"/>
              </a:rPr>
              <a:t> (</a:t>
            </a:r>
            <a:r>
              <a:rPr lang="en-US" sz="2000" dirty="0" err="1" smtClean="0">
                <a:latin typeface="Calibri" pitchFamily="34" charset="0"/>
              </a:rPr>
              <a:t>i</a:t>
            </a:r>
            <a:r>
              <a:rPr lang="en-US" sz="2000" dirty="0" smtClean="0">
                <a:latin typeface="Calibri" pitchFamily="34" charset="0"/>
              </a:rPr>
              <a:t>)  Making access openings, by removing a six (</a:t>
            </a:r>
            <a:r>
              <a:rPr lang="en-US" sz="2000" b="1" dirty="0" smtClean="0">
                <a:latin typeface="Calibri" pitchFamily="34" charset="0"/>
              </a:rPr>
              <a:t>6</a:t>
            </a:r>
            <a:r>
              <a:rPr lang="en-US" sz="2000" dirty="0" smtClean="0">
                <a:latin typeface="Calibri" pitchFamily="34" charset="0"/>
              </a:rPr>
              <a:t>) inch band of </a:t>
            </a:r>
          </a:p>
          <a:p>
            <a:pPr>
              <a:buFontTx/>
              <a:buNone/>
            </a:pPr>
            <a:r>
              <a:rPr lang="en-US" sz="2000" dirty="0">
                <a:latin typeface="Calibri" pitchFamily="34" charset="0"/>
              </a:rPr>
              <a:t> </a:t>
            </a:r>
            <a:r>
              <a:rPr lang="en-US" sz="2000" dirty="0" smtClean="0">
                <a:latin typeface="Calibri" pitchFamily="34" charset="0"/>
              </a:rPr>
              <a:t>          soil along the entire inside perimeter walls and applying the </a:t>
            </a:r>
          </a:p>
          <a:p>
            <a:pPr>
              <a:buFontTx/>
              <a:buNone/>
            </a:pPr>
            <a:r>
              <a:rPr lang="en-US" sz="2000" dirty="0">
                <a:latin typeface="Calibri" pitchFamily="34" charset="0"/>
              </a:rPr>
              <a:t> </a:t>
            </a:r>
            <a:r>
              <a:rPr lang="en-US" sz="2000" dirty="0" smtClean="0">
                <a:latin typeface="Calibri" pitchFamily="34" charset="0"/>
              </a:rPr>
              <a:t>          </a:t>
            </a:r>
            <a:r>
              <a:rPr lang="en-US" sz="2000" dirty="0" err="1" smtClean="0">
                <a:latin typeface="Calibri" pitchFamily="34" charset="0"/>
              </a:rPr>
              <a:t>termiticide</a:t>
            </a:r>
            <a:r>
              <a:rPr lang="en-US" sz="2000" dirty="0" smtClean="0">
                <a:latin typeface="Calibri" pitchFamily="34" charset="0"/>
              </a:rPr>
              <a:t> in the trench.</a:t>
            </a:r>
          </a:p>
          <a:p>
            <a:pPr marL="0" indent="0">
              <a:buNone/>
            </a:pPr>
            <a:endParaRPr lang="en-US" sz="2000" dirty="0">
              <a:latin typeface="Calibri" pitchFamily="34" charset="0"/>
            </a:endParaRPr>
          </a:p>
        </p:txBody>
      </p:sp>
      <p:sp>
        <p:nvSpPr>
          <p:cNvPr id="4" name="TextBox 3"/>
          <p:cNvSpPr txBox="1"/>
          <p:nvPr/>
        </p:nvSpPr>
        <p:spPr>
          <a:xfrm>
            <a:off x="1600200" y="3657600"/>
            <a:ext cx="5715000" cy="2000548"/>
          </a:xfrm>
          <a:prstGeom prst="rect">
            <a:avLst/>
          </a:prstGeom>
          <a:noFill/>
          <a:ln>
            <a:solidFill>
              <a:schemeClr val="tx1"/>
            </a:solidFill>
          </a:ln>
        </p:spPr>
        <p:txBody>
          <a:bodyPr wrap="square" rtlCol="0">
            <a:spAutoFit/>
          </a:bodyPr>
          <a:lstStyle/>
          <a:p>
            <a:pPr>
              <a:buFont typeface="Arial" pitchFamily="34" charset="0"/>
              <a:buChar char="•"/>
            </a:pPr>
            <a:r>
              <a:rPr lang="en-US" sz="2400" b="1" dirty="0" smtClean="0">
                <a:latin typeface="+mj-lt"/>
              </a:rPr>
              <a:t>  </a:t>
            </a:r>
            <a:r>
              <a:rPr lang="en-US" sz="2000" dirty="0" smtClean="0">
                <a:latin typeface="+mj-lt"/>
              </a:rPr>
              <a:t>This standard was performed from the crawlspace   </a:t>
            </a:r>
          </a:p>
          <a:p>
            <a:r>
              <a:rPr lang="en-US" sz="2000" dirty="0" smtClean="0">
                <a:latin typeface="+mj-lt"/>
              </a:rPr>
              <a:t>    when it only had to be performed on the side of </a:t>
            </a:r>
          </a:p>
          <a:p>
            <a:r>
              <a:rPr lang="en-US" sz="2000" dirty="0" smtClean="0">
                <a:latin typeface="+mj-lt"/>
              </a:rPr>
              <a:t>    the dirt-filled porch that was adjacent to the </a:t>
            </a:r>
          </a:p>
          <a:p>
            <a:r>
              <a:rPr lang="en-US" sz="2000" dirty="0" smtClean="0">
                <a:latin typeface="+mj-lt"/>
              </a:rPr>
              <a:t>    structure, but is practically never performed any </a:t>
            </a:r>
          </a:p>
          <a:p>
            <a:r>
              <a:rPr lang="en-US" sz="2000" dirty="0" smtClean="0">
                <a:latin typeface="+mj-lt"/>
              </a:rPr>
              <a:t>    more…as it would look unsightly on all 4 perimeter </a:t>
            </a:r>
          </a:p>
          <a:p>
            <a:r>
              <a:rPr lang="en-US" sz="2000" dirty="0" smtClean="0">
                <a:latin typeface="+mj-lt"/>
              </a:rPr>
              <a:t>    walls of the dirt-filled porch. </a:t>
            </a:r>
            <a:endParaRPr lang="en-US" sz="2000" dirty="0">
              <a:latin typeface="+mj-lt"/>
            </a:endParaRPr>
          </a:p>
        </p:txBody>
      </p:sp>
      <p:sp>
        <p:nvSpPr>
          <p:cNvPr id="6" name="TextBox 5"/>
          <p:cNvSpPr txBox="1"/>
          <p:nvPr/>
        </p:nvSpPr>
        <p:spPr>
          <a:xfrm>
            <a:off x="0" y="838200"/>
            <a:ext cx="9144000" cy="523220"/>
          </a:xfrm>
          <a:prstGeom prst="rect">
            <a:avLst/>
          </a:prstGeom>
          <a:noFill/>
        </p:spPr>
        <p:txBody>
          <a:bodyPr wrap="square" rtlCol="0">
            <a:spAutoFit/>
          </a:bodyPr>
          <a:lstStyle/>
          <a:p>
            <a:pPr algn="ctr"/>
            <a:r>
              <a:rPr lang="en-US" sz="2800" b="1" dirty="0" smtClean="0"/>
              <a:t>Voiding the dirt-filled porch</a:t>
            </a:r>
            <a:endParaRPr lang="en-US" sz="2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676400"/>
            <a:ext cx="7696200" cy="5715000"/>
          </a:xfrm>
        </p:spPr>
        <p:txBody>
          <a:bodyPr>
            <a:noAutofit/>
          </a:bodyPr>
          <a:lstStyle/>
          <a:p>
            <a:pPr>
              <a:buFontTx/>
              <a:buNone/>
            </a:pPr>
            <a:r>
              <a:rPr lang="en-US" sz="2400" dirty="0" smtClean="0">
                <a:latin typeface="Calibri" pitchFamily="34" charset="0"/>
              </a:rPr>
              <a:t>    </a:t>
            </a:r>
            <a:r>
              <a:rPr lang="en-US" sz="2000" dirty="0" smtClean="0">
                <a:latin typeface="Calibri" pitchFamily="34" charset="0"/>
              </a:rPr>
              <a:t>(ii)  Drilling from the top of the entire perimeter of the slab at </a:t>
            </a:r>
            <a:endParaRPr lang="en-US" sz="2000" dirty="0">
              <a:latin typeface="Calibri" pitchFamily="34" charset="0"/>
            </a:endParaRPr>
          </a:p>
          <a:p>
            <a:pPr>
              <a:buFontTx/>
              <a:buNone/>
            </a:pPr>
            <a:r>
              <a:rPr lang="en-US" sz="2000" dirty="0" smtClean="0">
                <a:latin typeface="Calibri" pitchFamily="34" charset="0"/>
              </a:rPr>
              <a:t>            intervals of no more than twelve (</a:t>
            </a:r>
            <a:r>
              <a:rPr lang="en-US" sz="2000" b="1" dirty="0" smtClean="0">
                <a:latin typeface="Calibri" pitchFamily="34" charset="0"/>
              </a:rPr>
              <a:t>12</a:t>
            </a:r>
            <a:r>
              <a:rPr lang="en-US" sz="2000" dirty="0" smtClean="0">
                <a:latin typeface="Calibri" pitchFamily="34" charset="0"/>
              </a:rPr>
              <a:t>) inches and no more </a:t>
            </a:r>
          </a:p>
          <a:p>
            <a:pPr>
              <a:buFontTx/>
              <a:buNone/>
            </a:pPr>
            <a:r>
              <a:rPr lang="en-US" sz="2000" dirty="0">
                <a:latin typeface="Calibri" pitchFamily="34" charset="0"/>
              </a:rPr>
              <a:t> </a:t>
            </a:r>
            <a:r>
              <a:rPr lang="en-US" sz="2000" dirty="0" smtClean="0">
                <a:latin typeface="Calibri" pitchFamily="34" charset="0"/>
              </a:rPr>
              <a:t>           than twelve (</a:t>
            </a:r>
            <a:r>
              <a:rPr lang="en-US" sz="2000" b="1" dirty="0" smtClean="0">
                <a:latin typeface="Calibri" pitchFamily="34" charset="0"/>
              </a:rPr>
              <a:t>12</a:t>
            </a:r>
            <a:r>
              <a:rPr lang="en-US" sz="2000" dirty="0" smtClean="0">
                <a:latin typeface="Calibri" pitchFamily="34" charset="0"/>
              </a:rPr>
              <a:t>) inches from the perimeter wall and </a:t>
            </a:r>
          </a:p>
          <a:p>
            <a:pPr>
              <a:buFontTx/>
              <a:buNone/>
            </a:pPr>
            <a:r>
              <a:rPr lang="en-US" sz="2000" dirty="0">
                <a:latin typeface="Calibri" pitchFamily="34" charset="0"/>
              </a:rPr>
              <a:t> </a:t>
            </a:r>
            <a:r>
              <a:rPr lang="en-US" sz="2000" dirty="0" smtClean="0">
                <a:latin typeface="Calibri" pitchFamily="34" charset="0"/>
              </a:rPr>
              <a:t>           applying the </a:t>
            </a:r>
            <a:r>
              <a:rPr lang="en-US" sz="2000" dirty="0" err="1" smtClean="0">
                <a:latin typeface="Calibri" pitchFamily="34" charset="0"/>
              </a:rPr>
              <a:t>termiticide</a:t>
            </a:r>
            <a:r>
              <a:rPr lang="en-US" sz="2000" dirty="0" smtClean="0">
                <a:latin typeface="Calibri" pitchFamily="34" charset="0"/>
              </a:rPr>
              <a:t>.</a:t>
            </a:r>
          </a:p>
          <a:p>
            <a:pPr>
              <a:buFontTx/>
              <a:buNone/>
            </a:pPr>
            <a:endParaRPr lang="en-US" sz="1000" dirty="0" smtClean="0">
              <a:latin typeface="Calibri" pitchFamily="34" charset="0"/>
            </a:endParaRPr>
          </a:p>
          <a:p>
            <a:pPr marL="0" indent="0">
              <a:buNone/>
            </a:pPr>
            <a:endParaRPr lang="en-US" sz="2400" dirty="0">
              <a:latin typeface="Calibri" pitchFamily="34" charset="0"/>
            </a:endParaRPr>
          </a:p>
        </p:txBody>
      </p:sp>
      <p:sp>
        <p:nvSpPr>
          <p:cNvPr id="5" name="Rectangle 4"/>
          <p:cNvSpPr/>
          <p:nvPr/>
        </p:nvSpPr>
        <p:spPr>
          <a:xfrm>
            <a:off x="2971800" y="4114800"/>
            <a:ext cx="2971800" cy="1600200"/>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048000" y="4191000"/>
            <a:ext cx="2819400" cy="1447800"/>
          </a:xfrm>
          <a:prstGeom prst="rect">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124200" y="4267200"/>
            <a:ext cx="2667000" cy="1295400"/>
          </a:xfrm>
          <a:prstGeom prst="rect">
            <a:avLst/>
          </a:prstGeom>
          <a:solidFill>
            <a:srgbClr val="99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114800" y="5715000"/>
            <a:ext cx="762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4114800" y="5791200"/>
            <a:ext cx="762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114800" y="5867400"/>
            <a:ext cx="762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3124200" y="41910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667000" y="3962400"/>
            <a:ext cx="3581400" cy="2246769"/>
          </a:xfrm>
          <a:prstGeom prst="rect">
            <a:avLst/>
          </a:prstGeom>
          <a:noFill/>
        </p:spPr>
        <p:txBody>
          <a:bodyPr wrap="square" rtlCol="0">
            <a:spAutoFit/>
          </a:bodyPr>
          <a:lstStyle/>
          <a:p>
            <a:r>
              <a:rPr lang="en-US" b="1" dirty="0" smtClean="0"/>
              <a:t>       </a:t>
            </a:r>
            <a:r>
              <a:rPr lang="en-US" sz="2000" b="1" dirty="0" smtClean="0"/>
              <a:t>.    .    .    .    .     .     .    .   </a:t>
            </a:r>
            <a:r>
              <a:rPr lang="en-US" sz="800" b="1" dirty="0" smtClean="0"/>
              <a:t> </a:t>
            </a:r>
            <a:r>
              <a:rPr lang="en-US" b="1" dirty="0" smtClean="0"/>
              <a:t>.                                                   </a:t>
            </a:r>
            <a:r>
              <a:rPr lang="en-US" sz="1200" b="1" dirty="0" smtClean="0"/>
              <a:t>    </a:t>
            </a:r>
          </a:p>
          <a:p>
            <a:r>
              <a:rPr lang="en-US" sz="1200" b="1" dirty="0" smtClean="0"/>
              <a:t>         .                                                                              . </a:t>
            </a:r>
            <a:r>
              <a:rPr lang="en-US" sz="800" b="1" dirty="0" smtClean="0"/>
              <a:t>.                                                  </a:t>
            </a:r>
          </a:p>
          <a:p>
            <a:r>
              <a:rPr lang="en-US" sz="1200" b="1" dirty="0" smtClean="0"/>
              <a:t>         .                                                                              .</a:t>
            </a:r>
          </a:p>
          <a:p>
            <a:r>
              <a:rPr lang="en-US" sz="1200" b="1" dirty="0" smtClean="0"/>
              <a:t>         .                                                                              .</a:t>
            </a:r>
          </a:p>
          <a:p>
            <a:r>
              <a:rPr lang="en-US" sz="1200" b="1" dirty="0" smtClean="0"/>
              <a:t>         .                                                                              .</a:t>
            </a:r>
          </a:p>
          <a:p>
            <a:r>
              <a:rPr lang="en-US" sz="1200" b="1" dirty="0" smtClean="0"/>
              <a:t>         .                                                                              .</a:t>
            </a:r>
          </a:p>
          <a:p>
            <a:r>
              <a:rPr lang="en-US" sz="1200" b="1" dirty="0" smtClean="0"/>
              <a:t>         .                                                                              .</a:t>
            </a:r>
          </a:p>
          <a:p>
            <a:r>
              <a:rPr lang="en-US" sz="1200" b="1" dirty="0" smtClean="0"/>
              <a:t>         </a:t>
            </a:r>
            <a:r>
              <a:rPr lang="en-US" b="1" dirty="0" smtClean="0"/>
              <a:t>.     .     .     .     .     .     .     .     .</a:t>
            </a:r>
            <a:endParaRPr lang="en-US" sz="1200" b="1" dirty="0" smtClean="0"/>
          </a:p>
          <a:p>
            <a:r>
              <a:rPr lang="en-US" sz="1200" b="1" dirty="0" smtClean="0"/>
              <a:t>         </a:t>
            </a:r>
          </a:p>
          <a:p>
            <a:r>
              <a:rPr lang="en-US" sz="1200" b="1" dirty="0" smtClean="0"/>
              <a:t>        </a:t>
            </a:r>
            <a:r>
              <a:rPr lang="en-US" b="1" dirty="0" smtClean="0"/>
              <a:t>     </a:t>
            </a:r>
            <a:endParaRPr lang="en-US" sz="2000" b="1" dirty="0" smtClean="0"/>
          </a:p>
        </p:txBody>
      </p:sp>
      <p:sp>
        <p:nvSpPr>
          <p:cNvPr id="31" name="TextBox 30"/>
          <p:cNvSpPr txBox="1"/>
          <p:nvPr/>
        </p:nvSpPr>
        <p:spPr>
          <a:xfrm>
            <a:off x="2590800" y="4724400"/>
            <a:ext cx="2667000" cy="338554"/>
          </a:xfrm>
          <a:prstGeom prst="rect">
            <a:avLst/>
          </a:prstGeom>
          <a:noFill/>
        </p:spPr>
        <p:txBody>
          <a:bodyPr wrap="square" rtlCol="0">
            <a:spAutoFit/>
          </a:bodyPr>
          <a:lstStyle/>
          <a:p>
            <a:pPr algn="ctr"/>
            <a:r>
              <a:rPr lang="en-US" sz="1600" b="1" dirty="0" smtClean="0">
                <a:solidFill>
                  <a:schemeClr val="bg1"/>
                </a:solidFill>
                <a:latin typeface="+mj-lt"/>
              </a:rPr>
              <a:t>                      Dirt- filled porch</a:t>
            </a:r>
            <a:endParaRPr lang="en-US" sz="1600" b="1" dirty="0">
              <a:solidFill>
                <a:schemeClr val="bg1"/>
              </a:solidFill>
              <a:latin typeface="+mj-lt"/>
            </a:endParaRPr>
          </a:p>
        </p:txBody>
      </p:sp>
      <p:cxnSp>
        <p:nvCxnSpPr>
          <p:cNvPr id="33" name="Straight Connector 32"/>
          <p:cNvCxnSpPr/>
          <p:nvPr/>
        </p:nvCxnSpPr>
        <p:spPr>
          <a:xfrm>
            <a:off x="838200" y="4114800"/>
            <a:ext cx="7162800"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0" y="762000"/>
            <a:ext cx="9144000" cy="523220"/>
          </a:xfrm>
          <a:prstGeom prst="rect">
            <a:avLst/>
          </a:prstGeom>
          <a:noFill/>
          <a:ln>
            <a:noFill/>
          </a:ln>
        </p:spPr>
        <p:txBody>
          <a:bodyPr wrap="square" rtlCol="0">
            <a:spAutoFit/>
          </a:bodyPr>
          <a:lstStyle/>
          <a:p>
            <a:pPr algn="ctr"/>
            <a:r>
              <a:rPr lang="en-US" sz="2800" b="1" dirty="0" smtClean="0">
                <a:latin typeface="+mj-lt"/>
              </a:rPr>
              <a:t>   Vertically drilling the slab from above</a:t>
            </a:r>
            <a:endParaRPr lang="en-US" sz="2800" b="1" dirty="0">
              <a:latin typeface="+mj-lt"/>
            </a:endParaRPr>
          </a:p>
        </p:txBody>
      </p:sp>
      <p:sp>
        <p:nvSpPr>
          <p:cNvPr id="15" name="Rectangle 14"/>
          <p:cNvSpPr/>
          <p:nvPr/>
        </p:nvSpPr>
        <p:spPr>
          <a:xfrm>
            <a:off x="838200" y="4114800"/>
            <a:ext cx="7162800" cy="76200"/>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886200" y="4191000"/>
            <a:ext cx="2743200" cy="1569660"/>
          </a:xfrm>
          <a:prstGeom prst="rect">
            <a:avLst/>
          </a:prstGeom>
          <a:noFill/>
        </p:spPr>
        <p:txBody>
          <a:bodyPr wrap="square" rtlCol="0">
            <a:spAutoFit/>
          </a:bodyPr>
          <a:lstStyle/>
          <a:p>
            <a:r>
              <a:rPr lang="en-US" sz="1200" b="1" dirty="0" smtClean="0">
                <a:latin typeface="+mj-lt"/>
              </a:rPr>
              <a:t>          </a:t>
            </a:r>
          </a:p>
          <a:p>
            <a:endParaRPr lang="en-US" sz="1200" b="1" dirty="0" smtClean="0">
              <a:latin typeface="+mj-lt"/>
            </a:endParaRPr>
          </a:p>
          <a:p>
            <a:r>
              <a:rPr lang="en-US" sz="1200" b="1" dirty="0" smtClean="0">
                <a:latin typeface="+mj-lt"/>
              </a:rPr>
              <a:t>          </a:t>
            </a:r>
          </a:p>
          <a:p>
            <a:r>
              <a:rPr lang="en-US" sz="1200" b="1" dirty="0" smtClean="0">
                <a:latin typeface="+mj-lt"/>
              </a:rPr>
              <a:t> </a:t>
            </a:r>
          </a:p>
          <a:p>
            <a:r>
              <a:rPr lang="en-US" sz="1200" b="1" dirty="0" smtClean="0">
                <a:latin typeface="+mj-lt"/>
              </a:rPr>
              <a:t>          </a:t>
            </a:r>
          </a:p>
          <a:p>
            <a:endParaRPr lang="en-US" sz="1200" b="1" dirty="0" smtClean="0">
              <a:latin typeface="+mj-lt"/>
            </a:endParaRPr>
          </a:p>
          <a:p>
            <a:endParaRPr lang="en-US" sz="1200" b="1" dirty="0" smtClean="0">
              <a:latin typeface="+mj-lt"/>
            </a:endParaRPr>
          </a:p>
          <a:p>
            <a:r>
              <a:rPr lang="en-US" sz="1200" b="1" dirty="0" smtClean="0">
                <a:latin typeface="+mj-lt"/>
              </a:rPr>
              <a:t>          </a:t>
            </a:r>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57400"/>
            <a:ext cx="8229600" cy="5334000"/>
          </a:xfrm>
        </p:spPr>
        <p:txBody>
          <a:bodyPr>
            <a:noAutofit/>
          </a:bodyPr>
          <a:lstStyle/>
          <a:p>
            <a:pPr>
              <a:buFontTx/>
              <a:buNone/>
            </a:pPr>
            <a:endParaRPr lang="en-US" sz="2400" dirty="0" smtClean="0">
              <a:latin typeface="Calibri" pitchFamily="34" charset="0"/>
            </a:endParaRPr>
          </a:p>
          <a:p>
            <a:pPr>
              <a:buFontTx/>
              <a:buNone/>
            </a:pPr>
            <a:endParaRPr lang="en-US" sz="1000" dirty="0" smtClean="0">
              <a:latin typeface="Calibri" pitchFamily="34" charset="0"/>
            </a:endParaRPr>
          </a:p>
          <a:p>
            <a:endParaRPr lang="en-US" sz="2400" dirty="0">
              <a:latin typeface="Calibri" pitchFamily="34" charset="0"/>
            </a:endParaRPr>
          </a:p>
        </p:txBody>
      </p:sp>
      <p:sp>
        <p:nvSpPr>
          <p:cNvPr id="5" name="Rectangle 4"/>
          <p:cNvSpPr/>
          <p:nvPr/>
        </p:nvSpPr>
        <p:spPr>
          <a:xfrm>
            <a:off x="2971800" y="4114800"/>
            <a:ext cx="2971800" cy="1600200"/>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048000" y="4191000"/>
            <a:ext cx="2819400" cy="1447800"/>
          </a:xfrm>
          <a:prstGeom prst="rect">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124200" y="4267200"/>
            <a:ext cx="2667000" cy="1295400"/>
          </a:xfrm>
          <a:prstGeom prst="rect">
            <a:avLst/>
          </a:prstGeom>
          <a:solidFill>
            <a:srgbClr val="993300"/>
          </a:solidFill>
          <a:ln w="9525">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114800" y="5715000"/>
            <a:ext cx="762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4114800" y="5791200"/>
            <a:ext cx="762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114800" y="5867400"/>
            <a:ext cx="762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3124200" y="41910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819400" y="6442501"/>
            <a:ext cx="3581400" cy="830997"/>
          </a:xfrm>
          <a:prstGeom prst="rect">
            <a:avLst/>
          </a:prstGeom>
          <a:noFill/>
        </p:spPr>
        <p:txBody>
          <a:bodyPr wrap="square" rtlCol="0">
            <a:spAutoFit/>
          </a:bodyPr>
          <a:lstStyle/>
          <a:p>
            <a:r>
              <a:rPr lang="en-US" b="1" dirty="0" smtClean="0"/>
              <a:t>   </a:t>
            </a:r>
            <a:endParaRPr lang="en-US" sz="1200" b="1" dirty="0" smtClean="0"/>
          </a:p>
          <a:p>
            <a:r>
              <a:rPr lang="en-US" sz="1200" b="1" dirty="0" smtClean="0"/>
              <a:t>         </a:t>
            </a:r>
          </a:p>
          <a:p>
            <a:r>
              <a:rPr lang="en-US" sz="1200" b="1" dirty="0" smtClean="0"/>
              <a:t>        </a:t>
            </a:r>
            <a:r>
              <a:rPr lang="en-US" b="1" dirty="0" smtClean="0"/>
              <a:t>     </a:t>
            </a:r>
            <a:endParaRPr lang="en-US" sz="2000" b="1" dirty="0" smtClean="0"/>
          </a:p>
        </p:txBody>
      </p:sp>
      <p:sp>
        <p:nvSpPr>
          <p:cNvPr id="31" name="TextBox 30"/>
          <p:cNvSpPr txBox="1"/>
          <p:nvPr/>
        </p:nvSpPr>
        <p:spPr>
          <a:xfrm>
            <a:off x="3124200" y="4648200"/>
            <a:ext cx="2667000" cy="338554"/>
          </a:xfrm>
          <a:prstGeom prst="rect">
            <a:avLst/>
          </a:prstGeom>
          <a:noFill/>
        </p:spPr>
        <p:txBody>
          <a:bodyPr wrap="square" rtlCol="0">
            <a:spAutoFit/>
          </a:bodyPr>
          <a:lstStyle/>
          <a:p>
            <a:pPr algn="ctr"/>
            <a:r>
              <a:rPr lang="en-US" sz="1600" b="1" dirty="0" smtClean="0">
                <a:solidFill>
                  <a:schemeClr val="bg1"/>
                </a:solidFill>
                <a:latin typeface="+mj-lt"/>
              </a:rPr>
              <a:t>Dirt- filled porch</a:t>
            </a:r>
            <a:endParaRPr lang="en-US" sz="1600" b="1" dirty="0">
              <a:solidFill>
                <a:schemeClr val="bg1"/>
              </a:solidFill>
              <a:latin typeface="+mj-lt"/>
            </a:endParaRPr>
          </a:p>
        </p:txBody>
      </p:sp>
      <p:sp>
        <p:nvSpPr>
          <p:cNvPr id="13" name="TextBox 12"/>
          <p:cNvSpPr txBox="1"/>
          <p:nvPr/>
        </p:nvSpPr>
        <p:spPr>
          <a:xfrm>
            <a:off x="1143000" y="1981200"/>
            <a:ext cx="7239000" cy="1323439"/>
          </a:xfrm>
          <a:prstGeom prst="rect">
            <a:avLst/>
          </a:prstGeom>
          <a:noFill/>
        </p:spPr>
        <p:txBody>
          <a:bodyPr wrap="square" rtlCol="0">
            <a:spAutoFit/>
          </a:bodyPr>
          <a:lstStyle/>
          <a:p>
            <a:pPr>
              <a:buFontTx/>
              <a:buNone/>
            </a:pPr>
            <a:r>
              <a:rPr lang="en-US" sz="2000" dirty="0" smtClean="0">
                <a:latin typeface="Calibri" pitchFamily="34" charset="0"/>
              </a:rPr>
              <a:t>(iii)  Drilling, rodding, and applying the approved </a:t>
            </a:r>
            <a:r>
              <a:rPr lang="en-US" sz="2000" dirty="0" err="1" smtClean="0">
                <a:latin typeface="Calibri" pitchFamily="34" charset="0"/>
              </a:rPr>
              <a:t>termiticide</a:t>
            </a:r>
            <a:r>
              <a:rPr lang="en-US" sz="2000" dirty="0" smtClean="0">
                <a:latin typeface="Calibri" pitchFamily="34" charset="0"/>
              </a:rPr>
              <a:t> </a:t>
            </a:r>
          </a:p>
          <a:p>
            <a:pPr>
              <a:buFontTx/>
              <a:buNone/>
            </a:pPr>
            <a:r>
              <a:rPr lang="en-US" sz="2000" dirty="0" smtClean="0">
                <a:latin typeface="Calibri" pitchFamily="34" charset="0"/>
              </a:rPr>
              <a:t>        from the inside of the foundation at no more than twelve </a:t>
            </a:r>
          </a:p>
          <a:p>
            <a:pPr>
              <a:buFontTx/>
              <a:buNone/>
            </a:pPr>
            <a:r>
              <a:rPr lang="en-US" sz="2000" dirty="0">
                <a:latin typeface="Calibri" pitchFamily="34" charset="0"/>
              </a:rPr>
              <a:t> </a:t>
            </a:r>
            <a:r>
              <a:rPr lang="en-US" sz="2000" dirty="0" smtClean="0">
                <a:latin typeface="Calibri" pitchFamily="34" charset="0"/>
              </a:rPr>
              <a:t>       (</a:t>
            </a:r>
            <a:r>
              <a:rPr lang="en-US" sz="2000" b="1" dirty="0" smtClean="0">
                <a:latin typeface="Calibri" pitchFamily="34" charset="0"/>
              </a:rPr>
              <a:t>12</a:t>
            </a:r>
            <a:r>
              <a:rPr lang="en-US" sz="2000" dirty="0" smtClean="0">
                <a:latin typeface="Calibri" pitchFamily="34" charset="0"/>
              </a:rPr>
              <a:t>) inch intervals along the entire inside perimeter and </a:t>
            </a:r>
          </a:p>
          <a:p>
            <a:pPr>
              <a:buFontTx/>
              <a:buNone/>
            </a:pPr>
            <a:r>
              <a:rPr lang="en-US" sz="2000" dirty="0">
                <a:latin typeface="Calibri" pitchFamily="34" charset="0"/>
              </a:rPr>
              <a:t> </a:t>
            </a:r>
            <a:r>
              <a:rPr lang="en-US" sz="2000" dirty="0" smtClean="0">
                <a:latin typeface="Calibri" pitchFamily="34" charset="0"/>
              </a:rPr>
              <a:t>       as close as possible to the lower edge of the slab.</a:t>
            </a:r>
          </a:p>
        </p:txBody>
      </p:sp>
      <p:cxnSp>
        <p:nvCxnSpPr>
          <p:cNvPr id="15" name="Straight Connector 14"/>
          <p:cNvCxnSpPr/>
          <p:nvPr/>
        </p:nvCxnSpPr>
        <p:spPr>
          <a:xfrm>
            <a:off x="762000" y="4114800"/>
            <a:ext cx="7086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819400" y="4343400"/>
            <a:ext cx="228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819400" y="4648200"/>
            <a:ext cx="228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819400" y="4953000"/>
            <a:ext cx="228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2819400" y="5181600"/>
            <a:ext cx="228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2819400" y="5410200"/>
            <a:ext cx="228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2819400" y="5638800"/>
            <a:ext cx="228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V="1">
            <a:off x="3124200" y="5638800"/>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876800" y="5638800"/>
            <a:ext cx="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5105400" y="5638800"/>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5334000" y="5638800"/>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5562600" y="5638800"/>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5791200" y="5638800"/>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V="1">
            <a:off x="3352800" y="5638800"/>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3581400" y="5638800"/>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V="1">
            <a:off x="3886200" y="5638800"/>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V="1">
            <a:off x="4114800" y="5638800"/>
            <a:ext cx="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flipV="1">
            <a:off x="4343400" y="5638800"/>
            <a:ext cx="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flipV="1">
            <a:off x="4572000" y="5638800"/>
            <a:ext cx="0" cy="457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flipH="1">
            <a:off x="5867400" y="42672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flipH="1">
            <a:off x="5867400" y="45720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flipH="1">
            <a:off x="5867400" y="48768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flipH="1">
            <a:off x="5867400" y="51054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flipH="1">
            <a:off x="5867400" y="53340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H="1">
            <a:off x="5867400" y="55626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9" name="Rectangle 108"/>
          <p:cNvSpPr/>
          <p:nvPr/>
        </p:nvSpPr>
        <p:spPr>
          <a:xfrm>
            <a:off x="685800" y="4114800"/>
            <a:ext cx="7162800" cy="76200"/>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Arrow Connector 109"/>
          <p:cNvCxnSpPr/>
          <p:nvPr/>
        </p:nvCxnSpPr>
        <p:spPr>
          <a:xfrm>
            <a:off x="31242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a:off x="3429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a:off x="3810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p:nvPr/>
        </p:nvCxnSpPr>
        <p:spPr>
          <a:xfrm>
            <a:off x="4191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a:off x="4572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a:off x="4953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a:off x="52578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55626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a:off x="57912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7" name="TextBox 136"/>
          <p:cNvSpPr txBox="1"/>
          <p:nvPr/>
        </p:nvSpPr>
        <p:spPr>
          <a:xfrm>
            <a:off x="762000" y="457200"/>
            <a:ext cx="7239000" cy="1138773"/>
          </a:xfrm>
          <a:prstGeom prst="rect">
            <a:avLst/>
          </a:prstGeom>
          <a:noFill/>
          <a:ln>
            <a:noFill/>
          </a:ln>
        </p:spPr>
        <p:txBody>
          <a:bodyPr wrap="square" rtlCol="0">
            <a:spAutoFit/>
          </a:bodyPr>
          <a:lstStyle/>
          <a:p>
            <a:pPr algn="ctr"/>
            <a:r>
              <a:rPr lang="en-US" sz="2800" b="1" dirty="0" smtClean="0">
                <a:latin typeface="+mj-lt"/>
              </a:rPr>
              <a:t>Short-rodding the slab</a:t>
            </a:r>
          </a:p>
          <a:p>
            <a:pPr algn="ctr"/>
            <a:r>
              <a:rPr lang="en-US" sz="2000" dirty="0" smtClean="0">
                <a:latin typeface="+mj-lt"/>
              </a:rPr>
              <a:t>Drilling through the foundation wall from the sides, about 1” </a:t>
            </a:r>
          </a:p>
          <a:p>
            <a:pPr algn="ctr"/>
            <a:r>
              <a:rPr lang="en-US" sz="2000" dirty="0" smtClean="0">
                <a:latin typeface="+mj-lt"/>
              </a:rPr>
              <a:t>below the slab level and treating the soil directly under the slab</a:t>
            </a:r>
            <a:endParaRPr lang="en-US" sz="2000" dirty="0">
              <a:latin typeface="+mj-lt"/>
            </a:endParaRPr>
          </a:p>
        </p:txBody>
      </p:sp>
      <p:sp>
        <p:nvSpPr>
          <p:cNvPr id="50" name="TextBox 49"/>
          <p:cNvSpPr txBox="1"/>
          <p:nvPr/>
        </p:nvSpPr>
        <p:spPr>
          <a:xfrm>
            <a:off x="2286000" y="3657600"/>
            <a:ext cx="5486399" cy="1169551"/>
          </a:xfrm>
          <a:prstGeom prst="rect">
            <a:avLst/>
          </a:prstGeom>
          <a:noFill/>
        </p:spPr>
        <p:txBody>
          <a:bodyPr wrap="square" rtlCol="0">
            <a:spAutoFit/>
          </a:bodyPr>
          <a:lstStyle/>
          <a:p>
            <a:r>
              <a:rPr lang="en-US" sz="1200" b="1" dirty="0" smtClean="0">
                <a:latin typeface="+mj-lt"/>
              </a:rPr>
              <a:t>                </a:t>
            </a:r>
          </a:p>
          <a:p>
            <a:endParaRPr lang="en-US" sz="1200" b="1" dirty="0" smtClean="0">
              <a:latin typeface="+mj-lt"/>
            </a:endParaRPr>
          </a:p>
          <a:p>
            <a:endParaRPr lang="en-US" sz="1400" b="1" dirty="0" smtClean="0">
              <a:latin typeface="+mj-lt"/>
            </a:endParaRPr>
          </a:p>
          <a:p>
            <a:endParaRPr lang="en-US" sz="2000" b="1" dirty="0" smtClean="0">
              <a:latin typeface="+mj-lt"/>
            </a:endParaRPr>
          </a:p>
          <a:p>
            <a:r>
              <a:rPr lang="en-US" sz="1200" b="1" dirty="0" smtClean="0">
                <a:latin typeface="+mj-lt"/>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2209800"/>
            <a:ext cx="7620000" cy="5029200"/>
          </a:xfrm>
        </p:spPr>
        <p:txBody>
          <a:bodyPr>
            <a:noAutofit/>
          </a:bodyPr>
          <a:lstStyle/>
          <a:p>
            <a:pPr>
              <a:buNone/>
            </a:pPr>
            <a:r>
              <a:rPr lang="en-US" sz="1000" dirty="0">
                <a:latin typeface="Calibri" pitchFamily="34" charset="0"/>
              </a:rPr>
              <a:t> </a:t>
            </a:r>
            <a:r>
              <a:rPr lang="en-US" sz="1000" dirty="0" smtClean="0">
                <a:latin typeface="Calibri" pitchFamily="34" charset="0"/>
              </a:rPr>
              <a:t>         </a:t>
            </a:r>
            <a:r>
              <a:rPr lang="en-US" sz="2000" dirty="0" smtClean="0">
                <a:latin typeface="Calibri" pitchFamily="34" charset="0"/>
              </a:rPr>
              <a:t>(iv)  Drilling, rodding, and applying the approved </a:t>
            </a:r>
            <a:r>
              <a:rPr lang="en-US" sz="2000" dirty="0" err="1" smtClean="0">
                <a:latin typeface="Calibri" pitchFamily="34" charset="0"/>
              </a:rPr>
              <a:t>termiticide</a:t>
            </a:r>
            <a:r>
              <a:rPr lang="en-US" sz="2000" dirty="0" smtClean="0">
                <a:latin typeface="Calibri" pitchFamily="34" charset="0"/>
              </a:rPr>
              <a:t> </a:t>
            </a:r>
          </a:p>
          <a:p>
            <a:pPr>
              <a:buNone/>
            </a:pPr>
            <a:r>
              <a:rPr lang="en-US" sz="2000" dirty="0">
                <a:latin typeface="Calibri" pitchFamily="34" charset="0"/>
              </a:rPr>
              <a:t> </a:t>
            </a:r>
            <a:r>
              <a:rPr lang="en-US" sz="2000" dirty="0" smtClean="0">
                <a:latin typeface="Calibri" pitchFamily="34" charset="0"/>
              </a:rPr>
              <a:t>            from the sides of the earth fill along the entire perimeter </a:t>
            </a:r>
          </a:p>
          <a:p>
            <a:pPr>
              <a:buNone/>
            </a:pPr>
            <a:r>
              <a:rPr lang="en-US" sz="2000" dirty="0">
                <a:latin typeface="Calibri" pitchFamily="34" charset="0"/>
              </a:rPr>
              <a:t> </a:t>
            </a:r>
            <a:r>
              <a:rPr lang="en-US" sz="2000" dirty="0" smtClean="0">
                <a:latin typeface="Calibri" pitchFamily="34" charset="0"/>
              </a:rPr>
              <a:t>            provided no horizontal rodding distance shall exceed </a:t>
            </a:r>
          </a:p>
          <a:p>
            <a:pPr>
              <a:buNone/>
            </a:pPr>
            <a:r>
              <a:rPr lang="en-US" sz="2000" dirty="0">
                <a:latin typeface="Calibri" pitchFamily="34" charset="0"/>
              </a:rPr>
              <a:t> </a:t>
            </a:r>
            <a:r>
              <a:rPr lang="en-US" sz="2000" dirty="0" smtClean="0">
                <a:latin typeface="Calibri" pitchFamily="34" charset="0"/>
              </a:rPr>
              <a:t>            twenty (</a:t>
            </a:r>
            <a:r>
              <a:rPr lang="en-US" sz="2000" b="1" dirty="0" smtClean="0">
                <a:latin typeface="Calibri" pitchFamily="34" charset="0"/>
              </a:rPr>
              <a:t>20</a:t>
            </a:r>
            <a:r>
              <a:rPr lang="en-US" sz="2000" dirty="0" smtClean="0">
                <a:latin typeface="Calibri" pitchFamily="34" charset="0"/>
              </a:rPr>
              <a:t>) feet.</a:t>
            </a:r>
            <a:endParaRPr lang="en-US" sz="2000" dirty="0">
              <a:latin typeface="Calibri" pitchFamily="34" charset="0"/>
            </a:endParaRPr>
          </a:p>
        </p:txBody>
      </p:sp>
      <p:sp>
        <p:nvSpPr>
          <p:cNvPr id="5" name="Rectangle 4"/>
          <p:cNvSpPr/>
          <p:nvPr/>
        </p:nvSpPr>
        <p:spPr>
          <a:xfrm>
            <a:off x="2971800" y="4114800"/>
            <a:ext cx="2971800" cy="1600200"/>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048000" y="4191000"/>
            <a:ext cx="2819400" cy="1447800"/>
          </a:xfrm>
          <a:prstGeom prst="rect">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124200" y="4267200"/>
            <a:ext cx="2667000" cy="1295400"/>
          </a:xfrm>
          <a:prstGeom prst="rect">
            <a:avLst/>
          </a:prstGeom>
          <a:solidFill>
            <a:srgbClr val="99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114800" y="5715000"/>
            <a:ext cx="762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4114800" y="5791200"/>
            <a:ext cx="762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114800" y="5867400"/>
            <a:ext cx="762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3124200" y="4191000"/>
            <a:ext cx="2667000"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124200" y="4648200"/>
            <a:ext cx="2667000" cy="338554"/>
          </a:xfrm>
          <a:prstGeom prst="rect">
            <a:avLst/>
          </a:prstGeom>
          <a:noFill/>
        </p:spPr>
        <p:txBody>
          <a:bodyPr wrap="square" rtlCol="0">
            <a:spAutoFit/>
          </a:bodyPr>
          <a:lstStyle/>
          <a:p>
            <a:pPr algn="ctr"/>
            <a:r>
              <a:rPr lang="en-US" sz="1600" b="1" dirty="0" smtClean="0">
                <a:solidFill>
                  <a:schemeClr val="bg1"/>
                </a:solidFill>
                <a:latin typeface="+mj-lt"/>
              </a:rPr>
              <a:t>Dirt- filled porch</a:t>
            </a:r>
            <a:endParaRPr lang="en-US" sz="1600" b="1" dirty="0">
              <a:solidFill>
                <a:schemeClr val="bg1"/>
              </a:solidFill>
              <a:latin typeface="+mj-lt"/>
            </a:endParaRPr>
          </a:p>
        </p:txBody>
      </p:sp>
      <p:cxnSp>
        <p:nvCxnSpPr>
          <p:cNvPr id="14" name="Straight Connector 13"/>
          <p:cNvCxnSpPr/>
          <p:nvPr/>
        </p:nvCxnSpPr>
        <p:spPr>
          <a:xfrm>
            <a:off x="762000" y="4114800"/>
            <a:ext cx="75438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762000" y="4114800"/>
            <a:ext cx="7543800" cy="76200"/>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flipH="1">
            <a:off x="4495800" y="4267200"/>
            <a:ext cx="20574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438400" y="4267200"/>
            <a:ext cx="20574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4572000" y="5562600"/>
            <a:ext cx="19812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438400" y="5562600"/>
            <a:ext cx="22098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3048000" y="4267200"/>
            <a:ext cx="0" cy="17526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5867400" y="4267200"/>
            <a:ext cx="0" cy="17526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990600" y="4114800"/>
            <a:ext cx="7391399" cy="1969770"/>
          </a:xfrm>
          <a:prstGeom prst="rect">
            <a:avLst/>
          </a:prstGeom>
          <a:noFill/>
        </p:spPr>
        <p:txBody>
          <a:bodyPr wrap="square" rtlCol="0">
            <a:spAutoFit/>
          </a:bodyPr>
          <a:lstStyle/>
          <a:p>
            <a:r>
              <a:rPr lang="en-US" sz="1600" b="1" dirty="0" smtClean="0">
                <a:latin typeface="+mj-lt"/>
              </a:rPr>
              <a:t>    </a:t>
            </a:r>
          </a:p>
          <a:p>
            <a:endParaRPr lang="en-US" sz="1600" b="1" dirty="0" smtClean="0">
              <a:latin typeface="+mj-lt"/>
            </a:endParaRPr>
          </a:p>
          <a:p>
            <a:endParaRPr lang="en-US" sz="1600" b="1" dirty="0" smtClean="0">
              <a:latin typeface="+mj-lt"/>
            </a:endParaRPr>
          </a:p>
          <a:p>
            <a:endParaRPr lang="en-US" sz="1600" b="1" dirty="0" smtClean="0">
              <a:latin typeface="+mj-lt"/>
            </a:endParaRPr>
          </a:p>
          <a:p>
            <a:endParaRPr lang="en-US" sz="1600" b="1" dirty="0" smtClean="0">
              <a:latin typeface="+mj-lt"/>
            </a:endParaRPr>
          </a:p>
          <a:p>
            <a:r>
              <a:rPr lang="en-US" sz="1600" b="1" dirty="0" smtClean="0">
                <a:latin typeface="+mj-lt"/>
              </a:rPr>
              <a:t>     </a:t>
            </a:r>
          </a:p>
          <a:p>
            <a:endParaRPr lang="en-US" sz="1000" b="1" dirty="0" smtClean="0">
              <a:latin typeface="+mj-lt"/>
            </a:endParaRPr>
          </a:p>
          <a:p>
            <a:r>
              <a:rPr lang="en-US" sz="1600" b="1" dirty="0" smtClean="0">
                <a:latin typeface="+mj-lt"/>
              </a:rPr>
              <a:t>                               </a:t>
            </a:r>
            <a:endParaRPr lang="en-US" sz="1600" b="1" dirty="0">
              <a:latin typeface="+mj-lt"/>
            </a:endParaRPr>
          </a:p>
        </p:txBody>
      </p:sp>
      <p:sp>
        <p:nvSpPr>
          <p:cNvPr id="46" name="TextBox 45"/>
          <p:cNvSpPr txBox="1"/>
          <p:nvPr/>
        </p:nvSpPr>
        <p:spPr>
          <a:xfrm>
            <a:off x="609600" y="838200"/>
            <a:ext cx="7543800" cy="1015663"/>
          </a:xfrm>
          <a:prstGeom prst="rect">
            <a:avLst/>
          </a:prstGeom>
          <a:noFill/>
          <a:ln>
            <a:noFill/>
          </a:ln>
        </p:spPr>
        <p:txBody>
          <a:bodyPr wrap="square" rtlCol="0">
            <a:spAutoFit/>
          </a:bodyPr>
          <a:lstStyle/>
          <a:p>
            <a:pPr algn="ctr"/>
            <a:r>
              <a:rPr lang="en-US" sz="2000" dirty="0" smtClean="0">
                <a:latin typeface="+mj-lt"/>
              </a:rPr>
              <a:t>Drilling through the foundation wall within 1” of the slab along the inside of each foundation wall and treating soil under the slab </a:t>
            </a:r>
          </a:p>
          <a:p>
            <a:pPr algn="ctr"/>
            <a:r>
              <a:rPr lang="en-US" sz="2000" dirty="0" smtClean="0">
                <a:latin typeface="+mj-lt"/>
              </a:rPr>
              <a:t>adjacent to each of the perimeter walls </a:t>
            </a:r>
            <a:endParaRPr lang="en-US" sz="2000" dirty="0">
              <a:latin typeface="+mj-lt"/>
            </a:endParaRPr>
          </a:p>
        </p:txBody>
      </p:sp>
      <p:sp>
        <p:nvSpPr>
          <p:cNvPr id="9" name="TextBox 8"/>
          <p:cNvSpPr txBox="1"/>
          <p:nvPr/>
        </p:nvSpPr>
        <p:spPr>
          <a:xfrm>
            <a:off x="0" y="304800"/>
            <a:ext cx="9144000" cy="523220"/>
          </a:xfrm>
          <a:prstGeom prst="rect">
            <a:avLst/>
          </a:prstGeom>
          <a:noFill/>
        </p:spPr>
        <p:txBody>
          <a:bodyPr wrap="square" rtlCol="0">
            <a:spAutoFit/>
          </a:bodyPr>
          <a:lstStyle/>
          <a:p>
            <a:pPr algn="ctr"/>
            <a:r>
              <a:rPr lang="en-US" sz="2800" b="1" dirty="0" smtClean="0"/>
              <a:t>Long-rodding the slab</a:t>
            </a:r>
            <a:endParaRPr lang="en-US" sz="2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2819400"/>
            <a:ext cx="7543800" cy="4876800"/>
          </a:xfrm>
        </p:spPr>
        <p:txBody>
          <a:bodyPr>
            <a:normAutofit/>
          </a:bodyPr>
          <a:lstStyle/>
          <a:p>
            <a:r>
              <a:rPr lang="en-US" sz="2000" dirty="0" smtClean="0">
                <a:latin typeface="Calibri" pitchFamily="34" charset="0"/>
              </a:rPr>
              <a:t>What happens when the customer will not allow you to treat </a:t>
            </a:r>
          </a:p>
          <a:p>
            <a:pPr marL="0" indent="0">
              <a:buNone/>
            </a:pPr>
            <a:r>
              <a:rPr lang="en-US" sz="2000" dirty="0">
                <a:latin typeface="Calibri" pitchFamily="34" charset="0"/>
              </a:rPr>
              <a:t> </a:t>
            </a:r>
            <a:r>
              <a:rPr lang="en-US" sz="2000" dirty="0" smtClean="0">
                <a:latin typeface="Calibri" pitchFamily="34" charset="0"/>
              </a:rPr>
              <a:t>     the entire inside perimeter walls of all earth filled porches </a:t>
            </a:r>
          </a:p>
          <a:p>
            <a:pPr marL="0" indent="0">
              <a:buNone/>
            </a:pPr>
            <a:r>
              <a:rPr lang="en-US" sz="2000" dirty="0">
                <a:latin typeface="Calibri" pitchFamily="34" charset="0"/>
              </a:rPr>
              <a:t> </a:t>
            </a:r>
            <a:r>
              <a:rPr lang="en-US" sz="2000" dirty="0" smtClean="0">
                <a:latin typeface="Calibri" pitchFamily="34" charset="0"/>
              </a:rPr>
              <a:t>     beneath concrete slabs contiguous to the structure with an </a:t>
            </a:r>
          </a:p>
          <a:p>
            <a:pPr marL="0" indent="0">
              <a:buNone/>
            </a:pPr>
            <a:r>
              <a:rPr lang="en-US" sz="2000" dirty="0">
                <a:latin typeface="Calibri" pitchFamily="34" charset="0"/>
              </a:rPr>
              <a:t> </a:t>
            </a:r>
            <a:r>
              <a:rPr lang="en-US" sz="2000" dirty="0" smtClean="0">
                <a:latin typeface="Calibri" pitchFamily="34" charset="0"/>
              </a:rPr>
              <a:t>     approved </a:t>
            </a:r>
            <a:r>
              <a:rPr lang="en-US" sz="2000" dirty="0" err="1" smtClean="0">
                <a:latin typeface="Calibri" pitchFamily="34" charset="0"/>
              </a:rPr>
              <a:t>termiticide</a:t>
            </a:r>
            <a:r>
              <a:rPr lang="en-US" sz="2000" dirty="0" smtClean="0">
                <a:latin typeface="Calibri" pitchFamily="34" charset="0"/>
              </a:rPr>
              <a:t> at the rate of four (4) gallons per ten </a:t>
            </a:r>
          </a:p>
          <a:p>
            <a:pPr marL="0" indent="0">
              <a:buNone/>
            </a:pPr>
            <a:r>
              <a:rPr lang="en-US" sz="2000" dirty="0">
                <a:latin typeface="Calibri" pitchFamily="34" charset="0"/>
              </a:rPr>
              <a:t> </a:t>
            </a:r>
            <a:r>
              <a:rPr lang="en-US" sz="2000" dirty="0" smtClean="0">
                <a:latin typeface="Calibri" pitchFamily="34" charset="0"/>
              </a:rPr>
              <a:t>     (10) linear feet by one of the options allowed by the Rules?</a:t>
            </a:r>
          </a:p>
          <a:p>
            <a:pPr marL="0" indent="0">
              <a:buNone/>
            </a:pPr>
            <a:endParaRPr lang="en-US" sz="1200" dirty="0">
              <a:latin typeface="Calibri" pitchFamily="34" charset="0"/>
            </a:endParaRPr>
          </a:p>
          <a:p>
            <a:r>
              <a:rPr lang="en-US" sz="2000" dirty="0" smtClean="0">
                <a:latin typeface="Calibri" pitchFamily="34" charset="0"/>
              </a:rPr>
              <a:t>This standard, proper treatment of an earth-filled slab, must </a:t>
            </a:r>
          </a:p>
          <a:p>
            <a:pPr marL="0" indent="0">
              <a:buNone/>
            </a:pPr>
            <a:r>
              <a:rPr lang="en-US" sz="2000" dirty="0">
                <a:latin typeface="Calibri" pitchFamily="34" charset="0"/>
              </a:rPr>
              <a:t> </a:t>
            </a:r>
            <a:r>
              <a:rPr lang="en-US" sz="2000" dirty="0" smtClean="0">
                <a:latin typeface="Calibri" pitchFamily="34" charset="0"/>
              </a:rPr>
              <a:t>     be WAIVED.  The pest control company must decide what </a:t>
            </a:r>
          </a:p>
          <a:p>
            <a:pPr marL="0" indent="0">
              <a:buNone/>
            </a:pPr>
            <a:r>
              <a:rPr lang="en-US" sz="2000" dirty="0">
                <a:latin typeface="Calibri" pitchFamily="34" charset="0"/>
              </a:rPr>
              <a:t> </a:t>
            </a:r>
            <a:r>
              <a:rPr lang="en-US" sz="2000" dirty="0" smtClean="0">
                <a:latin typeface="Calibri" pitchFamily="34" charset="0"/>
              </a:rPr>
              <a:t>     policy it has on offering any guaranty, retreatment or repair, </a:t>
            </a:r>
          </a:p>
          <a:p>
            <a:pPr marL="0" indent="0">
              <a:buNone/>
            </a:pPr>
            <a:r>
              <a:rPr lang="en-US" sz="2000" dirty="0">
                <a:latin typeface="Calibri" pitchFamily="34" charset="0"/>
              </a:rPr>
              <a:t> </a:t>
            </a:r>
            <a:r>
              <a:rPr lang="en-US" sz="2000" dirty="0" smtClean="0">
                <a:latin typeface="Calibri" pitchFamily="34" charset="0"/>
              </a:rPr>
              <a:t>     on the structure.</a:t>
            </a:r>
          </a:p>
          <a:p>
            <a:pPr marL="0" indent="0">
              <a:buNone/>
            </a:pPr>
            <a:endParaRPr lang="en-US" sz="2000" dirty="0">
              <a:latin typeface="Calibri" pitchFamily="34" charset="0"/>
            </a:endParaRPr>
          </a:p>
          <a:p>
            <a:pPr marL="0" indent="0">
              <a:buNone/>
            </a:pPr>
            <a:endParaRPr lang="en-US" sz="2400" dirty="0" smtClean="0">
              <a:latin typeface="Calibri" pitchFamily="34" charset="0"/>
            </a:endParaRPr>
          </a:p>
          <a:p>
            <a:pPr marL="0" indent="0">
              <a:buNone/>
            </a:pPr>
            <a:endParaRPr lang="en-US" sz="2400" dirty="0" smtClean="0">
              <a:latin typeface="Calibri" pitchFamily="34" charset="0"/>
            </a:endParaRPr>
          </a:p>
          <a:p>
            <a:endParaRPr lang="en-US" sz="2400" dirty="0">
              <a:latin typeface="Calibri" pitchFamily="34" charset="0"/>
            </a:endParaRPr>
          </a:p>
          <a:p>
            <a:endParaRPr lang="en-US" sz="2400" dirty="0" smtClean="0">
              <a:latin typeface="Calibri" pitchFamily="34" charset="0"/>
            </a:endParaRPr>
          </a:p>
          <a:p>
            <a:pPr>
              <a:buNone/>
            </a:pPr>
            <a:endParaRPr lang="en-US" sz="1600" dirty="0" smtClean="0">
              <a:latin typeface="Calibri" pitchFamily="34" charset="0"/>
            </a:endParaRPr>
          </a:p>
          <a:p>
            <a:endParaRPr lang="en-US" dirty="0">
              <a:latin typeface="Calibri" pitchFamily="34" charset="0"/>
            </a:endParaRPr>
          </a:p>
        </p:txBody>
      </p:sp>
      <p:pic>
        <p:nvPicPr>
          <p:cNvPr id="6" name="Picture 5"/>
          <p:cNvPicPr>
            <a:picLocks noChangeAspect="1"/>
          </p:cNvPicPr>
          <p:nvPr/>
        </p:nvPicPr>
        <p:blipFill>
          <a:blip r:embed="rId2"/>
          <a:stretch>
            <a:fillRect/>
          </a:stretch>
        </p:blipFill>
        <p:spPr>
          <a:xfrm>
            <a:off x="1447800" y="381000"/>
            <a:ext cx="3798694" cy="2133600"/>
          </a:xfrm>
          <a:prstGeom prst="rect">
            <a:avLst/>
          </a:prstGeom>
          <a:ln>
            <a:noFill/>
          </a:ln>
        </p:spPr>
      </p:pic>
      <p:sp>
        <p:nvSpPr>
          <p:cNvPr id="7" name="TextBox 6"/>
          <p:cNvSpPr txBox="1"/>
          <p:nvPr/>
        </p:nvSpPr>
        <p:spPr>
          <a:xfrm>
            <a:off x="5181600" y="762000"/>
            <a:ext cx="2514600" cy="923330"/>
          </a:xfrm>
          <a:prstGeom prst="rect">
            <a:avLst/>
          </a:prstGeom>
          <a:noFill/>
        </p:spPr>
        <p:txBody>
          <a:bodyPr wrap="square" rtlCol="0">
            <a:spAutoFit/>
          </a:bodyPr>
          <a:lstStyle/>
          <a:p>
            <a:r>
              <a:rPr lang="en-US" b="1" dirty="0" smtClean="0"/>
              <a:t>I don’t want my front porch drilled…not on the top or the sides!</a:t>
            </a:r>
            <a:endParaRPr lang="en-US" b="1" dirty="0"/>
          </a:p>
        </p:txBody>
      </p:sp>
      <p:sp>
        <p:nvSpPr>
          <p:cNvPr id="8" name="Oval Callout 7"/>
          <p:cNvSpPr/>
          <p:nvPr/>
        </p:nvSpPr>
        <p:spPr>
          <a:xfrm>
            <a:off x="4876800" y="609600"/>
            <a:ext cx="2743200" cy="1219200"/>
          </a:xfrm>
          <a:prstGeom prst="wedgeEllipseCallout">
            <a:avLst>
              <a:gd name="adj1" fmla="val -76340"/>
              <a:gd name="adj2" fmla="val 28750"/>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8534400" y="6642556"/>
            <a:ext cx="609600" cy="215444"/>
          </a:xfrm>
          <a:prstGeom prst="rect">
            <a:avLst/>
          </a:prstGeom>
          <a:noFill/>
        </p:spPr>
        <p:txBody>
          <a:bodyPr wrap="square" rtlCol="0">
            <a:spAutoFit/>
          </a:bodyPr>
          <a:lstStyle/>
          <a:p>
            <a:pPr algn="ctr"/>
            <a:r>
              <a:rPr lang="en-US" sz="800" b="1" dirty="0"/>
              <a:t>7</a:t>
            </a:r>
            <a:r>
              <a:rPr lang="en-US" sz="800" b="1" dirty="0" smtClean="0"/>
              <a:t>0/81</a:t>
            </a:r>
            <a:endParaRPr lang="en-US" sz="800" b="1" dirty="0"/>
          </a:p>
        </p:txBody>
      </p:sp>
    </p:spTree>
    <p:extLst>
      <p:ext uri="{BB962C8B-B14F-4D97-AF65-F5344CB8AC3E}">
        <p14:creationId xmlns:p14="http://schemas.microsoft.com/office/powerpoint/2010/main" val="21165606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914400"/>
            <a:ext cx="7467600" cy="3200400"/>
          </a:xfrm>
        </p:spPr>
        <p:txBody>
          <a:bodyPr/>
          <a:lstStyle/>
          <a:p>
            <a:r>
              <a:rPr lang="en-US" sz="2000" dirty="0" smtClean="0">
                <a:latin typeface="Calibri" pitchFamily="34" charset="0"/>
              </a:rPr>
              <a:t>620-6-.04 (1) (a) </a:t>
            </a:r>
            <a:r>
              <a:rPr lang="en-US" sz="2000" dirty="0">
                <a:latin typeface="Calibri" pitchFamily="34" charset="0"/>
              </a:rPr>
              <a:t>9</a:t>
            </a:r>
            <a:r>
              <a:rPr lang="en-US" sz="2000" dirty="0" smtClean="0">
                <a:latin typeface="Calibri" pitchFamily="34" charset="0"/>
              </a:rPr>
              <a:t>. Treatment of all grade level slabs </a:t>
            </a:r>
          </a:p>
          <a:p>
            <a:pPr marL="0" indent="0">
              <a:buNone/>
            </a:pPr>
            <a:r>
              <a:rPr lang="en-US" sz="2000" dirty="0">
                <a:latin typeface="Calibri" pitchFamily="34" charset="0"/>
              </a:rPr>
              <a:t> </a:t>
            </a:r>
            <a:r>
              <a:rPr lang="en-US" sz="2000" dirty="0" smtClean="0">
                <a:latin typeface="Calibri" pitchFamily="34" charset="0"/>
              </a:rPr>
              <a:t>     contiguous to the structure with an approved </a:t>
            </a:r>
            <a:r>
              <a:rPr lang="en-US" sz="2000" dirty="0" err="1" smtClean="0">
                <a:latin typeface="Calibri" pitchFamily="34" charset="0"/>
              </a:rPr>
              <a:t>termiticide</a:t>
            </a:r>
            <a:r>
              <a:rPr lang="en-US" sz="2000" dirty="0" smtClean="0">
                <a:latin typeface="Calibri" pitchFamily="34" charset="0"/>
              </a:rPr>
              <a:t> at </a:t>
            </a:r>
          </a:p>
          <a:p>
            <a:pPr marL="0" indent="0">
              <a:buNone/>
            </a:pPr>
            <a:r>
              <a:rPr lang="en-US" sz="2000" dirty="0">
                <a:latin typeface="Calibri" pitchFamily="34" charset="0"/>
              </a:rPr>
              <a:t> </a:t>
            </a:r>
            <a:r>
              <a:rPr lang="en-US" sz="2000" dirty="0" smtClean="0">
                <a:latin typeface="Calibri" pitchFamily="34" charset="0"/>
              </a:rPr>
              <a:t>     the rate of four (4) gallons per ten (10) linear feet by drilling </a:t>
            </a:r>
          </a:p>
          <a:p>
            <a:pPr marL="0" indent="0">
              <a:buNone/>
            </a:pPr>
            <a:r>
              <a:rPr lang="en-US" sz="2000" dirty="0">
                <a:latin typeface="Calibri" pitchFamily="34" charset="0"/>
              </a:rPr>
              <a:t> </a:t>
            </a:r>
            <a:r>
              <a:rPr lang="en-US" sz="2000" dirty="0" smtClean="0">
                <a:latin typeface="Calibri" pitchFamily="34" charset="0"/>
              </a:rPr>
              <a:t>     and applying along the entire distance where the slab joins </a:t>
            </a:r>
          </a:p>
          <a:p>
            <a:pPr marL="0" indent="0">
              <a:buNone/>
            </a:pPr>
            <a:r>
              <a:rPr lang="en-US" sz="2000" dirty="0">
                <a:latin typeface="Calibri" pitchFamily="34" charset="0"/>
              </a:rPr>
              <a:t> </a:t>
            </a:r>
            <a:r>
              <a:rPr lang="en-US" sz="2000" dirty="0" smtClean="0">
                <a:latin typeface="Calibri" pitchFamily="34" charset="0"/>
              </a:rPr>
              <a:t>     any part of structure at intervals of no more than twelve (</a:t>
            </a:r>
            <a:r>
              <a:rPr lang="en-US" sz="2000" b="1" dirty="0" smtClean="0">
                <a:latin typeface="Calibri" pitchFamily="34" charset="0"/>
              </a:rPr>
              <a:t>12</a:t>
            </a:r>
            <a:r>
              <a:rPr lang="en-US" sz="2000" dirty="0" smtClean="0">
                <a:latin typeface="Calibri" pitchFamily="34" charset="0"/>
              </a:rPr>
              <a:t>) </a:t>
            </a:r>
          </a:p>
          <a:p>
            <a:pPr marL="0" indent="0">
              <a:buNone/>
            </a:pPr>
            <a:r>
              <a:rPr lang="en-US" sz="2000" dirty="0">
                <a:latin typeface="Calibri" pitchFamily="34" charset="0"/>
              </a:rPr>
              <a:t> </a:t>
            </a:r>
            <a:r>
              <a:rPr lang="en-US" sz="2000" dirty="0" smtClean="0">
                <a:latin typeface="Calibri" pitchFamily="34" charset="0"/>
              </a:rPr>
              <a:t>     inches and no more than twelve (</a:t>
            </a:r>
            <a:r>
              <a:rPr lang="en-US" sz="2000" b="1" dirty="0" smtClean="0">
                <a:latin typeface="Calibri" pitchFamily="34" charset="0"/>
              </a:rPr>
              <a:t>12</a:t>
            </a:r>
            <a:r>
              <a:rPr lang="en-US" sz="2000" dirty="0" smtClean="0">
                <a:latin typeface="Calibri" pitchFamily="34" charset="0"/>
              </a:rPr>
              <a:t>) inches from the </a:t>
            </a:r>
          </a:p>
          <a:p>
            <a:pPr marL="0" indent="0">
              <a:buNone/>
            </a:pPr>
            <a:r>
              <a:rPr lang="en-US" sz="2000" dirty="0">
                <a:latin typeface="Calibri" pitchFamily="34" charset="0"/>
              </a:rPr>
              <a:t> </a:t>
            </a:r>
            <a:r>
              <a:rPr lang="en-US" sz="2000" dirty="0" smtClean="0">
                <a:latin typeface="Calibri" pitchFamily="34" charset="0"/>
              </a:rPr>
              <a:t>     structure wall.</a:t>
            </a:r>
          </a:p>
          <a:p>
            <a:endParaRPr lang="en-US" dirty="0">
              <a:latin typeface="Calibri" pitchFamily="34" charset="0"/>
            </a:endParaRPr>
          </a:p>
        </p:txBody>
      </p:sp>
      <p:sp>
        <p:nvSpPr>
          <p:cNvPr id="19" name="Rectangle 18"/>
          <p:cNvSpPr/>
          <p:nvPr/>
        </p:nvSpPr>
        <p:spPr>
          <a:xfrm>
            <a:off x="2971800" y="4953000"/>
            <a:ext cx="3352800" cy="1371600"/>
          </a:xfrm>
          <a:prstGeom prst="rect">
            <a:avLst/>
          </a:prstGeom>
          <a:solidFill>
            <a:schemeClr val="bg1">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3048000" y="5029200"/>
            <a:ext cx="3200400" cy="12192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p:cNvSpPr txBox="1"/>
          <p:nvPr/>
        </p:nvSpPr>
        <p:spPr>
          <a:xfrm>
            <a:off x="914400" y="4419600"/>
            <a:ext cx="6858000" cy="307777"/>
          </a:xfrm>
          <a:prstGeom prst="rect">
            <a:avLst/>
          </a:prstGeom>
          <a:noFill/>
        </p:spPr>
        <p:txBody>
          <a:bodyPr wrap="square" rtlCol="0">
            <a:spAutoFit/>
          </a:bodyPr>
          <a:lstStyle/>
          <a:p>
            <a:r>
              <a:rPr lang="en-US" sz="1400" b="1" dirty="0" smtClean="0">
                <a:latin typeface="+mj-lt"/>
              </a:rPr>
              <a:t>                                                                          Patio</a:t>
            </a:r>
            <a:endParaRPr lang="en-US" sz="1400" b="1" dirty="0">
              <a:latin typeface="+mj-lt"/>
            </a:endParaRPr>
          </a:p>
        </p:txBody>
      </p:sp>
      <p:sp>
        <p:nvSpPr>
          <p:cNvPr id="22" name="Rectangle 21"/>
          <p:cNvSpPr/>
          <p:nvPr/>
        </p:nvSpPr>
        <p:spPr>
          <a:xfrm>
            <a:off x="3429000" y="4343400"/>
            <a:ext cx="914400" cy="609600"/>
          </a:xfrm>
          <a:prstGeom prst="rect">
            <a:avLst/>
          </a:prstGeom>
          <a:blipFill>
            <a:blip r:embed="rId2" cstate="print"/>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flipV="1">
            <a:off x="3429000" y="4876800"/>
            <a:ext cx="914400"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2971800" y="4648200"/>
            <a:ext cx="1524000" cy="400110"/>
          </a:xfrm>
          <a:prstGeom prst="rect">
            <a:avLst/>
          </a:prstGeom>
          <a:noFill/>
        </p:spPr>
        <p:txBody>
          <a:bodyPr wrap="square" rtlCol="0">
            <a:spAutoFit/>
          </a:bodyPr>
          <a:lstStyle/>
          <a:p>
            <a:r>
              <a:rPr lang="en-US" sz="2000" b="1" dirty="0" smtClean="0"/>
              <a:t>      .  .  .  .  .  </a:t>
            </a:r>
            <a:endParaRPr lang="en-US" sz="2000" b="1" dirty="0"/>
          </a:p>
        </p:txBody>
      </p:sp>
      <p:sp>
        <p:nvSpPr>
          <p:cNvPr id="27" name="TextBox 26"/>
          <p:cNvSpPr txBox="1"/>
          <p:nvPr/>
        </p:nvSpPr>
        <p:spPr>
          <a:xfrm>
            <a:off x="4800601" y="4343400"/>
            <a:ext cx="1295400" cy="461665"/>
          </a:xfrm>
          <a:prstGeom prst="rect">
            <a:avLst/>
          </a:prstGeom>
          <a:noFill/>
          <a:ln w="12700">
            <a:solidFill>
              <a:schemeClr val="tx1"/>
            </a:solidFill>
          </a:ln>
        </p:spPr>
        <p:txBody>
          <a:bodyPr wrap="square" rtlCol="0">
            <a:spAutoFit/>
          </a:bodyPr>
          <a:lstStyle/>
          <a:p>
            <a:r>
              <a:rPr lang="en-US" sz="1200" b="1" dirty="0" smtClean="0">
                <a:latin typeface="+mj-lt"/>
              </a:rPr>
              <a:t>Vertically drilling</a:t>
            </a:r>
          </a:p>
          <a:p>
            <a:r>
              <a:rPr lang="en-US" sz="1200" b="1" dirty="0" smtClean="0">
                <a:latin typeface="+mj-lt"/>
              </a:rPr>
              <a:t>attached slab</a:t>
            </a:r>
            <a:endParaRPr lang="en-US" sz="1200" b="1" dirty="0">
              <a:latin typeface="+mj-lt"/>
            </a:endParaRPr>
          </a:p>
        </p:txBody>
      </p:sp>
      <p:cxnSp>
        <p:nvCxnSpPr>
          <p:cNvPr id="29" name="Straight Arrow Connector 28"/>
          <p:cNvCxnSpPr>
            <a:stCxn id="27" idx="1"/>
          </p:cNvCxnSpPr>
          <p:nvPr/>
        </p:nvCxnSpPr>
        <p:spPr>
          <a:xfrm flipH="1">
            <a:off x="4343400" y="4574233"/>
            <a:ext cx="457201" cy="3025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86000"/>
            <a:ext cx="8001000" cy="4495800"/>
          </a:xfrm>
        </p:spPr>
        <p:txBody>
          <a:bodyPr>
            <a:normAutofit/>
          </a:bodyPr>
          <a:lstStyle/>
          <a:p>
            <a:r>
              <a:rPr lang="en-US" sz="1800" dirty="0">
                <a:latin typeface="+mj-lt"/>
              </a:rPr>
              <a:t> </a:t>
            </a:r>
            <a:r>
              <a:rPr lang="en-US" sz="1800" dirty="0" smtClean="0">
                <a:latin typeface="+mj-lt"/>
              </a:rPr>
              <a:t>If a customer will </a:t>
            </a:r>
            <a:r>
              <a:rPr lang="en-US" sz="1800" u="sng" dirty="0" smtClean="0">
                <a:latin typeface="+mj-lt"/>
              </a:rPr>
              <a:t>not</a:t>
            </a:r>
            <a:r>
              <a:rPr lang="en-US" sz="1800" dirty="0" smtClean="0">
                <a:latin typeface="+mj-lt"/>
              </a:rPr>
              <a:t> allow you to drill and treat the grade level </a:t>
            </a:r>
          </a:p>
          <a:p>
            <a:pPr marL="0" indent="0">
              <a:buNone/>
            </a:pPr>
            <a:r>
              <a:rPr lang="en-US" sz="1800" dirty="0">
                <a:latin typeface="+mj-lt"/>
              </a:rPr>
              <a:t> </a:t>
            </a:r>
            <a:r>
              <a:rPr lang="en-US" sz="1800" dirty="0" smtClean="0">
                <a:latin typeface="+mj-lt"/>
              </a:rPr>
              <a:t>      slab that is attached to the structure, </a:t>
            </a:r>
            <a:r>
              <a:rPr lang="en-US" sz="1800" b="1" u="sng" dirty="0" smtClean="0">
                <a:latin typeface="+mj-lt"/>
              </a:rPr>
              <a:t>it must be WAIVED</a:t>
            </a:r>
            <a:r>
              <a:rPr lang="en-US" sz="1800" b="1" dirty="0" smtClean="0">
                <a:latin typeface="+mj-lt"/>
              </a:rPr>
              <a:t> </a:t>
            </a:r>
            <a:r>
              <a:rPr lang="en-US" sz="1800" dirty="0" smtClean="0">
                <a:latin typeface="+mj-lt"/>
              </a:rPr>
              <a:t>and the       </a:t>
            </a:r>
          </a:p>
          <a:p>
            <a:pPr marL="0" indent="0">
              <a:buNone/>
            </a:pPr>
            <a:r>
              <a:rPr lang="en-US" sz="1800" dirty="0" smtClean="0">
                <a:latin typeface="+mj-lt"/>
              </a:rPr>
              <a:t>       soil area under the slab that is adjacent to the structure should be </a:t>
            </a:r>
          </a:p>
          <a:p>
            <a:pPr marL="0" indent="0">
              <a:buNone/>
            </a:pPr>
            <a:r>
              <a:rPr lang="en-US" sz="1800" dirty="0" smtClean="0">
                <a:latin typeface="+mj-lt"/>
              </a:rPr>
              <a:t>       short-</a:t>
            </a:r>
            <a:r>
              <a:rPr lang="en-US" sz="1800" dirty="0" err="1" smtClean="0">
                <a:latin typeface="+mj-lt"/>
              </a:rPr>
              <a:t>rodded</a:t>
            </a:r>
            <a:r>
              <a:rPr lang="en-US" sz="1800" dirty="0" smtClean="0">
                <a:latin typeface="+mj-lt"/>
              </a:rPr>
              <a:t> from the crawl space or the basement or long-</a:t>
            </a:r>
            <a:r>
              <a:rPr lang="en-US" sz="1800" dirty="0" err="1" smtClean="0">
                <a:latin typeface="+mj-lt"/>
              </a:rPr>
              <a:t>rodded</a:t>
            </a:r>
            <a:r>
              <a:rPr lang="en-US" sz="1800" dirty="0" smtClean="0">
                <a:latin typeface="+mj-lt"/>
              </a:rPr>
              <a:t> </a:t>
            </a:r>
          </a:p>
          <a:p>
            <a:pPr marL="0" indent="0">
              <a:buNone/>
            </a:pPr>
            <a:r>
              <a:rPr lang="en-US" sz="1800" dirty="0" smtClean="0">
                <a:latin typeface="+mj-lt"/>
              </a:rPr>
              <a:t>       from the outside.   </a:t>
            </a:r>
            <a:endParaRPr lang="en-US" sz="1800" dirty="0">
              <a:latin typeface="+mj-lt"/>
            </a:endParaRPr>
          </a:p>
        </p:txBody>
      </p:sp>
      <p:sp>
        <p:nvSpPr>
          <p:cNvPr id="4" name="Rectangle 3"/>
          <p:cNvSpPr/>
          <p:nvPr/>
        </p:nvSpPr>
        <p:spPr>
          <a:xfrm>
            <a:off x="838200" y="4800600"/>
            <a:ext cx="3352800" cy="1371600"/>
          </a:xfrm>
          <a:prstGeom prst="rect">
            <a:avLst/>
          </a:prstGeom>
          <a:solidFill>
            <a:schemeClr val="bg1">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14400" y="4876800"/>
            <a:ext cx="3200400" cy="12192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4953000" y="4800600"/>
            <a:ext cx="3352800" cy="1371600"/>
          </a:xfrm>
          <a:prstGeom prst="rect">
            <a:avLst/>
          </a:prstGeom>
          <a:solidFill>
            <a:schemeClr val="bg1">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029200" y="4876800"/>
            <a:ext cx="3200400" cy="12192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447800" y="4191000"/>
            <a:ext cx="914400" cy="609600"/>
          </a:xfrm>
          <a:prstGeom prst="rect">
            <a:avLst/>
          </a:prstGeom>
          <a:blipFill>
            <a:blip r:embed="rId2" cstate="print"/>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486400" y="4191000"/>
            <a:ext cx="914400" cy="609600"/>
          </a:xfrm>
          <a:prstGeom prst="rect">
            <a:avLst/>
          </a:prstGeom>
          <a:blipFill>
            <a:blip r:embed="rId2" cstate="print"/>
            <a:tile tx="0" ty="0" sx="100000" sy="100000" flip="none" algn="tl"/>
          </a:blip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914400" y="4191000"/>
            <a:ext cx="6858000" cy="307777"/>
          </a:xfrm>
          <a:prstGeom prst="rect">
            <a:avLst/>
          </a:prstGeom>
          <a:noFill/>
        </p:spPr>
        <p:txBody>
          <a:bodyPr wrap="square" rtlCol="0">
            <a:spAutoFit/>
          </a:bodyPr>
          <a:lstStyle/>
          <a:p>
            <a:r>
              <a:rPr lang="en-US" sz="1200" b="1" dirty="0" smtClean="0">
                <a:latin typeface="+mj-lt"/>
              </a:rPr>
              <a:t>                    </a:t>
            </a:r>
            <a:r>
              <a:rPr lang="en-US" sz="1400" b="1" dirty="0" smtClean="0">
                <a:latin typeface="+mj-lt"/>
              </a:rPr>
              <a:t>Patio                                                                                             </a:t>
            </a:r>
            <a:r>
              <a:rPr lang="en-US" sz="1400" b="1" dirty="0" err="1" smtClean="0">
                <a:latin typeface="+mj-lt"/>
              </a:rPr>
              <a:t>Patio</a:t>
            </a:r>
            <a:endParaRPr lang="en-US" sz="1400" b="1" dirty="0">
              <a:latin typeface="+mj-lt"/>
            </a:endParaRPr>
          </a:p>
        </p:txBody>
      </p:sp>
      <p:cxnSp>
        <p:nvCxnSpPr>
          <p:cNvPr id="18" name="Straight Arrow Connector 17"/>
          <p:cNvCxnSpPr/>
          <p:nvPr/>
        </p:nvCxnSpPr>
        <p:spPr>
          <a:xfrm flipV="1">
            <a:off x="1524000" y="4800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295400" y="5105400"/>
            <a:ext cx="1143000" cy="276999"/>
          </a:xfrm>
          <a:prstGeom prst="rect">
            <a:avLst/>
          </a:prstGeom>
          <a:solidFill>
            <a:schemeClr val="bg1"/>
          </a:solidFill>
          <a:ln>
            <a:solidFill>
              <a:schemeClr val="tx1"/>
            </a:solidFill>
          </a:ln>
        </p:spPr>
        <p:txBody>
          <a:bodyPr wrap="square" rtlCol="0">
            <a:spAutoFit/>
          </a:bodyPr>
          <a:lstStyle/>
          <a:p>
            <a:r>
              <a:rPr lang="en-US" sz="1200" b="1" dirty="0" smtClean="0">
                <a:latin typeface="+mj-lt"/>
              </a:rPr>
              <a:t> Short- </a:t>
            </a:r>
            <a:r>
              <a:rPr lang="en-US" sz="1200" b="1" dirty="0" err="1" smtClean="0">
                <a:latin typeface="+mj-lt"/>
              </a:rPr>
              <a:t>rodding</a:t>
            </a:r>
            <a:endParaRPr lang="en-US" sz="1200" b="1" dirty="0">
              <a:latin typeface="+mj-lt"/>
            </a:endParaRPr>
          </a:p>
        </p:txBody>
      </p:sp>
      <p:sp>
        <p:nvSpPr>
          <p:cNvPr id="30" name="TextBox 29"/>
          <p:cNvSpPr txBox="1"/>
          <p:nvPr/>
        </p:nvSpPr>
        <p:spPr>
          <a:xfrm>
            <a:off x="4114800" y="4572000"/>
            <a:ext cx="3810000" cy="276999"/>
          </a:xfrm>
          <a:prstGeom prst="rect">
            <a:avLst/>
          </a:prstGeom>
          <a:noFill/>
        </p:spPr>
        <p:txBody>
          <a:bodyPr wrap="square" rtlCol="0">
            <a:spAutoFit/>
          </a:bodyPr>
          <a:lstStyle/>
          <a:p>
            <a:r>
              <a:rPr lang="en-US" sz="1200" b="1" dirty="0" smtClean="0">
                <a:latin typeface="+mj-lt"/>
              </a:rPr>
              <a:t>   Long-</a:t>
            </a:r>
            <a:r>
              <a:rPr lang="en-US" sz="1200" b="1" dirty="0" err="1" smtClean="0">
                <a:latin typeface="+mj-lt"/>
              </a:rPr>
              <a:t>rodding</a:t>
            </a:r>
            <a:r>
              <a:rPr lang="en-US" sz="1200" b="1" dirty="0" smtClean="0">
                <a:latin typeface="+mj-lt"/>
              </a:rPr>
              <a:t>                                            Long-</a:t>
            </a:r>
            <a:r>
              <a:rPr lang="en-US" sz="1200" b="1" dirty="0" err="1" smtClean="0">
                <a:latin typeface="+mj-lt"/>
              </a:rPr>
              <a:t>rodding</a:t>
            </a:r>
            <a:endParaRPr lang="en-US" sz="1200" b="1" dirty="0">
              <a:latin typeface="+mj-lt"/>
            </a:endParaRPr>
          </a:p>
        </p:txBody>
      </p:sp>
      <p:sp>
        <p:nvSpPr>
          <p:cNvPr id="31" name="TextBox 30"/>
          <p:cNvSpPr txBox="1"/>
          <p:nvPr/>
        </p:nvSpPr>
        <p:spPr>
          <a:xfrm>
            <a:off x="4267200" y="5257800"/>
            <a:ext cx="685800" cy="369332"/>
          </a:xfrm>
          <a:prstGeom prst="rect">
            <a:avLst/>
          </a:prstGeom>
          <a:noFill/>
        </p:spPr>
        <p:txBody>
          <a:bodyPr wrap="square" rtlCol="0">
            <a:spAutoFit/>
          </a:bodyPr>
          <a:lstStyle/>
          <a:p>
            <a:r>
              <a:rPr lang="en-US" b="1" dirty="0" smtClean="0">
                <a:latin typeface="+mj-lt"/>
              </a:rPr>
              <a:t> OR</a:t>
            </a:r>
            <a:endParaRPr lang="en-US" b="1" dirty="0">
              <a:latin typeface="+mj-lt"/>
            </a:endParaRPr>
          </a:p>
        </p:txBody>
      </p:sp>
      <p:sp>
        <p:nvSpPr>
          <p:cNvPr id="22" name="Rectangle 21"/>
          <p:cNvSpPr/>
          <p:nvPr/>
        </p:nvSpPr>
        <p:spPr>
          <a:xfrm>
            <a:off x="5486400" y="4724400"/>
            <a:ext cx="914400"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H="1">
            <a:off x="5943600" y="4724400"/>
            <a:ext cx="685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181600" y="4724400"/>
            <a:ext cx="7620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447800" y="4724400"/>
            <a:ext cx="914400"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1676400" y="4800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1828800" y="4800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981200" y="4800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2133600" y="4800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2286000" y="48006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90600" y="304800"/>
            <a:ext cx="7467600" cy="1815882"/>
          </a:xfrm>
          <a:prstGeom prst="rect">
            <a:avLst/>
          </a:prstGeom>
          <a:noFill/>
        </p:spPr>
        <p:txBody>
          <a:bodyPr wrap="square" rtlCol="0">
            <a:spAutoFit/>
          </a:bodyPr>
          <a:lstStyle/>
          <a:p>
            <a:r>
              <a:rPr lang="en-US" sz="2800" b="1" dirty="0" smtClean="0"/>
              <a:t>When unable to vertically drill &amp; treat the soil beneath the slab, waive that treatment procedure and use one of the alternative treatment techniques.</a:t>
            </a:r>
            <a:endParaRPr lang="en-US" sz="2800"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066800"/>
            <a:ext cx="7620000" cy="4953000"/>
          </a:xfrm>
        </p:spPr>
        <p:txBody>
          <a:bodyPr>
            <a:normAutofit/>
          </a:bodyPr>
          <a:lstStyle/>
          <a:p>
            <a:pPr marL="0" indent="0">
              <a:buNone/>
            </a:pPr>
            <a:r>
              <a:rPr lang="en-US" sz="2000" dirty="0" smtClean="0">
                <a:latin typeface="Calibri" pitchFamily="34" charset="0"/>
              </a:rPr>
              <a:t>10.  Treatment of all structures with concrete slabs at or above </a:t>
            </a:r>
          </a:p>
          <a:p>
            <a:pPr marL="0" indent="0">
              <a:buNone/>
            </a:pPr>
            <a:r>
              <a:rPr lang="en-US" sz="2000" dirty="0">
                <a:latin typeface="Calibri" pitchFamily="34" charset="0"/>
              </a:rPr>
              <a:t> </a:t>
            </a:r>
            <a:r>
              <a:rPr lang="en-US" sz="2000" dirty="0" smtClean="0">
                <a:latin typeface="Calibri" pitchFamily="34" charset="0"/>
              </a:rPr>
              <a:t>       grade level with an approved </a:t>
            </a:r>
            <a:r>
              <a:rPr lang="en-US" sz="2000" dirty="0" err="1" smtClean="0">
                <a:latin typeface="Calibri" pitchFamily="34" charset="0"/>
              </a:rPr>
              <a:t>termiticide</a:t>
            </a:r>
            <a:r>
              <a:rPr lang="en-US" sz="2000" dirty="0" smtClean="0">
                <a:latin typeface="Calibri" pitchFamily="34" charset="0"/>
              </a:rPr>
              <a:t> at a rate of four </a:t>
            </a:r>
          </a:p>
          <a:p>
            <a:pPr marL="0" indent="0">
              <a:buNone/>
            </a:pPr>
            <a:r>
              <a:rPr lang="en-US" sz="2000" dirty="0">
                <a:latin typeface="Calibri" pitchFamily="34" charset="0"/>
              </a:rPr>
              <a:t> </a:t>
            </a:r>
            <a:r>
              <a:rPr lang="en-US" sz="2000" dirty="0" smtClean="0">
                <a:latin typeface="Calibri" pitchFamily="34" charset="0"/>
              </a:rPr>
              <a:t>       (4) gallons per ten (10) linear feet by one of the following:</a:t>
            </a:r>
          </a:p>
          <a:p>
            <a:pPr>
              <a:buNone/>
            </a:pPr>
            <a:endParaRPr lang="en-US" sz="2000" dirty="0" smtClean="0">
              <a:latin typeface="Calibri" pitchFamily="34" charset="0"/>
            </a:endParaRPr>
          </a:p>
          <a:p>
            <a:pPr>
              <a:buNone/>
            </a:pPr>
            <a:r>
              <a:rPr lang="en-US" sz="2000" dirty="0" smtClean="0">
                <a:latin typeface="Calibri" pitchFamily="34" charset="0"/>
              </a:rPr>
              <a:t>    (</a:t>
            </a:r>
            <a:r>
              <a:rPr lang="en-US" sz="2000" dirty="0" err="1" smtClean="0">
                <a:latin typeface="Calibri" pitchFamily="34" charset="0"/>
              </a:rPr>
              <a:t>i</a:t>
            </a:r>
            <a:r>
              <a:rPr lang="en-US" sz="2000" dirty="0" smtClean="0">
                <a:latin typeface="Calibri" pitchFamily="34" charset="0"/>
              </a:rPr>
              <a:t>) Treating from inside by drilling through from the top of the </a:t>
            </a:r>
          </a:p>
          <a:p>
            <a:pPr>
              <a:buNone/>
            </a:pPr>
            <a:r>
              <a:rPr lang="en-US" sz="2000" dirty="0">
                <a:latin typeface="Calibri" pitchFamily="34" charset="0"/>
              </a:rPr>
              <a:t> </a:t>
            </a:r>
            <a:r>
              <a:rPr lang="en-US" sz="2000" dirty="0" smtClean="0">
                <a:latin typeface="Calibri" pitchFamily="34" charset="0"/>
              </a:rPr>
              <a:t>        slab and applying the approved </a:t>
            </a:r>
            <a:r>
              <a:rPr lang="en-US" sz="2000" dirty="0" err="1" smtClean="0">
                <a:latin typeface="Calibri" pitchFamily="34" charset="0"/>
              </a:rPr>
              <a:t>termiticide</a:t>
            </a:r>
            <a:r>
              <a:rPr lang="en-US" sz="2000" dirty="0" smtClean="0">
                <a:latin typeface="Calibri" pitchFamily="34" charset="0"/>
              </a:rPr>
              <a:t> at intervals of </a:t>
            </a:r>
          </a:p>
          <a:p>
            <a:pPr>
              <a:buNone/>
            </a:pPr>
            <a:r>
              <a:rPr lang="en-US" sz="2000" dirty="0">
                <a:latin typeface="Calibri" pitchFamily="34" charset="0"/>
              </a:rPr>
              <a:t> </a:t>
            </a:r>
            <a:r>
              <a:rPr lang="en-US" sz="2000" dirty="0" smtClean="0">
                <a:latin typeface="Calibri" pitchFamily="34" charset="0"/>
              </a:rPr>
              <a:t>        no more than twelve (</a:t>
            </a:r>
            <a:r>
              <a:rPr lang="en-US" sz="2000" b="1" dirty="0" smtClean="0">
                <a:latin typeface="Calibri" pitchFamily="34" charset="0"/>
              </a:rPr>
              <a:t>12</a:t>
            </a:r>
            <a:r>
              <a:rPr lang="en-US" sz="2000" dirty="0" smtClean="0">
                <a:latin typeface="Calibri" pitchFamily="34" charset="0"/>
              </a:rPr>
              <a:t>) inches and no more than twelve </a:t>
            </a:r>
          </a:p>
          <a:p>
            <a:pPr>
              <a:buNone/>
            </a:pPr>
            <a:r>
              <a:rPr lang="en-US" sz="2000" dirty="0">
                <a:latin typeface="Calibri" pitchFamily="34" charset="0"/>
              </a:rPr>
              <a:t> </a:t>
            </a:r>
            <a:r>
              <a:rPr lang="en-US" sz="2000" dirty="0" smtClean="0">
                <a:latin typeface="Calibri" pitchFamily="34" charset="0"/>
              </a:rPr>
              <a:t>        (</a:t>
            </a:r>
            <a:r>
              <a:rPr lang="en-US" sz="2000" b="1" dirty="0" smtClean="0">
                <a:latin typeface="Calibri" pitchFamily="34" charset="0"/>
              </a:rPr>
              <a:t>12</a:t>
            </a:r>
            <a:r>
              <a:rPr lang="en-US" sz="2000" dirty="0" smtClean="0">
                <a:latin typeface="Calibri" pitchFamily="34" charset="0"/>
              </a:rPr>
              <a:t>) inches from the outside edge of the slab along the </a:t>
            </a:r>
          </a:p>
          <a:p>
            <a:pPr>
              <a:buNone/>
            </a:pPr>
            <a:r>
              <a:rPr lang="en-US" sz="2000" dirty="0">
                <a:latin typeface="Calibri" pitchFamily="34" charset="0"/>
              </a:rPr>
              <a:t> </a:t>
            </a:r>
            <a:r>
              <a:rPr lang="en-US" sz="2000" dirty="0" smtClean="0">
                <a:latin typeface="Calibri" pitchFamily="34" charset="0"/>
              </a:rPr>
              <a:t>        entire perimeter and at all other points of potential termite </a:t>
            </a:r>
          </a:p>
          <a:p>
            <a:pPr>
              <a:buNone/>
            </a:pPr>
            <a:r>
              <a:rPr lang="en-US" sz="2000" dirty="0">
                <a:latin typeface="Calibri" pitchFamily="34" charset="0"/>
              </a:rPr>
              <a:t> </a:t>
            </a:r>
            <a:r>
              <a:rPr lang="en-US" sz="2000" dirty="0" smtClean="0">
                <a:latin typeface="Calibri" pitchFamily="34" charset="0"/>
              </a:rPr>
              <a:t>        entry through the slab.  After such application, all such </a:t>
            </a:r>
          </a:p>
          <a:p>
            <a:pPr>
              <a:buNone/>
            </a:pPr>
            <a:r>
              <a:rPr lang="en-US" sz="2000" dirty="0">
                <a:latin typeface="Calibri" pitchFamily="34" charset="0"/>
              </a:rPr>
              <a:t> </a:t>
            </a:r>
            <a:r>
              <a:rPr lang="en-US" sz="2000" dirty="0" smtClean="0">
                <a:latin typeface="Calibri" pitchFamily="34" charset="0"/>
              </a:rPr>
              <a:t>        holes shall be securely sealed to prevent any upward </a:t>
            </a:r>
          </a:p>
          <a:p>
            <a:pPr>
              <a:buNone/>
            </a:pPr>
            <a:r>
              <a:rPr lang="en-US" sz="2000" dirty="0">
                <a:latin typeface="Calibri" pitchFamily="34" charset="0"/>
              </a:rPr>
              <a:t> </a:t>
            </a:r>
            <a:r>
              <a:rPr lang="en-US" sz="2000" dirty="0" smtClean="0">
                <a:latin typeface="Calibri" pitchFamily="34" charset="0"/>
              </a:rPr>
              <a:t>        movement of the </a:t>
            </a:r>
            <a:r>
              <a:rPr lang="en-US" sz="2000" dirty="0" err="1" smtClean="0">
                <a:latin typeface="Calibri" pitchFamily="34" charset="0"/>
              </a:rPr>
              <a:t>termiticide</a:t>
            </a:r>
            <a:r>
              <a:rPr lang="en-US" sz="2000" dirty="0" smtClean="0">
                <a:latin typeface="Calibri" pitchFamily="34" charset="0"/>
              </a:rPr>
              <a:t>. </a:t>
            </a:r>
            <a:endParaRPr lang="en-US" sz="2000" dirty="0">
              <a:latin typeface="Calibri"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2667000"/>
            <a:ext cx="8458200" cy="32766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33400" y="2743200"/>
            <a:ext cx="5486400" cy="3124200"/>
          </a:xfrm>
          <a:prstGeom prst="rect">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09600" y="2819400"/>
            <a:ext cx="5334000" cy="29718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mj-lt"/>
              </a:rPr>
              <a:t>Slab House</a:t>
            </a:r>
            <a:endParaRPr lang="en-US" sz="2400" b="1" dirty="0">
              <a:solidFill>
                <a:schemeClr val="tx1"/>
              </a:solidFill>
              <a:latin typeface="+mj-lt"/>
            </a:endParaRPr>
          </a:p>
        </p:txBody>
      </p:sp>
      <p:cxnSp>
        <p:nvCxnSpPr>
          <p:cNvPr id="9" name="Straight Connector 8"/>
          <p:cNvCxnSpPr/>
          <p:nvPr/>
        </p:nvCxnSpPr>
        <p:spPr>
          <a:xfrm>
            <a:off x="6096000" y="2667000"/>
            <a:ext cx="0" cy="3276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6096000" y="2743200"/>
            <a:ext cx="2743200" cy="3200400"/>
          </a:xfrm>
          <a:prstGeom prst="rect">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72200" y="2819400"/>
            <a:ext cx="2590800" cy="31242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mj-lt"/>
              </a:rPr>
              <a:t>Garage</a:t>
            </a:r>
            <a:endParaRPr lang="en-US" sz="2400" b="1" dirty="0">
              <a:solidFill>
                <a:schemeClr val="tx1"/>
              </a:solidFill>
              <a:latin typeface="+mj-lt"/>
            </a:endParaRPr>
          </a:p>
        </p:txBody>
      </p:sp>
      <p:sp>
        <p:nvSpPr>
          <p:cNvPr id="12" name="Rectangle 11"/>
          <p:cNvSpPr/>
          <p:nvPr/>
        </p:nvSpPr>
        <p:spPr>
          <a:xfrm>
            <a:off x="6096000" y="5867400"/>
            <a:ext cx="381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458200" y="5867400"/>
            <a:ext cx="381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096000" y="5943600"/>
            <a:ext cx="2819400" cy="10668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mj-lt"/>
              </a:rPr>
              <a:t>Driveway</a:t>
            </a:r>
            <a:endParaRPr lang="en-US" sz="2400" b="1" dirty="0">
              <a:solidFill>
                <a:schemeClr val="tx1"/>
              </a:solidFill>
              <a:latin typeface="+mj-lt"/>
            </a:endParaRPr>
          </a:p>
        </p:txBody>
      </p:sp>
      <p:sp>
        <p:nvSpPr>
          <p:cNvPr id="15" name="Rectangle 14"/>
          <p:cNvSpPr/>
          <p:nvPr/>
        </p:nvSpPr>
        <p:spPr>
          <a:xfrm>
            <a:off x="6172200" y="5791200"/>
            <a:ext cx="381000"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382000" y="5791200"/>
            <a:ext cx="381000"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477000" y="5867400"/>
            <a:ext cx="76200"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382000" y="5867400"/>
            <a:ext cx="76200" cy="762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096000" y="5867400"/>
            <a:ext cx="381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458200" y="5867400"/>
            <a:ext cx="381000" cy="762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457200" y="2438400"/>
            <a:ext cx="8686800" cy="6617196"/>
          </a:xfrm>
          <a:prstGeom prst="rect">
            <a:avLst/>
          </a:prstGeom>
          <a:noFill/>
          <a:ln w="19050">
            <a:noFill/>
          </a:ln>
        </p:spPr>
        <p:txBody>
          <a:bodyPr wrap="square" rtlCol="0">
            <a:spAutoFit/>
          </a:bodyPr>
          <a:lstStyle/>
          <a:p>
            <a:r>
              <a:rPr lang="en-US" sz="2800" b="1" dirty="0" smtClean="0"/>
              <a:t>…………………………………………………………..………………….……..</a:t>
            </a:r>
          </a:p>
          <a:p>
            <a:endParaRPr lang="en-US" sz="2800" b="1" dirty="0" smtClean="0"/>
          </a:p>
          <a:p>
            <a:endParaRPr lang="en-US" sz="2800" b="1" dirty="0" smtClean="0"/>
          </a:p>
          <a:p>
            <a:endParaRPr lang="en-US" sz="2800" b="1" dirty="0" smtClean="0"/>
          </a:p>
          <a:p>
            <a:endParaRPr lang="en-US" sz="3200" b="1" dirty="0" smtClean="0"/>
          </a:p>
          <a:p>
            <a:endParaRPr lang="en-US" sz="2800" b="1" dirty="0" smtClean="0"/>
          </a:p>
          <a:p>
            <a:endParaRPr lang="en-US" sz="2800" b="1" dirty="0" smtClean="0"/>
          </a:p>
          <a:p>
            <a:r>
              <a:rPr lang="en-US" sz="2800" b="1" dirty="0" smtClean="0"/>
              <a:t>………………………………………………………….....                      .….</a:t>
            </a:r>
          </a:p>
          <a:p>
            <a:endParaRPr lang="en-US" sz="2800" b="1" dirty="0" smtClean="0"/>
          </a:p>
          <a:p>
            <a:endParaRPr lang="en-US" sz="2800" b="1" dirty="0" smtClean="0"/>
          </a:p>
          <a:p>
            <a:endParaRPr lang="en-US" sz="2800" b="1" dirty="0" smtClean="0"/>
          </a:p>
          <a:p>
            <a:endParaRPr lang="en-US" sz="2800" b="1" dirty="0" smtClean="0"/>
          </a:p>
          <a:p>
            <a:endParaRPr lang="en-US" sz="2800" b="1" dirty="0" smtClean="0"/>
          </a:p>
          <a:p>
            <a:endParaRPr lang="en-US" sz="2800" b="1" dirty="0" smtClean="0"/>
          </a:p>
          <a:p>
            <a:endParaRPr lang="en-US" sz="2400" b="1" dirty="0"/>
          </a:p>
        </p:txBody>
      </p:sp>
      <p:sp>
        <p:nvSpPr>
          <p:cNvPr id="23" name="TextBox 22"/>
          <p:cNvSpPr txBox="1"/>
          <p:nvPr/>
        </p:nvSpPr>
        <p:spPr>
          <a:xfrm>
            <a:off x="228600" y="2819400"/>
            <a:ext cx="609600" cy="3139321"/>
          </a:xfrm>
          <a:prstGeom prst="rect">
            <a:avLst/>
          </a:prstGeom>
          <a:noFill/>
        </p:spPr>
        <p:txBody>
          <a:bodyPr wrap="square" rtlCol="0">
            <a:spAutoFit/>
          </a:bodyPr>
          <a:lstStyle/>
          <a:p>
            <a:r>
              <a:rPr lang="en-US" dirty="0" smtClean="0"/>
              <a:t>    </a:t>
            </a:r>
            <a:r>
              <a:rPr lang="en-US" b="1" dirty="0" smtClean="0"/>
              <a:t>.</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 </a:t>
            </a:r>
          </a:p>
          <a:p>
            <a:r>
              <a:rPr lang="en-US" b="1" dirty="0" smtClean="0"/>
              <a:t>    .</a:t>
            </a:r>
          </a:p>
        </p:txBody>
      </p:sp>
      <p:sp>
        <p:nvSpPr>
          <p:cNvPr id="25" name="TextBox 24"/>
          <p:cNvSpPr txBox="1"/>
          <p:nvPr/>
        </p:nvSpPr>
        <p:spPr>
          <a:xfrm>
            <a:off x="5867400" y="2514600"/>
            <a:ext cx="457200" cy="3416320"/>
          </a:xfrm>
          <a:prstGeom prst="rect">
            <a:avLst/>
          </a:prstGeom>
          <a:noFill/>
        </p:spPr>
        <p:txBody>
          <a:bodyPr wrap="square" rtlCol="0">
            <a:spAutoFit/>
          </a:bodyPr>
          <a:lstStyle/>
          <a:p>
            <a:r>
              <a:rPr lang="en-US" b="1" dirty="0" smtClean="0"/>
              <a:t>.</a:t>
            </a:r>
          </a:p>
          <a:p>
            <a:r>
              <a:rPr lang="en-US" b="1" dirty="0" smtClean="0"/>
              <a:t>.  .</a:t>
            </a:r>
          </a:p>
          <a:p>
            <a:r>
              <a:rPr lang="en-US" b="1" dirty="0" smtClean="0"/>
              <a:t>.  .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p:txBody>
      </p:sp>
      <p:sp>
        <p:nvSpPr>
          <p:cNvPr id="27" name="TextBox 26"/>
          <p:cNvSpPr txBox="1"/>
          <p:nvPr/>
        </p:nvSpPr>
        <p:spPr>
          <a:xfrm>
            <a:off x="8534400" y="2743200"/>
            <a:ext cx="609600" cy="3139321"/>
          </a:xfrm>
          <a:prstGeom prst="rect">
            <a:avLst/>
          </a:prstGeom>
          <a:noFill/>
        </p:spPr>
        <p:txBody>
          <a:bodyPr wrap="square" rtlCol="0">
            <a:spAutoFit/>
          </a:bodyPr>
          <a:lstStyle/>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a:p>
            <a:r>
              <a:rPr lang="en-US" b="1" dirty="0" smtClean="0"/>
              <a:t>   .</a:t>
            </a:r>
          </a:p>
        </p:txBody>
      </p:sp>
      <p:sp>
        <p:nvSpPr>
          <p:cNvPr id="28" name="Rectangle 27"/>
          <p:cNvSpPr/>
          <p:nvPr/>
        </p:nvSpPr>
        <p:spPr>
          <a:xfrm>
            <a:off x="2971800" y="5943600"/>
            <a:ext cx="914400" cy="381000"/>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048000" y="5943600"/>
            <a:ext cx="762000" cy="3048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276600" y="6324600"/>
            <a:ext cx="304800" cy="762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276600" y="6400800"/>
            <a:ext cx="304800" cy="762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3276600" y="6477000"/>
            <a:ext cx="304800" cy="762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3276600" y="6553200"/>
            <a:ext cx="2819400" cy="3048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6324600" y="5562600"/>
            <a:ext cx="2286000" cy="523220"/>
          </a:xfrm>
          <a:prstGeom prst="rect">
            <a:avLst/>
          </a:prstGeom>
          <a:noFill/>
        </p:spPr>
        <p:txBody>
          <a:bodyPr wrap="square" rtlCol="0">
            <a:spAutoFit/>
          </a:bodyPr>
          <a:lstStyle/>
          <a:p>
            <a:r>
              <a:rPr lang="en-US" sz="2800" b="1" dirty="0" smtClean="0"/>
              <a:t> .                      .</a:t>
            </a:r>
            <a:endParaRPr lang="en-US" sz="2800" b="1" dirty="0"/>
          </a:p>
        </p:txBody>
      </p:sp>
      <p:sp>
        <p:nvSpPr>
          <p:cNvPr id="35" name="TextBox 34"/>
          <p:cNvSpPr txBox="1"/>
          <p:nvPr/>
        </p:nvSpPr>
        <p:spPr>
          <a:xfrm>
            <a:off x="-20695" y="457200"/>
            <a:ext cx="9144000" cy="830997"/>
          </a:xfrm>
          <a:prstGeom prst="rect">
            <a:avLst/>
          </a:prstGeom>
          <a:noFill/>
          <a:ln>
            <a:noFill/>
          </a:ln>
        </p:spPr>
        <p:txBody>
          <a:bodyPr wrap="square" rtlCol="0">
            <a:spAutoFit/>
          </a:bodyPr>
          <a:lstStyle/>
          <a:p>
            <a:pPr algn="ctr"/>
            <a:r>
              <a:rPr lang="en-US" sz="2400" b="1" dirty="0" smtClean="0">
                <a:latin typeface="+mj-lt"/>
              </a:rPr>
              <a:t>Vertically drill and treat from the inside (expansion joints, </a:t>
            </a:r>
          </a:p>
          <a:p>
            <a:pPr algn="ctr"/>
            <a:r>
              <a:rPr lang="en-US" sz="2400" b="1" dirty="0" smtClean="0">
                <a:latin typeface="+mj-lt"/>
              </a:rPr>
              <a:t>cracks in the slab, and plumbing penetrations)</a:t>
            </a:r>
            <a:endParaRPr lang="en-US" sz="2400" b="1" dirty="0">
              <a:latin typeface="+mj-lt"/>
            </a:endParaRPr>
          </a:p>
        </p:txBody>
      </p:sp>
      <p:sp>
        <p:nvSpPr>
          <p:cNvPr id="37" name="Oval 36"/>
          <p:cNvSpPr/>
          <p:nvPr/>
        </p:nvSpPr>
        <p:spPr>
          <a:xfrm>
            <a:off x="1981200" y="3276600"/>
            <a:ext cx="76200" cy="762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4191000" y="3276600"/>
            <a:ext cx="76200" cy="762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7162800" y="3276600"/>
            <a:ext cx="304800" cy="809625"/>
          </a:xfrm>
          <a:custGeom>
            <a:avLst/>
            <a:gdLst>
              <a:gd name="connsiteX0" fmla="*/ 0 w 428625"/>
              <a:gd name="connsiteY0" fmla="*/ 742950 h 742950"/>
              <a:gd name="connsiteX1" fmla="*/ 57150 w 428625"/>
              <a:gd name="connsiteY1" fmla="*/ 657225 h 742950"/>
              <a:gd name="connsiteX2" fmla="*/ 171450 w 428625"/>
              <a:gd name="connsiteY2" fmla="*/ 628650 h 742950"/>
              <a:gd name="connsiteX3" fmla="*/ 214313 w 428625"/>
              <a:gd name="connsiteY3" fmla="*/ 500063 h 742950"/>
              <a:gd name="connsiteX4" fmla="*/ 257175 w 428625"/>
              <a:gd name="connsiteY4" fmla="*/ 471488 h 742950"/>
              <a:gd name="connsiteX5" fmla="*/ 285750 w 428625"/>
              <a:gd name="connsiteY5" fmla="*/ 428625 h 742950"/>
              <a:gd name="connsiteX6" fmla="*/ 214313 w 428625"/>
              <a:gd name="connsiteY6" fmla="*/ 342900 h 742950"/>
              <a:gd name="connsiteX7" fmla="*/ 242888 w 428625"/>
              <a:gd name="connsiteY7" fmla="*/ 300038 h 742950"/>
              <a:gd name="connsiteX8" fmla="*/ 285750 w 428625"/>
              <a:gd name="connsiteY8" fmla="*/ 214313 h 742950"/>
              <a:gd name="connsiteX9" fmla="*/ 328613 w 428625"/>
              <a:gd name="connsiteY9" fmla="*/ 185738 h 742950"/>
              <a:gd name="connsiteX10" fmla="*/ 414338 w 428625"/>
              <a:gd name="connsiteY10" fmla="*/ 157163 h 742950"/>
              <a:gd name="connsiteX11" fmla="*/ 414338 w 428625"/>
              <a:gd name="connsiteY11" fmla="*/ 57150 h 742950"/>
              <a:gd name="connsiteX12" fmla="*/ 428625 w 428625"/>
              <a:gd name="connsiteY12" fmla="*/ 0 h 74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8625" h="742950">
                <a:moveTo>
                  <a:pt x="0" y="742950"/>
                </a:moveTo>
                <a:cubicBezTo>
                  <a:pt x="19050" y="714375"/>
                  <a:pt x="23833" y="665554"/>
                  <a:pt x="57150" y="657225"/>
                </a:cubicBezTo>
                <a:lnTo>
                  <a:pt x="171450" y="628650"/>
                </a:lnTo>
                <a:cubicBezTo>
                  <a:pt x="181029" y="571177"/>
                  <a:pt x="174133" y="540243"/>
                  <a:pt x="214313" y="500063"/>
                </a:cubicBezTo>
                <a:cubicBezTo>
                  <a:pt x="226455" y="487921"/>
                  <a:pt x="242888" y="481013"/>
                  <a:pt x="257175" y="471488"/>
                </a:cubicBezTo>
                <a:cubicBezTo>
                  <a:pt x="266700" y="457200"/>
                  <a:pt x="285750" y="445797"/>
                  <a:pt x="285750" y="428625"/>
                </a:cubicBezTo>
                <a:cubicBezTo>
                  <a:pt x="285750" y="408735"/>
                  <a:pt x="222504" y="351091"/>
                  <a:pt x="214313" y="342900"/>
                </a:cubicBezTo>
                <a:cubicBezTo>
                  <a:pt x="223838" y="328613"/>
                  <a:pt x="235209" y="315397"/>
                  <a:pt x="242888" y="300038"/>
                </a:cubicBezTo>
                <a:cubicBezTo>
                  <a:pt x="266129" y="253555"/>
                  <a:pt x="244803" y="255260"/>
                  <a:pt x="285750" y="214313"/>
                </a:cubicBezTo>
                <a:cubicBezTo>
                  <a:pt x="297892" y="202171"/>
                  <a:pt x="312921" y="192712"/>
                  <a:pt x="328613" y="185738"/>
                </a:cubicBezTo>
                <a:cubicBezTo>
                  <a:pt x="356138" y="173505"/>
                  <a:pt x="414338" y="157163"/>
                  <a:pt x="414338" y="157163"/>
                </a:cubicBezTo>
                <a:cubicBezTo>
                  <a:pt x="394615" y="78274"/>
                  <a:pt x="395207" y="124109"/>
                  <a:pt x="414338" y="57150"/>
                </a:cubicBezTo>
                <a:cubicBezTo>
                  <a:pt x="419732" y="38269"/>
                  <a:pt x="428625" y="0"/>
                  <a:pt x="428625"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Rectangle 39"/>
          <p:cNvSpPr/>
          <p:nvPr/>
        </p:nvSpPr>
        <p:spPr>
          <a:xfrm rot="1367792">
            <a:off x="7204713" y="3227164"/>
            <a:ext cx="244340" cy="105227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p:cNvSpPr/>
          <p:nvPr/>
        </p:nvSpPr>
        <p:spPr>
          <a:xfrm>
            <a:off x="7158038" y="3414713"/>
            <a:ext cx="303847" cy="685800"/>
          </a:xfrm>
          <a:custGeom>
            <a:avLst/>
            <a:gdLst>
              <a:gd name="connsiteX0" fmla="*/ 0 w 303847"/>
              <a:gd name="connsiteY0" fmla="*/ 685800 h 685800"/>
              <a:gd name="connsiteX1" fmla="*/ 14287 w 303847"/>
              <a:gd name="connsiteY1" fmla="*/ 600075 h 685800"/>
              <a:gd name="connsiteX2" fmla="*/ 100012 w 303847"/>
              <a:gd name="connsiteY2" fmla="*/ 557212 h 685800"/>
              <a:gd name="connsiteX3" fmla="*/ 142875 w 303847"/>
              <a:gd name="connsiteY3" fmla="*/ 528637 h 685800"/>
              <a:gd name="connsiteX4" fmla="*/ 157162 w 303847"/>
              <a:gd name="connsiteY4" fmla="*/ 271462 h 685800"/>
              <a:gd name="connsiteX5" fmla="*/ 242887 w 303847"/>
              <a:gd name="connsiteY5" fmla="*/ 214312 h 685800"/>
              <a:gd name="connsiteX6" fmla="*/ 242887 w 303847"/>
              <a:gd name="connsiteY6" fmla="*/ 128587 h 685800"/>
              <a:gd name="connsiteX7" fmla="*/ 257175 w 303847"/>
              <a:gd name="connsiteY7" fmla="*/ 85725 h 685800"/>
              <a:gd name="connsiteX8" fmla="*/ 257175 w 303847"/>
              <a:gd name="connsiteY8"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3847" h="685800">
                <a:moveTo>
                  <a:pt x="0" y="685800"/>
                </a:moveTo>
                <a:cubicBezTo>
                  <a:pt x="4762" y="657225"/>
                  <a:pt x="1332" y="625986"/>
                  <a:pt x="14287" y="600075"/>
                </a:cubicBezTo>
                <a:cubicBezTo>
                  <a:pt x="27935" y="572779"/>
                  <a:pt x="77473" y="568482"/>
                  <a:pt x="100012" y="557212"/>
                </a:cubicBezTo>
                <a:cubicBezTo>
                  <a:pt x="115371" y="549533"/>
                  <a:pt x="128587" y="538162"/>
                  <a:pt x="142875" y="528637"/>
                </a:cubicBezTo>
                <a:cubicBezTo>
                  <a:pt x="147637" y="442912"/>
                  <a:pt x="131130" y="353278"/>
                  <a:pt x="157162" y="271462"/>
                </a:cubicBezTo>
                <a:cubicBezTo>
                  <a:pt x="167575" y="238736"/>
                  <a:pt x="242887" y="214312"/>
                  <a:pt x="242887" y="214312"/>
                </a:cubicBezTo>
                <a:cubicBezTo>
                  <a:pt x="303847" y="122873"/>
                  <a:pt x="258127" y="220027"/>
                  <a:pt x="242887" y="128587"/>
                </a:cubicBezTo>
                <a:cubicBezTo>
                  <a:pt x="240411" y="113732"/>
                  <a:pt x="255512" y="100693"/>
                  <a:pt x="257175" y="85725"/>
                </a:cubicBezTo>
                <a:cubicBezTo>
                  <a:pt x="260331" y="57325"/>
                  <a:pt x="257175" y="28575"/>
                  <a:pt x="257175"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TextBox 41"/>
          <p:cNvSpPr txBox="1"/>
          <p:nvPr/>
        </p:nvSpPr>
        <p:spPr>
          <a:xfrm>
            <a:off x="6781800" y="3124200"/>
            <a:ext cx="2546931" cy="1200329"/>
          </a:xfrm>
          <a:prstGeom prst="rect">
            <a:avLst/>
          </a:prstGeom>
          <a:noFill/>
        </p:spPr>
        <p:txBody>
          <a:bodyPr wrap="square" rtlCol="0">
            <a:spAutoFit/>
          </a:bodyPr>
          <a:lstStyle/>
          <a:p>
            <a:r>
              <a:rPr lang="en-US" sz="2400" dirty="0" smtClean="0"/>
              <a:t>      </a:t>
            </a:r>
            <a:r>
              <a:rPr lang="en-US" sz="3600" b="1" dirty="0" smtClean="0"/>
              <a:t>.</a:t>
            </a:r>
          </a:p>
          <a:p>
            <a:r>
              <a:rPr lang="en-US" sz="3600" b="1" dirty="0" smtClean="0"/>
              <a:t>   .</a:t>
            </a:r>
            <a:endParaRPr lang="en-US" sz="2400" dirty="0"/>
          </a:p>
        </p:txBody>
      </p:sp>
      <p:sp>
        <p:nvSpPr>
          <p:cNvPr id="43" name="TextBox 42"/>
          <p:cNvSpPr txBox="1"/>
          <p:nvPr/>
        </p:nvSpPr>
        <p:spPr>
          <a:xfrm>
            <a:off x="6934200" y="2895600"/>
            <a:ext cx="2394531" cy="1200329"/>
          </a:xfrm>
          <a:prstGeom prst="rect">
            <a:avLst/>
          </a:prstGeom>
          <a:noFill/>
        </p:spPr>
        <p:txBody>
          <a:bodyPr wrap="square" rtlCol="0">
            <a:spAutoFit/>
          </a:bodyPr>
          <a:lstStyle/>
          <a:p>
            <a:r>
              <a:rPr lang="en-US" sz="3600" b="1" dirty="0" smtClean="0"/>
              <a:t>    .</a:t>
            </a:r>
          </a:p>
          <a:p>
            <a:r>
              <a:rPr lang="en-US" sz="3600" b="1" dirty="0" smtClean="0"/>
              <a:t>  .</a:t>
            </a:r>
            <a:endParaRPr lang="en-US" sz="3600" b="1" dirty="0"/>
          </a:p>
        </p:txBody>
      </p:sp>
      <p:sp>
        <p:nvSpPr>
          <p:cNvPr id="44" name="TextBox 43"/>
          <p:cNvSpPr txBox="1"/>
          <p:nvPr/>
        </p:nvSpPr>
        <p:spPr>
          <a:xfrm>
            <a:off x="6858000" y="2971800"/>
            <a:ext cx="1524000" cy="1200329"/>
          </a:xfrm>
          <a:prstGeom prst="rect">
            <a:avLst/>
          </a:prstGeom>
          <a:noFill/>
        </p:spPr>
        <p:txBody>
          <a:bodyPr wrap="square" rtlCol="0">
            <a:spAutoFit/>
          </a:bodyPr>
          <a:lstStyle/>
          <a:p>
            <a:r>
              <a:rPr lang="en-US" sz="3600" b="1" dirty="0" smtClean="0"/>
              <a:t>    .</a:t>
            </a:r>
          </a:p>
          <a:p>
            <a:r>
              <a:rPr lang="en-US" sz="3600" b="1" dirty="0" smtClean="0"/>
              <a:t>  .</a:t>
            </a:r>
            <a:endParaRPr lang="en-US" sz="3600" b="1" dirty="0"/>
          </a:p>
        </p:txBody>
      </p:sp>
      <p:sp>
        <p:nvSpPr>
          <p:cNvPr id="45" name="TextBox 44"/>
          <p:cNvSpPr txBox="1"/>
          <p:nvPr/>
        </p:nvSpPr>
        <p:spPr>
          <a:xfrm>
            <a:off x="6705600" y="3276600"/>
            <a:ext cx="1676400" cy="646331"/>
          </a:xfrm>
          <a:prstGeom prst="rect">
            <a:avLst/>
          </a:prstGeom>
          <a:noFill/>
        </p:spPr>
        <p:txBody>
          <a:bodyPr wrap="square" rtlCol="0">
            <a:spAutoFit/>
          </a:bodyPr>
          <a:lstStyle/>
          <a:p>
            <a:r>
              <a:rPr lang="en-US" sz="3600" b="1" dirty="0" smtClean="0"/>
              <a:t>     .</a:t>
            </a:r>
            <a:endParaRPr lang="en-US" sz="3600" b="1" dirty="0"/>
          </a:p>
        </p:txBody>
      </p:sp>
      <p:sp>
        <p:nvSpPr>
          <p:cNvPr id="46" name="TextBox 45"/>
          <p:cNvSpPr txBox="1"/>
          <p:nvPr/>
        </p:nvSpPr>
        <p:spPr>
          <a:xfrm>
            <a:off x="6553200" y="3200400"/>
            <a:ext cx="1066800" cy="646331"/>
          </a:xfrm>
          <a:prstGeom prst="rect">
            <a:avLst/>
          </a:prstGeom>
          <a:noFill/>
        </p:spPr>
        <p:txBody>
          <a:bodyPr wrap="square" rtlCol="0">
            <a:spAutoFit/>
          </a:bodyPr>
          <a:lstStyle/>
          <a:p>
            <a:r>
              <a:rPr lang="en-US" sz="1200" b="1" dirty="0" smtClean="0">
                <a:latin typeface="+mj-lt"/>
              </a:rPr>
              <a:t>          </a:t>
            </a:r>
          </a:p>
          <a:p>
            <a:r>
              <a:rPr lang="en-US" sz="1200" b="1" dirty="0" smtClean="0">
                <a:latin typeface="+mj-lt"/>
              </a:rPr>
              <a:t>      </a:t>
            </a:r>
          </a:p>
          <a:p>
            <a:r>
              <a:rPr lang="en-US" sz="1200" b="1" dirty="0" smtClean="0">
                <a:latin typeface="+mj-lt"/>
              </a:rPr>
              <a:t> </a:t>
            </a:r>
            <a:endParaRPr lang="en-US" sz="1200" b="1" dirty="0">
              <a:latin typeface="+mj-lt"/>
            </a:endParaRPr>
          </a:p>
        </p:txBody>
      </p:sp>
      <p:sp>
        <p:nvSpPr>
          <p:cNvPr id="3" name="TextBox 2"/>
          <p:cNvSpPr txBox="1"/>
          <p:nvPr/>
        </p:nvSpPr>
        <p:spPr>
          <a:xfrm>
            <a:off x="1676400" y="1600200"/>
            <a:ext cx="5791200" cy="707886"/>
          </a:xfrm>
          <a:prstGeom prst="rect">
            <a:avLst/>
          </a:prstGeom>
          <a:noFill/>
        </p:spPr>
        <p:txBody>
          <a:bodyPr wrap="square" rtlCol="0">
            <a:spAutoFit/>
          </a:bodyPr>
          <a:lstStyle/>
          <a:p>
            <a:pPr algn="ctr"/>
            <a:r>
              <a:rPr lang="en-US" sz="2000" dirty="0" smtClean="0"/>
              <a:t>…usually only performed in garage &amp; carports and on unfinished basement slabs near grade only</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981200"/>
            <a:ext cx="7467600" cy="4876800"/>
          </a:xfrm>
        </p:spPr>
        <p:txBody>
          <a:bodyPr>
            <a:normAutofit/>
          </a:bodyPr>
          <a:lstStyle/>
          <a:p>
            <a:r>
              <a:rPr lang="en-US" sz="2000" dirty="0" smtClean="0">
                <a:latin typeface="Calibri" pitchFamily="34" charset="0"/>
              </a:rPr>
              <a:t>(ii)  Treating from the outside by rodding and applying   </a:t>
            </a:r>
          </a:p>
          <a:p>
            <a:pPr marL="0" indent="0">
              <a:buNone/>
            </a:pPr>
            <a:r>
              <a:rPr lang="en-US" sz="2000" dirty="0">
                <a:latin typeface="Calibri" pitchFamily="34" charset="0"/>
              </a:rPr>
              <a:t> </a:t>
            </a:r>
            <a:r>
              <a:rPr lang="en-US" sz="2000" dirty="0" smtClean="0">
                <a:latin typeface="Calibri" pitchFamily="34" charset="0"/>
              </a:rPr>
              <a:t>            </a:t>
            </a:r>
            <a:r>
              <a:rPr lang="en-US" sz="2000" dirty="0" err="1" smtClean="0">
                <a:latin typeface="Calibri" pitchFamily="34" charset="0"/>
              </a:rPr>
              <a:t>termiticide</a:t>
            </a:r>
            <a:r>
              <a:rPr lang="en-US" sz="2000" dirty="0" smtClean="0">
                <a:latin typeface="Calibri" pitchFamily="34" charset="0"/>
              </a:rPr>
              <a:t> along and under the entire perimeter of the </a:t>
            </a:r>
          </a:p>
          <a:p>
            <a:pPr marL="0" indent="0">
              <a:buNone/>
            </a:pPr>
            <a:r>
              <a:rPr lang="en-US" sz="2000" dirty="0">
                <a:latin typeface="Calibri" pitchFamily="34" charset="0"/>
              </a:rPr>
              <a:t> </a:t>
            </a:r>
            <a:r>
              <a:rPr lang="en-US" sz="2000" dirty="0" smtClean="0">
                <a:latin typeface="Calibri" pitchFamily="34" charset="0"/>
              </a:rPr>
              <a:t>            slab by inserting the rod as close as possible to the lower </a:t>
            </a:r>
          </a:p>
          <a:p>
            <a:pPr marL="0" indent="0">
              <a:buNone/>
            </a:pPr>
            <a:r>
              <a:rPr lang="en-US" sz="2000" dirty="0">
                <a:latin typeface="Calibri" pitchFamily="34" charset="0"/>
              </a:rPr>
              <a:t> </a:t>
            </a:r>
            <a:r>
              <a:rPr lang="en-US" sz="2000" dirty="0" smtClean="0">
                <a:latin typeface="Calibri" pitchFamily="34" charset="0"/>
              </a:rPr>
              <a:t>            edge of the slab.</a:t>
            </a:r>
            <a:endParaRPr lang="en-US" sz="2000" dirty="0">
              <a:latin typeface="Calibri" pitchFamily="34" charset="0"/>
            </a:endParaRPr>
          </a:p>
        </p:txBody>
      </p:sp>
      <p:sp>
        <p:nvSpPr>
          <p:cNvPr id="5" name="Rectangle 4"/>
          <p:cNvSpPr/>
          <p:nvPr/>
        </p:nvSpPr>
        <p:spPr>
          <a:xfrm>
            <a:off x="914400" y="4114800"/>
            <a:ext cx="7162800" cy="2133600"/>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990600" y="4191000"/>
            <a:ext cx="7010400" cy="1981200"/>
          </a:xfrm>
          <a:prstGeom prst="rect">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038600" y="6248400"/>
            <a:ext cx="914400" cy="3810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066800" y="4267200"/>
            <a:ext cx="6858000" cy="18288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mj-lt"/>
              </a:rPr>
              <a:t>Floating slab home</a:t>
            </a:r>
            <a:endParaRPr lang="en-US" sz="2400" b="1" dirty="0">
              <a:solidFill>
                <a:schemeClr val="tx1"/>
              </a:solidFill>
              <a:latin typeface="+mj-lt"/>
            </a:endParaRPr>
          </a:p>
        </p:txBody>
      </p:sp>
      <p:cxnSp>
        <p:nvCxnSpPr>
          <p:cNvPr id="10" name="Straight Arrow Connector 9"/>
          <p:cNvCxnSpPr/>
          <p:nvPr/>
        </p:nvCxnSpPr>
        <p:spPr>
          <a:xfrm>
            <a:off x="10668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2954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524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7526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9812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22098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384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2667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8956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1242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3528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5814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810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0386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2672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70104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3246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4958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47244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953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1816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4102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56388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8674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6096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67818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65532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72390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76962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74676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7924800" y="3886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8001000" y="42672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8001000" y="44958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8001000" y="47244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8001000" y="49530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8001000" y="51816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8001000" y="54102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8001000" y="56388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H="1">
            <a:off x="8001000" y="58674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a:off x="8001000" y="60960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V="1">
            <a:off x="9906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12192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14478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16764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19050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28194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25908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23622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21336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flipV="1">
            <a:off x="30480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flipV="1">
            <a:off x="32766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35052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flipV="1">
            <a:off x="37338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V="1">
            <a:off x="39624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flipV="1">
            <a:off x="41910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44196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V="1">
            <a:off x="46482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V="1">
            <a:off x="48768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V="1">
            <a:off x="51054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flipV="1">
            <a:off x="53340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57912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V="1">
            <a:off x="60198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V="1">
            <a:off x="62484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flipV="1">
            <a:off x="55626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flipV="1">
            <a:off x="64770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flipV="1">
            <a:off x="67056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flipV="1">
            <a:off x="69342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flipV="1">
            <a:off x="71628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flipV="1">
            <a:off x="73914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76200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V="1">
            <a:off x="78486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685800" y="41910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a:off x="685800" y="44196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p:nvPr/>
        </p:nvCxnSpPr>
        <p:spPr>
          <a:xfrm>
            <a:off x="685800" y="46482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685800" y="48768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685800" y="51054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a:off x="685800" y="53340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685800" y="55626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a:off x="685800" y="57912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685800" y="60960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685800" y="59436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0" y="685800"/>
            <a:ext cx="9144000" cy="954107"/>
          </a:xfrm>
          <a:prstGeom prst="rect">
            <a:avLst/>
          </a:prstGeom>
          <a:noFill/>
          <a:ln>
            <a:noFill/>
          </a:ln>
        </p:spPr>
        <p:txBody>
          <a:bodyPr wrap="square" rtlCol="0">
            <a:spAutoFit/>
          </a:bodyPr>
          <a:lstStyle/>
          <a:p>
            <a:pPr algn="ctr"/>
            <a:r>
              <a:rPr lang="en-US" sz="2000" b="1" dirty="0" smtClean="0">
                <a:latin typeface="+mj-lt"/>
              </a:rPr>
              <a:t>   </a:t>
            </a:r>
            <a:r>
              <a:rPr lang="en-US" sz="2800" b="1" dirty="0" smtClean="0">
                <a:latin typeface="+mj-lt"/>
              </a:rPr>
              <a:t>Drilling through the exterior foundation wall and </a:t>
            </a:r>
          </a:p>
          <a:p>
            <a:pPr algn="ctr"/>
            <a:r>
              <a:rPr lang="en-US" sz="2800" b="1" dirty="0" smtClean="0">
                <a:latin typeface="+mj-lt"/>
              </a:rPr>
              <a:t>short-rodding from the outside</a:t>
            </a:r>
            <a:endParaRPr lang="en-US" sz="2800" b="1" dirty="0">
              <a:latin typeface="+mj-lt"/>
            </a:endParaRPr>
          </a:p>
        </p:txBody>
      </p:sp>
      <p:sp>
        <p:nvSpPr>
          <p:cNvPr id="90" name="TextBox 89"/>
          <p:cNvSpPr txBox="1"/>
          <p:nvPr/>
        </p:nvSpPr>
        <p:spPr>
          <a:xfrm>
            <a:off x="0" y="3657600"/>
            <a:ext cx="9144000" cy="3046988"/>
          </a:xfrm>
          <a:prstGeom prst="rect">
            <a:avLst/>
          </a:prstGeom>
          <a:noFill/>
        </p:spPr>
        <p:txBody>
          <a:bodyPr wrap="square" rtlCol="0">
            <a:spAutoFit/>
          </a:bodyPr>
          <a:lstStyle/>
          <a:p>
            <a:r>
              <a:rPr lang="en-US" sz="1200" b="1" dirty="0" smtClean="0">
                <a:latin typeface="+mj-lt"/>
              </a:rPr>
              <a:t>                          </a:t>
            </a:r>
          </a:p>
          <a:p>
            <a:endParaRPr lang="en-US" sz="1200" b="1" dirty="0" smtClean="0">
              <a:latin typeface="+mj-lt"/>
            </a:endParaRPr>
          </a:p>
          <a:p>
            <a:r>
              <a:rPr lang="en-US" sz="1200" b="1" dirty="0" smtClean="0">
                <a:latin typeface="+mj-lt"/>
              </a:rPr>
              <a:t>          </a:t>
            </a:r>
          </a:p>
          <a:p>
            <a:endParaRPr lang="en-US" sz="1200" b="1" dirty="0" smtClean="0">
              <a:latin typeface="+mj-lt"/>
            </a:endParaRPr>
          </a:p>
          <a:p>
            <a:endParaRPr lang="en-US" sz="1200" b="1" dirty="0" smtClean="0">
              <a:latin typeface="+mj-lt"/>
            </a:endParaRPr>
          </a:p>
          <a:p>
            <a:r>
              <a:rPr lang="en-US" sz="1200" b="1" dirty="0" smtClean="0">
                <a:latin typeface="+mj-lt"/>
              </a:rPr>
              <a:t>          </a:t>
            </a:r>
          </a:p>
          <a:p>
            <a:endParaRPr lang="en-US" sz="1200" b="1" dirty="0" smtClean="0">
              <a:latin typeface="+mj-lt"/>
            </a:endParaRPr>
          </a:p>
          <a:p>
            <a:endParaRPr lang="en-US" sz="1200" b="1" dirty="0" smtClean="0">
              <a:latin typeface="+mj-lt"/>
            </a:endParaRPr>
          </a:p>
          <a:p>
            <a:r>
              <a:rPr lang="en-US" sz="1200" b="1" dirty="0" smtClean="0">
                <a:latin typeface="+mj-lt"/>
              </a:rPr>
              <a:t>          </a:t>
            </a:r>
          </a:p>
          <a:p>
            <a:endParaRPr lang="en-US" sz="1200" b="1" dirty="0" smtClean="0">
              <a:latin typeface="+mj-lt"/>
            </a:endParaRPr>
          </a:p>
          <a:p>
            <a:endParaRPr lang="en-US" sz="1200" b="1" dirty="0" smtClean="0">
              <a:latin typeface="+mj-lt"/>
            </a:endParaRPr>
          </a:p>
          <a:p>
            <a:r>
              <a:rPr lang="en-US" sz="1200" b="1" dirty="0" smtClean="0">
                <a:latin typeface="+mj-lt"/>
              </a:rPr>
              <a:t>                                                                                                                                                                                                                                       </a:t>
            </a:r>
          </a:p>
          <a:p>
            <a:endParaRPr lang="en-US" sz="1200" b="1" dirty="0" smtClean="0">
              <a:latin typeface="+mj-lt"/>
            </a:endParaRPr>
          </a:p>
          <a:p>
            <a:r>
              <a:rPr lang="en-US" sz="1200" b="1" dirty="0" smtClean="0">
                <a:latin typeface="+mj-lt"/>
              </a:rPr>
              <a:t>         </a:t>
            </a:r>
          </a:p>
          <a:p>
            <a:endParaRPr lang="en-US" sz="1200" b="1" dirty="0" smtClean="0">
              <a:latin typeface="+mj-lt"/>
            </a:endParaRPr>
          </a:p>
          <a:p>
            <a:r>
              <a:rPr lang="en-US" sz="1200" b="1" dirty="0" smtClean="0">
                <a:latin typeface="+mj-lt"/>
              </a:rPr>
              <a:t>                     </a:t>
            </a:r>
            <a:endParaRPr lang="en-US" sz="1200" b="1" dirty="0">
              <a:latin typeface="+mj-lt"/>
            </a:endParaRPr>
          </a:p>
        </p:txBody>
      </p:sp>
      <p:cxnSp>
        <p:nvCxnSpPr>
          <p:cNvPr id="102" name="Straight Arrow Connector 101"/>
          <p:cNvCxnSpPr/>
          <p:nvPr/>
        </p:nvCxnSpPr>
        <p:spPr>
          <a:xfrm flipV="1">
            <a:off x="8001000" y="6172200"/>
            <a:ext cx="0"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8534400" y="6642556"/>
            <a:ext cx="609600" cy="215444"/>
          </a:xfrm>
          <a:prstGeom prst="rect">
            <a:avLst/>
          </a:prstGeom>
          <a:noFill/>
        </p:spPr>
        <p:txBody>
          <a:bodyPr wrap="square" rtlCol="0">
            <a:spAutoFit/>
          </a:bodyPr>
          <a:lstStyle/>
          <a:p>
            <a:pPr algn="ctr"/>
            <a:r>
              <a:rPr lang="en-US" sz="800" b="1" dirty="0" smtClean="0"/>
              <a:t>75/81</a:t>
            </a:r>
            <a:endParaRPr lang="en-US" sz="800" b="1" dirty="0"/>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90600" y="1828800"/>
            <a:ext cx="7696200" cy="4525963"/>
          </a:xfrm>
        </p:spPr>
        <p:txBody>
          <a:bodyPr>
            <a:normAutofit/>
          </a:bodyPr>
          <a:lstStyle/>
          <a:p>
            <a:r>
              <a:rPr lang="en-US" sz="2000" dirty="0"/>
              <a:t>When a customer will </a:t>
            </a:r>
            <a:r>
              <a:rPr lang="en-US" sz="2000" u="sng" dirty="0"/>
              <a:t>not</a:t>
            </a:r>
            <a:r>
              <a:rPr lang="en-US" sz="2000" dirty="0"/>
              <a:t> allow you to drill and </a:t>
            </a:r>
            <a:r>
              <a:rPr lang="en-US" sz="2000" dirty="0" smtClean="0"/>
              <a:t>treat any part </a:t>
            </a:r>
          </a:p>
          <a:p>
            <a:pPr marL="0" indent="0">
              <a:buNone/>
            </a:pPr>
            <a:r>
              <a:rPr lang="en-US" sz="2000" dirty="0"/>
              <a:t> </a:t>
            </a:r>
            <a:r>
              <a:rPr lang="en-US" sz="2000" dirty="0" smtClean="0"/>
              <a:t>     or all of the concrete slabs at or above grade, </a:t>
            </a:r>
            <a:r>
              <a:rPr lang="en-US" sz="2000" u="sng" dirty="0" smtClean="0"/>
              <a:t>this treatment </a:t>
            </a:r>
          </a:p>
          <a:p>
            <a:pPr marL="0" indent="0">
              <a:buNone/>
            </a:pPr>
            <a:r>
              <a:rPr lang="en-US" sz="2000" dirty="0"/>
              <a:t> </a:t>
            </a:r>
            <a:r>
              <a:rPr lang="en-US" sz="2000" dirty="0" smtClean="0"/>
              <a:t>     </a:t>
            </a:r>
            <a:r>
              <a:rPr lang="en-US" sz="2000" u="sng" dirty="0" smtClean="0"/>
              <a:t>standard </a:t>
            </a:r>
            <a:r>
              <a:rPr lang="en-US" sz="2000" u="sng" dirty="0"/>
              <a:t>must be </a:t>
            </a:r>
            <a:r>
              <a:rPr lang="en-US" sz="2000" u="sng" dirty="0" smtClean="0"/>
              <a:t>WAIVED</a:t>
            </a:r>
            <a:r>
              <a:rPr lang="en-US" sz="2000" dirty="0" smtClean="0"/>
              <a:t>.</a:t>
            </a:r>
          </a:p>
          <a:p>
            <a:endParaRPr lang="en-US" sz="2000" dirty="0"/>
          </a:p>
          <a:p>
            <a:r>
              <a:rPr lang="en-US" sz="2000" dirty="0" smtClean="0">
                <a:latin typeface="Calibri" pitchFamily="34" charset="0"/>
              </a:rPr>
              <a:t>The </a:t>
            </a:r>
            <a:r>
              <a:rPr lang="en-US" sz="2000" dirty="0">
                <a:latin typeface="Calibri" pitchFamily="34" charset="0"/>
              </a:rPr>
              <a:t>pest control company must decide what </a:t>
            </a:r>
            <a:r>
              <a:rPr lang="en-US" sz="2000" dirty="0" smtClean="0">
                <a:latin typeface="Calibri" pitchFamily="34" charset="0"/>
              </a:rPr>
              <a:t>policy </a:t>
            </a:r>
            <a:r>
              <a:rPr lang="en-US" sz="2000" dirty="0">
                <a:latin typeface="Calibri" pitchFamily="34" charset="0"/>
              </a:rPr>
              <a:t>it has on </a:t>
            </a:r>
            <a:endParaRPr lang="en-US" sz="2000" dirty="0" smtClean="0">
              <a:latin typeface="Calibri" pitchFamily="34" charset="0"/>
            </a:endParaRPr>
          </a:p>
          <a:p>
            <a:pPr marL="0" indent="0">
              <a:buNone/>
            </a:pPr>
            <a:r>
              <a:rPr lang="en-US" sz="2000" dirty="0">
                <a:latin typeface="Calibri" pitchFamily="34" charset="0"/>
              </a:rPr>
              <a:t> </a:t>
            </a:r>
            <a:r>
              <a:rPr lang="en-US" sz="2000" dirty="0" smtClean="0">
                <a:latin typeface="Calibri" pitchFamily="34" charset="0"/>
              </a:rPr>
              <a:t>     offering </a:t>
            </a:r>
            <a:r>
              <a:rPr lang="en-US" sz="2000" dirty="0">
                <a:latin typeface="Calibri" pitchFamily="34" charset="0"/>
              </a:rPr>
              <a:t>any guaranty, </a:t>
            </a:r>
            <a:r>
              <a:rPr lang="en-US" sz="2000" dirty="0" smtClean="0">
                <a:latin typeface="Calibri" pitchFamily="34" charset="0"/>
              </a:rPr>
              <a:t>retreatment </a:t>
            </a:r>
            <a:r>
              <a:rPr lang="en-US" sz="2000" dirty="0">
                <a:latin typeface="Calibri" pitchFamily="34" charset="0"/>
              </a:rPr>
              <a:t>or repair</a:t>
            </a:r>
            <a:r>
              <a:rPr lang="en-US" sz="2000" dirty="0" smtClean="0">
                <a:latin typeface="Calibri" pitchFamily="34" charset="0"/>
              </a:rPr>
              <a:t>, on </a:t>
            </a:r>
            <a:r>
              <a:rPr lang="en-US" sz="2000" dirty="0">
                <a:latin typeface="Calibri" pitchFamily="34" charset="0"/>
              </a:rPr>
              <a:t>the </a:t>
            </a:r>
            <a:endParaRPr lang="en-US" sz="2000" dirty="0" smtClean="0">
              <a:latin typeface="Calibri" pitchFamily="34" charset="0"/>
            </a:endParaRPr>
          </a:p>
          <a:p>
            <a:pPr marL="0" indent="0">
              <a:buNone/>
            </a:pPr>
            <a:r>
              <a:rPr lang="en-US" sz="2000" dirty="0">
                <a:latin typeface="Calibri" pitchFamily="34" charset="0"/>
              </a:rPr>
              <a:t> </a:t>
            </a:r>
            <a:r>
              <a:rPr lang="en-US" sz="2000" dirty="0" smtClean="0">
                <a:latin typeface="Calibri" pitchFamily="34" charset="0"/>
              </a:rPr>
              <a:t>     structure</a:t>
            </a:r>
            <a:r>
              <a:rPr lang="en-US" sz="2000" dirty="0">
                <a:latin typeface="Calibri" pitchFamily="34" charset="0"/>
              </a:rPr>
              <a:t>.</a:t>
            </a:r>
          </a:p>
          <a:p>
            <a:pPr marL="0" indent="0">
              <a:buNone/>
            </a:pPr>
            <a:endParaRPr lang="en-US" sz="2000" dirty="0"/>
          </a:p>
        </p:txBody>
      </p:sp>
    </p:spTree>
    <p:extLst>
      <p:ext uri="{BB962C8B-B14F-4D97-AF65-F5344CB8AC3E}">
        <p14:creationId xmlns:p14="http://schemas.microsoft.com/office/powerpoint/2010/main" val="4060939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609600"/>
            <a:ext cx="7391400" cy="4953000"/>
          </a:xfrm>
        </p:spPr>
        <p:txBody>
          <a:bodyPr>
            <a:normAutofit/>
          </a:bodyPr>
          <a:lstStyle/>
          <a:p>
            <a:r>
              <a:rPr lang="en-US" sz="2000" dirty="0" smtClean="0">
                <a:latin typeface="Calibri" pitchFamily="34" charset="0"/>
              </a:rPr>
              <a:t>11.  Treatment of monolithic slabs by trenching and </a:t>
            </a:r>
            <a:endParaRPr lang="en-US" sz="2000" dirty="0">
              <a:latin typeface="Calibri" pitchFamily="34" charset="0"/>
            </a:endParaRPr>
          </a:p>
          <a:p>
            <a:pPr marL="0" indent="0">
              <a:buNone/>
            </a:pPr>
            <a:r>
              <a:rPr lang="en-US" sz="2000" dirty="0" smtClean="0">
                <a:latin typeface="Calibri" pitchFamily="34" charset="0"/>
              </a:rPr>
              <a:t>              application of the approved </a:t>
            </a:r>
            <a:r>
              <a:rPr lang="en-US" sz="2000" dirty="0" err="1" smtClean="0">
                <a:latin typeface="Calibri" pitchFamily="34" charset="0"/>
              </a:rPr>
              <a:t>termiticide</a:t>
            </a:r>
            <a:r>
              <a:rPr lang="en-US" sz="2000" dirty="0" smtClean="0">
                <a:latin typeface="Calibri" pitchFamily="34" charset="0"/>
              </a:rPr>
              <a:t> to the soil </a:t>
            </a:r>
          </a:p>
          <a:p>
            <a:pPr marL="0" indent="0">
              <a:buNone/>
            </a:pPr>
            <a:r>
              <a:rPr lang="en-US" sz="2000" dirty="0">
                <a:latin typeface="Calibri" pitchFamily="34" charset="0"/>
              </a:rPr>
              <a:t> </a:t>
            </a:r>
            <a:r>
              <a:rPr lang="en-US" sz="2000" dirty="0" smtClean="0">
                <a:latin typeface="Calibri" pitchFamily="34" charset="0"/>
              </a:rPr>
              <a:t>             along the entire perimeter of the slab at a rate of </a:t>
            </a:r>
          </a:p>
          <a:p>
            <a:pPr marL="0" indent="0">
              <a:buNone/>
            </a:pPr>
            <a:r>
              <a:rPr lang="en-US" sz="2000" dirty="0">
                <a:latin typeface="Calibri" pitchFamily="34" charset="0"/>
              </a:rPr>
              <a:t> </a:t>
            </a:r>
            <a:r>
              <a:rPr lang="en-US" sz="2000" dirty="0" smtClean="0">
                <a:latin typeface="Calibri" pitchFamily="34" charset="0"/>
              </a:rPr>
              <a:t>             four (4) gallons per ten (10) linear feet and to any </a:t>
            </a:r>
          </a:p>
          <a:p>
            <a:pPr marL="0" indent="0">
              <a:buNone/>
            </a:pPr>
            <a:r>
              <a:rPr lang="en-US" sz="2000" dirty="0">
                <a:latin typeface="Calibri" pitchFamily="34" charset="0"/>
              </a:rPr>
              <a:t> </a:t>
            </a:r>
            <a:r>
              <a:rPr lang="en-US" sz="2000" dirty="0" smtClean="0">
                <a:latin typeface="Calibri" pitchFamily="34" charset="0"/>
              </a:rPr>
              <a:t>             openings through the slab (bath traps, visible</a:t>
            </a:r>
          </a:p>
          <a:p>
            <a:pPr marL="0" indent="0">
              <a:buNone/>
            </a:pPr>
            <a:r>
              <a:rPr lang="en-US" sz="2000" dirty="0">
                <a:latin typeface="Calibri" pitchFamily="34" charset="0"/>
              </a:rPr>
              <a:t> </a:t>
            </a:r>
            <a:r>
              <a:rPr lang="en-US" sz="2000" dirty="0" smtClean="0">
                <a:latin typeface="Calibri" pitchFamily="34" charset="0"/>
              </a:rPr>
              <a:t>             cracks in the slab and pipe penetrations).</a:t>
            </a:r>
            <a:endParaRPr lang="en-US" sz="2000" dirty="0">
              <a:latin typeface="Calibri" pitchFamily="34" charset="0"/>
            </a:endParaRPr>
          </a:p>
        </p:txBody>
      </p:sp>
      <p:pic>
        <p:nvPicPr>
          <p:cNvPr id="8" name="Picture 60" descr="6 x 6 trench"/>
          <p:cNvPicPr>
            <a:picLocks noChangeAspect="1" noChangeArrowheads="1"/>
          </p:cNvPicPr>
          <p:nvPr/>
        </p:nvPicPr>
        <p:blipFill>
          <a:blip r:embed="rId2" cstate="print"/>
          <a:srcRect/>
          <a:stretch>
            <a:fillRect/>
          </a:stretch>
        </p:blipFill>
        <p:spPr>
          <a:xfrm>
            <a:off x="914400" y="3429000"/>
            <a:ext cx="3462380" cy="2597150"/>
          </a:xfrm>
          <a:prstGeom prst="rect">
            <a:avLst/>
          </a:prstGeom>
          <a:ln w="12700">
            <a:solidFill>
              <a:schemeClr val="tx1"/>
            </a:solidFill>
          </a:ln>
        </p:spPr>
      </p:pic>
      <p:pic>
        <p:nvPicPr>
          <p:cNvPr id="9" name="Picture 59" descr="pesticide3_psd"/>
          <p:cNvPicPr>
            <a:picLocks noChangeAspect="1" noChangeArrowheads="1"/>
          </p:cNvPicPr>
          <p:nvPr/>
        </p:nvPicPr>
        <p:blipFill>
          <a:blip r:embed="rId3" cstate="print"/>
          <a:srcRect/>
          <a:stretch>
            <a:fillRect/>
          </a:stretch>
        </p:blipFill>
        <p:spPr>
          <a:xfrm>
            <a:off x="4724400" y="3429000"/>
            <a:ext cx="3836403" cy="2589788"/>
          </a:xfrm>
          <a:prstGeom prst="rect">
            <a:avLst/>
          </a:prstGeom>
          <a:ln>
            <a:solidFill>
              <a:schemeClr val="tx1"/>
            </a:solidFill>
          </a:ln>
        </p:spPr>
      </p:pic>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447800"/>
            <a:ext cx="7620000" cy="4648200"/>
          </a:xfrm>
        </p:spPr>
        <p:txBody>
          <a:bodyPr>
            <a:normAutofit/>
          </a:bodyPr>
          <a:lstStyle/>
          <a:p>
            <a:pPr marL="0" indent="0">
              <a:buNone/>
            </a:pPr>
            <a:r>
              <a:rPr lang="en-US" sz="2400" dirty="0">
                <a:latin typeface="Calibri" pitchFamily="34" charset="0"/>
              </a:rPr>
              <a:t> </a:t>
            </a:r>
            <a:r>
              <a:rPr lang="en-US" sz="2400" dirty="0" smtClean="0">
                <a:latin typeface="Calibri" pitchFamily="34" charset="0"/>
              </a:rPr>
              <a:t>         </a:t>
            </a:r>
            <a:r>
              <a:rPr lang="en-US" sz="2000" dirty="0" smtClean="0">
                <a:latin typeface="Calibri" pitchFamily="34" charset="0"/>
              </a:rPr>
              <a:t>Treatment of monolithic slabs by trenching and the    </a:t>
            </a:r>
          </a:p>
          <a:p>
            <a:pPr marL="0" indent="0">
              <a:buNone/>
            </a:pPr>
            <a:r>
              <a:rPr lang="en-US" sz="2000" dirty="0">
                <a:latin typeface="Calibri" pitchFamily="34" charset="0"/>
              </a:rPr>
              <a:t> </a:t>
            </a:r>
            <a:r>
              <a:rPr lang="en-US" sz="2000" dirty="0" smtClean="0">
                <a:latin typeface="Calibri" pitchFamily="34" charset="0"/>
              </a:rPr>
              <a:t>           application of the approved </a:t>
            </a:r>
            <a:r>
              <a:rPr lang="en-US" sz="2000" dirty="0" err="1" smtClean="0">
                <a:latin typeface="Calibri" pitchFamily="34" charset="0"/>
              </a:rPr>
              <a:t>termiticide</a:t>
            </a:r>
            <a:r>
              <a:rPr lang="en-US" sz="2000" dirty="0" smtClean="0">
                <a:latin typeface="Calibri" pitchFamily="34" charset="0"/>
              </a:rPr>
              <a:t> to the soil  </a:t>
            </a:r>
          </a:p>
          <a:p>
            <a:pPr marL="0" indent="0">
              <a:buNone/>
            </a:pPr>
            <a:r>
              <a:rPr lang="en-US" sz="2000" dirty="0">
                <a:latin typeface="Calibri" pitchFamily="34" charset="0"/>
              </a:rPr>
              <a:t> </a:t>
            </a:r>
            <a:r>
              <a:rPr lang="en-US" sz="2000" dirty="0" smtClean="0">
                <a:latin typeface="Calibri" pitchFamily="34" charset="0"/>
              </a:rPr>
              <a:t>           along the entire perimeter of the slab at a rate of  </a:t>
            </a:r>
          </a:p>
          <a:p>
            <a:pPr marL="0" indent="0">
              <a:buNone/>
            </a:pPr>
            <a:r>
              <a:rPr lang="en-US" sz="2000" dirty="0">
                <a:latin typeface="Calibri" pitchFamily="34" charset="0"/>
              </a:rPr>
              <a:t> </a:t>
            </a:r>
            <a:r>
              <a:rPr lang="en-US" sz="2000" dirty="0" smtClean="0">
                <a:latin typeface="Calibri" pitchFamily="34" charset="0"/>
              </a:rPr>
              <a:t>           four (4) gallons per ten (10) linear feet and to any  </a:t>
            </a:r>
          </a:p>
          <a:p>
            <a:pPr marL="0" indent="0">
              <a:buNone/>
            </a:pPr>
            <a:r>
              <a:rPr lang="en-US" sz="2000" dirty="0">
                <a:latin typeface="Calibri" pitchFamily="34" charset="0"/>
              </a:rPr>
              <a:t> </a:t>
            </a:r>
            <a:r>
              <a:rPr lang="en-US" sz="2000" dirty="0" smtClean="0">
                <a:latin typeface="Calibri" pitchFamily="34" charset="0"/>
              </a:rPr>
              <a:t>           openings through the slab.</a:t>
            </a:r>
            <a:endParaRPr lang="en-US" sz="2000" dirty="0">
              <a:latin typeface="Calibri" pitchFamily="34" charset="0"/>
            </a:endParaRPr>
          </a:p>
        </p:txBody>
      </p:sp>
      <p:sp>
        <p:nvSpPr>
          <p:cNvPr id="5" name="Rectangle 4"/>
          <p:cNvSpPr/>
          <p:nvPr/>
        </p:nvSpPr>
        <p:spPr>
          <a:xfrm>
            <a:off x="1295400" y="4191000"/>
            <a:ext cx="6781800" cy="21336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371600" y="4267200"/>
            <a:ext cx="6629400" cy="1981200"/>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latin typeface="+mj-lt"/>
              </a:rPr>
              <a:t>Monolithic Slab</a:t>
            </a:r>
            <a:endParaRPr lang="en-US" sz="2400" b="1" dirty="0">
              <a:solidFill>
                <a:schemeClr val="tx1"/>
              </a:solidFill>
              <a:latin typeface="+mj-lt"/>
            </a:endParaRPr>
          </a:p>
        </p:txBody>
      </p:sp>
      <p:sp>
        <p:nvSpPr>
          <p:cNvPr id="7" name="TextBox 6"/>
          <p:cNvSpPr txBox="1"/>
          <p:nvPr/>
        </p:nvSpPr>
        <p:spPr>
          <a:xfrm>
            <a:off x="762000" y="3886200"/>
            <a:ext cx="7848600" cy="1015663"/>
          </a:xfrm>
          <a:prstGeom prst="rect">
            <a:avLst/>
          </a:prstGeom>
          <a:noFill/>
        </p:spPr>
        <p:txBody>
          <a:bodyPr wrap="square" rtlCol="0">
            <a:spAutoFit/>
          </a:bodyPr>
          <a:lstStyle/>
          <a:p>
            <a:r>
              <a:rPr lang="en-US" sz="1200" b="1" dirty="0" smtClean="0">
                <a:latin typeface="+mj-lt"/>
              </a:rPr>
              <a:t>            </a:t>
            </a:r>
          </a:p>
          <a:p>
            <a:endParaRPr lang="en-US" sz="1200" b="1" dirty="0" smtClean="0">
              <a:latin typeface="+mj-lt"/>
            </a:endParaRPr>
          </a:p>
          <a:p>
            <a:r>
              <a:rPr lang="en-US" sz="1200" b="1" dirty="0" smtClean="0">
                <a:latin typeface="+mj-lt"/>
              </a:rPr>
              <a:t>     </a:t>
            </a:r>
          </a:p>
          <a:p>
            <a:endParaRPr lang="en-US" sz="1200" b="1" dirty="0" smtClean="0">
              <a:latin typeface="+mj-lt"/>
            </a:endParaRPr>
          </a:p>
          <a:p>
            <a:r>
              <a:rPr lang="en-US" sz="1200" b="1" dirty="0" smtClean="0">
                <a:latin typeface="+mj-lt"/>
              </a:rPr>
              <a:t>             </a:t>
            </a:r>
            <a:endParaRPr lang="en-US" sz="1200" b="1" dirty="0">
              <a:latin typeface="+mj-lt"/>
            </a:endParaRPr>
          </a:p>
        </p:txBody>
      </p:sp>
      <p:sp>
        <p:nvSpPr>
          <p:cNvPr id="8" name="Oval 7"/>
          <p:cNvSpPr/>
          <p:nvPr/>
        </p:nvSpPr>
        <p:spPr>
          <a:xfrm>
            <a:off x="6705600" y="4724400"/>
            <a:ext cx="76200" cy="762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209800" y="4724400"/>
            <a:ext cx="76200" cy="762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133600" y="4495800"/>
            <a:ext cx="5410200" cy="461665"/>
          </a:xfrm>
          <a:prstGeom prst="rect">
            <a:avLst/>
          </a:prstGeom>
          <a:noFill/>
        </p:spPr>
        <p:txBody>
          <a:bodyPr wrap="square" rtlCol="0">
            <a:spAutoFit/>
          </a:bodyPr>
          <a:lstStyle/>
          <a:p>
            <a:r>
              <a:rPr lang="en-US" sz="1200" b="1" dirty="0" smtClean="0">
                <a:latin typeface="+mj-lt"/>
              </a:rPr>
              <a:t>                                                                                                                             </a:t>
            </a:r>
          </a:p>
          <a:p>
            <a:r>
              <a:rPr lang="en-US" sz="1200" b="1" dirty="0" smtClean="0">
                <a:latin typeface="+mj-lt"/>
              </a:rPr>
              <a:t>                                                                                                                              </a:t>
            </a:r>
            <a:endParaRPr lang="en-US" sz="1200" b="1" dirty="0">
              <a:latin typeface="+mj-lt"/>
            </a:endParaRPr>
          </a:p>
        </p:txBody>
      </p:sp>
      <p:sp>
        <p:nvSpPr>
          <p:cNvPr id="11" name="TextBox 10"/>
          <p:cNvSpPr txBox="1"/>
          <p:nvPr/>
        </p:nvSpPr>
        <p:spPr>
          <a:xfrm>
            <a:off x="0" y="457200"/>
            <a:ext cx="9144000" cy="523220"/>
          </a:xfrm>
          <a:prstGeom prst="rect">
            <a:avLst/>
          </a:prstGeom>
          <a:noFill/>
        </p:spPr>
        <p:txBody>
          <a:bodyPr wrap="square" rtlCol="0">
            <a:spAutoFit/>
          </a:bodyPr>
          <a:lstStyle/>
          <a:p>
            <a:pPr algn="ctr"/>
            <a:r>
              <a:rPr lang="en-US" sz="2800" b="1" dirty="0" smtClean="0">
                <a:solidFill>
                  <a:srgbClr val="000000"/>
                </a:solidFill>
              </a:rPr>
              <a:t>Monolithic slab treatment</a:t>
            </a:r>
            <a:endParaRPr lang="en-US" sz="2800" b="1" dirty="0">
              <a:solidFill>
                <a:srgbClr val="000000"/>
              </a:solidFill>
            </a:endParaRPr>
          </a:p>
        </p:txBody>
      </p:sp>
      <p:sp>
        <p:nvSpPr>
          <p:cNvPr id="2" name="TextBox 1"/>
          <p:cNvSpPr txBox="1"/>
          <p:nvPr/>
        </p:nvSpPr>
        <p:spPr>
          <a:xfrm>
            <a:off x="3810000" y="3657600"/>
            <a:ext cx="1524000" cy="276999"/>
          </a:xfrm>
          <a:prstGeom prst="rect">
            <a:avLst/>
          </a:prstGeom>
          <a:noFill/>
        </p:spPr>
        <p:txBody>
          <a:bodyPr wrap="square" rtlCol="0">
            <a:spAutoFit/>
          </a:bodyPr>
          <a:lstStyle/>
          <a:p>
            <a:r>
              <a:rPr lang="en-US" sz="1200" b="1" dirty="0" smtClean="0"/>
              <a:t>  Bath trap openings</a:t>
            </a:r>
            <a:endParaRPr lang="en-US" sz="1200" b="1" dirty="0"/>
          </a:p>
        </p:txBody>
      </p:sp>
      <p:cxnSp>
        <p:nvCxnSpPr>
          <p:cNvPr id="12" name="Straight Arrow Connector 11"/>
          <p:cNvCxnSpPr>
            <a:stCxn id="2" idx="2"/>
          </p:cNvCxnSpPr>
          <p:nvPr/>
        </p:nvCxnSpPr>
        <p:spPr>
          <a:xfrm flipH="1">
            <a:off x="2438400" y="3934599"/>
            <a:ext cx="2133600" cy="71360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2" idx="2"/>
          </p:cNvCxnSpPr>
          <p:nvPr/>
        </p:nvCxnSpPr>
        <p:spPr>
          <a:xfrm>
            <a:off x="4572000" y="3934599"/>
            <a:ext cx="2057400" cy="713601"/>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43000"/>
            <a:ext cx="8001000" cy="5029200"/>
          </a:xfrm>
        </p:spPr>
        <p:txBody>
          <a:bodyPr>
            <a:normAutofit/>
          </a:bodyPr>
          <a:lstStyle/>
          <a:p>
            <a:r>
              <a:rPr lang="en-US" sz="2000" dirty="0" smtClean="0"/>
              <a:t>And what happens when you cannot trench adjacent to the exterior </a:t>
            </a:r>
          </a:p>
          <a:p>
            <a:pPr marL="0" indent="0">
              <a:buNone/>
            </a:pPr>
            <a:r>
              <a:rPr lang="en-US" sz="2000" dirty="0"/>
              <a:t> </a:t>
            </a:r>
            <a:r>
              <a:rPr lang="en-US" sz="2000" dirty="0" smtClean="0"/>
              <a:t>     foundation wall of a monolithic structure or treat openings through </a:t>
            </a:r>
          </a:p>
          <a:p>
            <a:pPr marL="0" indent="0">
              <a:buNone/>
            </a:pPr>
            <a:r>
              <a:rPr lang="en-US" sz="2000" dirty="0"/>
              <a:t> </a:t>
            </a:r>
            <a:r>
              <a:rPr lang="en-US" sz="2000" dirty="0" smtClean="0"/>
              <a:t>     the slab?</a:t>
            </a:r>
          </a:p>
          <a:p>
            <a:endParaRPr lang="en-US" sz="2000" dirty="0" smtClean="0"/>
          </a:p>
          <a:p>
            <a:r>
              <a:rPr lang="en-US" sz="2000" dirty="0" smtClean="0"/>
              <a:t>You must WAIVE this treatment on the Official Waiver form.</a:t>
            </a:r>
          </a:p>
          <a:p>
            <a:pPr marL="0" indent="0">
              <a:buNone/>
            </a:pPr>
            <a:endParaRPr lang="en-US" sz="2000" dirty="0" smtClean="0"/>
          </a:p>
          <a:p>
            <a:r>
              <a:rPr lang="en-US" sz="2000" dirty="0" smtClean="0"/>
              <a:t>Sometimes this treatment is prevented by ivy, a deck against the    </a:t>
            </a:r>
          </a:p>
          <a:p>
            <a:pPr marL="0" indent="0">
              <a:buNone/>
            </a:pPr>
            <a:r>
              <a:rPr lang="en-US" sz="2000" dirty="0"/>
              <a:t> </a:t>
            </a:r>
            <a:r>
              <a:rPr lang="en-US" sz="2000" dirty="0" smtClean="0"/>
              <a:t>     exterior foundation wall that is too low to the ground </a:t>
            </a:r>
            <a:r>
              <a:rPr lang="en-US" sz="2000" dirty="0"/>
              <a:t>(</a:t>
            </a:r>
            <a:r>
              <a:rPr lang="en-US" sz="2000" dirty="0" smtClean="0"/>
              <a:t>you can’t gain </a:t>
            </a:r>
          </a:p>
          <a:p>
            <a:pPr marL="0" indent="0">
              <a:buNone/>
            </a:pPr>
            <a:r>
              <a:rPr lang="en-US" sz="2000" dirty="0"/>
              <a:t> </a:t>
            </a:r>
            <a:r>
              <a:rPr lang="en-US" sz="2000" dirty="0" smtClean="0"/>
              <a:t>     access underneath it) or items against the exterior foundation wall </a:t>
            </a:r>
          </a:p>
          <a:p>
            <a:pPr marL="0" indent="0">
              <a:buNone/>
            </a:pPr>
            <a:r>
              <a:rPr lang="en-US" sz="2000" dirty="0"/>
              <a:t> </a:t>
            </a:r>
            <a:r>
              <a:rPr lang="en-US" sz="2000" dirty="0" smtClean="0"/>
              <a:t>     that cannot be moved (AC unit, propane tank, etc.).  You should follow    </a:t>
            </a:r>
          </a:p>
          <a:p>
            <a:pPr marL="0" indent="0">
              <a:buNone/>
            </a:pPr>
            <a:r>
              <a:rPr lang="en-US" sz="2000" dirty="0"/>
              <a:t> </a:t>
            </a:r>
            <a:r>
              <a:rPr lang="en-US" sz="2000" dirty="0" smtClean="0"/>
              <a:t>     your company’s policy on treatment and standards for offering any </a:t>
            </a:r>
          </a:p>
          <a:p>
            <a:pPr marL="0" indent="0">
              <a:buNone/>
            </a:pPr>
            <a:r>
              <a:rPr lang="en-US" sz="2000" dirty="0"/>
              <a:t> </a:t>
            </a:r>
            <a:r>
              <a:rPr lang="en-US" sz="2000" dirty="0" smtClean="0"/>
              <a:t>     guaranty, retreatment or repair of damage…and don’t forget to WAIVE </a:t>
            </a:r>
          </a:p>
          <a:p>
            <a:pPr marL="0" indent="0">
              <a:buNone/>
            </a:pPr>
            <a:r>
              <a:rPr lang="en-US" sz="2000" dirty="0"/>
              <a:t> </a:t>
            </a:r>
            <a:r>
              <a:rPr lang="en-US" sz="2000" dirty="0" smtClean="0"/>
              <a:t>     any required treatment standard that can’t be performed.</a:t>
            </a:r>
            <a:endParaRPr lang="en-US" sz="2000" dirty="0"/>
          </a:p>
        </p:txBody>
      </p:sp>
    </p:spTree>
    <p:extLst>
      <p:ext uri="{BB962C8B-B14F-4D97-AF65-F5344CB8AC3E}">
        <p14:creationId xmlns:p14="http://schemas.microsoft.com/office/powerpoint/2010/main" val="19480404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28600"/>
            <a:ext cx="8229600" cy="6553200"/>
          </a:xfrm>
        </p:spPr>
        <p:txBody>
          <a:bodyPr>
            <a:normAutofit fontScale="92500" lnSpcReduction="10000"/>
          </a:bodyPr>
          <a:lstStyle/>
          <a:p>
            <a:r>
              <a:rPr lang="en-US" sz="2000" dirty="0" smtClean="0"/>
              <a:t>Comprehensive soil treatments are no longer performed on most homes.  </a:t>
            </a:r>
          </a:p>
          <a:p>
            <a:pPr marL="0" indent="0">
              <a:buNone/>
            </a:pPr>
            <a:r>
              <a:rPr lang="en-US" sz="2000" dirty="0"/>
              <a:t> </a:t>
            </a:r>
            <a:r>
              <a:rPr lang="en-US" sz="2000" dirty="0" smtClean="0"/>
              <a:t>     A Comprehensive soil treatment offers one advantage that a Defined soil</a:t>
            </a:r>
          </a:p>
          <a:p>
            <a:pPr marL="0" indent="0">
              <a:buNone/>
            </a:pPr>
            <a:r>
              <a:rPr lang="en-US" sz="2000" dirty="0"/>
              <a:t> </a:t>
            </a:r>
            <a:r>
              <a:rPr lang="en-US" sz="2000" dirty="0" smtClean="0"/>
              <a:t>     treatment cannot offer…any treatment that cannot be performed may be </a:t>
            </a:r>
          </a:p>
          <a:p>
            <a:pPr marL="0" indent="0">
              <a:buNone/>
            </a:pPr>
            <a:r>
              <a:rPr lang="en-US" sz="2000" dirty="0"/>
              <a:t> </a:t>
            </a:r>
            <a:r>
              <a:rPr lang="en-US" sz="2000" dirty="0" smtClean="0"/>
              <a:t>     WAIVED.</a:t>
            </a:r>
          </a:p>
          <a:p>
            <a:pPr marL="0" indent="0">
              <a:buNone/>
            </a:pPr>
            <a:endParaRPr lang="en-US" sz="900" dirty="0"/>
          </a:p>
          <a:p>
            <a:r>
              <a:rPr lang="en-US" sz="2000" dirty="0" smtClean="0"/>
              <a:t>Defined soil treatments with non-repellent </a:t>
            </a:r>
            <a:r>
              <a:rPr lang="en-US" sz="2000" dirty="0" err="1" smtClean="0"/>
              <a:t>termiticides</a:t>
            </a:r>
            <a:r>
              <a:rPr lang="en-US" sz="2000" dirty="0" smtClean="0"/>
              <a:t> offer the same </a:t>
            </a:r>
          </a:p>
          <a:p>
            <a:pPr marL="0" indent="0">
              <a:buNone/>
            </a:pPr>
            <a:r>
              <a:rPr lang="en-US" sz="2000" dirty="0"/>
              <a:t> </a:t>
            </a:r>
            <a:r>
              <a:rPr lang="en-US" sz="2000" dirty="0" smtClean="0"/>
              <a:t>     degree of control at a cheaper price and take less than half the time to </a:t>
            </a:r>
          </a:p>
          <a:p>
            <a:pPr marL="0" indent="0">
              <a:buNone/>
            </a:pPr>
            <a:r>
              <a:rPr lang="en-US" sz="2000" dirty="0"/>
              <a:t> </a:t>
            </a:r>
            <a:r>
              <a:rPr lang="en-US" sz="2000" dirty="0" smtClean="0"/>
              <a:t>     treat.  Defined soil treatments are also less intrusive than Comprehensive</a:t>
            </a:r>
          </a:p>
          <a:p>
            <a:pPr marL="0" indent="0">
              <a:buNone/>
            </a:pPr>
            <a:r>
              <a:rPr lang="en-US" sz="2000" dirty="0"/>
              <a:t> </a:t>
            </a:r>
            <a:r>
              <a:rPr lang="en-US" sz="2000" dirty="0" smtClean="0"/>
              <a:t>     </a:t>
            </a:r>
            <a:r>
              <a:rPr lang="en-US" sz="2000" dirty="0"/>
              <a:t>s</a:t>
            </a:r>
            <a:r>
              <a:rPr lang="en-US" sz="2000" dirty="0" smtClean="0"/>
              <a:t>oil treatments.  However, not all homes can be treated with a Defined </a:t>
            </a:r>
          </a:p>
          <a:p>
            <a:pPr marL="0" indent="0">
              <a:buNone/>
            </a:pPr>
            <a:r>
              <a:rPr lang="en-US" sz="2000" dirty="0"/>
              <a:t> </a:t>
            </a:r>
            <a:r>
              <a:rPr lang="en-US" sz="2000" dirty="0" smtClean="0"/>
              <a:t>     soil treatment.  Remember…only 3 things can be WAIVED on the Official </a:t>
            </a:r>
          </a:p>
          <a:p>
            <a:pPr marL="0" indent="0">
              <a:buNone/>
            </a:pPr>
            <a:r>
              <a:rPr lang="en-US" sz="2000" dirty="0"/>
              <a:t> </a:t>
            </a:r>
            <a:r>
              <a:rPr lang="en-US" sz="2000" dirty="0" smtClean="0"/>
              <a:t>     Waiver form when a Defined soil treatment:</a:t>
            </a:r>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1200" dirty="0" smtClean="0"/>
          </a:p>
          <a:p>
            <a:pPr marL="0" indent="0">
              <a:buNone/>
            </a:pPr>
            <a:r>
              <a:rPr lang="en-US" sz="2000" dirty="0"/>
              <a:t> </a:t>
            </a:r>
            <a:r>
              <a:rPr lang="en-US" sz="2000" dirty="0" smtClean="0"/>
              <a:t>     If a treatment which requires a </a:t>
            </a:r>
            <a:r>
              <a:rPr lang="en-US" sz="2000" dirty="0" err="1" smtClean="0"/>
              <a:t>termiticide</a:t>
            </a:r>
            <a:r>
              <a:rPr lang="en-US" sz="2000" dirty="0" smtClean="0"/>
              <a:t> to be applied on a Defined soil </a:t>
            </a:r>
          </a:p>
          <a:p>
            <a:pPr marL="0" indent="0">
              <a:buNone/>
            </a:pPr>
            <a:r>
              <a:rPr lang="en-US" sz="2000" dirty="0"/>
              <a:t> </a:t>
            </a:r>
            <a:r>
              <a:rPr lang="en-US" sz="2000" dirty="0" smtClean="0"/>
              <a:t>     treatment can’t be performed, it cannot be WAIVED and the Defined soil </a:t>
            </a:r>
          </a:p>
          <a:p>
            <a:pPr marL="0" indent="0">
              <a:buNone/>
            </a:pPr>
            <a:r>
              <a:rPr lang="en-US" sz="2000" dirty="0"/>
              <a:t> </a:t>
            </a:r>
            <a:r>
              <a:rPr lang="en-US" sz="2000" dirty="0" smtClean="0"/>
              <a:t>     treatment cannot be made.  A Comprehensive soil treatment, with an </a:t>
            </a:r>
          </a:p>
          <a:p>
            <a:pPr marL="0" indent="0">
              <a:buNone/>
            </a:pPr>
            <a:r>
              <a:rPr lang="en-US" sz="2000" dirty="0"/>
              <a:t> </a:t>
            </a:r>
            <a:r>
              <a:rPr lang="en-US" sz="2000" dirty="0" smtClean="0"/>
              <a:t>     Official Waiver form obtained on any treatment that can’t be performed, </a:t>
            </a:r>
          </a:p>
          <a:p>
            <a:pPr marL="0" indent="0">
              <a:buNone/>
            </a:pPr>
            <a:r>
              <a:rPr lang="en-US" sz="2000" dirty="0"/>
              <a:t> </a:t>
            </a:r>
            <a:r>
              <a:rPr lang="en-US" sz="2000" dirty="0" smtClean="0"/>
              <a:t>     or a bait treatment are 2 other treatment options. </a:t>
            </a:r>
            <a:endParaRPr lang="en-US" sz="2000" dirty="0"/>
          </a:p>
        </p:txBody>
      </p:sp>
      <p:sp>
        <p:nvSpPr>
          <p:cNvPr id="4" name="TextBox 3"/>
          <p:cNvSpPr txBox="1"/>
          <p:nvPr/>
        </p:nvSpPr>
        <p:spPr>
          <a:xfrm>
            <a:off x="1219200" y="3657600"/>
            <a:ext cx="6781800" cy="1261884"/>
          </a:xfrm>
          <a:prstGeom prst="rect">
            <a:avLst/>
          </a:prstGeom>
          <a:noFill/>
        </p:spPr>
        <p:txBody>
          <a:bodyPr wrap="square" rtlCol="0">
            <a:spAutoFit/>
          </a:bodyPr>
          <a:lstStyle/>
          <a:p>
            <a:pPr marL="285750" indent="-285750">
              <a:buFont typeface="Arial"/>
              <a:buChar char="•"/>
            </a:pPr>
            <a:r>
              <a:rPr lang="en-US" sz="2000" b="1" dirty="0" smtClean="0"/>
              <a:t>Wood within 6” of the soil on the outside</a:t>
            </a:r>
          </a:p>
          <a:p>
            <a:endParaRPr lang="en-US" sz="800" b="1" dirty="0" smtClean="0"/>
          </a:p>
          <a:p>
            <a:pPr marL="285750" indent="-285750">
              <a:buFont typeface="Arial"/>
              <a:buChar char="•"/>
            </a:pPr>
            <a:r>
              <a:rPr lang="en-US" sz="2000" b="1" dirty="0" smtClean="0"/>
              <a:t>Wood within 18” of the soil on the inside of the crawl space</a:t>
            </a:r>
          </a:p>
          <a:p>
            <a:endParaRPr lang="en-US" sz="800" b="1" dirty="0" smtClean="0"/>
          </a:p>
          <a:p>
            <a:pPr marL="285750" indent="-285750">
              <a:buFont typeface="Arial"/>
              <a:buChar char="•"/>
            </a:pPr>
            <a:r>
              <a:rPr lang="en-US" sz="2000" b="1" dirty="0" smtClean="0"/>
              <a:t>Cellulose debris in the crawl space</a:t>
            </a:r>
            <a:endParaRPr lang="en-US" sz="2000" b="1" dirty="0"/>
          </a:p>
        </p:txBody>
      </p:sp>
      <p:sp>
        <p:nvSpPr>
          <p:cNvPr id="5" name="TextBox 4"/>
          <p:cNvSpPr txBox="1"/>
          <p:nvPr/>
        </p:nvSpPr>
        <p:spPr>
          <a:xfrm>
            <a:off x="8534400" y="6642556"/>
            <a:ext cx="609600" cy="215444"/>
          </a:xfrm>
          <a:prstGeom prst="rect">
            <a:avLst/>
          </a:prstGeom>
          <a:noFill/>
        </p:spPr>
        <p:txBody>
          <a:bodyPr wrap="square" rtlCol="0">
            <a:spAutoFit/>
          </a:bodyPr>
          <a:lstStyle/>
          <a:p>
            <a:pPr algn="ctr"/>
            <a:r>
              <a:rPr lang="en-US" sz="800" b="1" dirty="0"/>
              <a:t>8</a:t>
            </a:r>
            <a:r>
              <a:rPr lang="en-US" sz="800" b="1" dirty="0" smtClean="0"/>
              <a:t>0/81</a:t>
            </a:r>
            <a:endParaRPr lang="en-US" sz="800" b="1" dirty="0"/>
          </a:p>
        </p:txBody>
      </p:sp>
    </p:spTree>
    <p:extLst>
      <p:ext uri="{BB962C8B-B14F-4D97-AF65-F5344CB8AC3E}">
        <p14:creationId xmlns:p14="http://schemas.microsoft.com/office/powerpoint/2010/main" val="14559812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6" end="1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7" end="1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8" end="1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9" end="1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349" y="293170"/>
            <a:ext cx="8229600" cy="842962"/>
          </a:xfrm>
        </p:spPr>
        <p:txBody>
          <a:bodyPr>
            <a:normAutofit/>
          </a:bodyPr>
          <a:lstStyle/>
          <a:p>
            <a:r>
              <a:rPr lang="en-US" sz="4000" b="1" dirty="0" smtClean="0">
                <a:latin typeface="Cambria"/>
                <a:cs typeface="Cambria"/>
              </a:rPr>
              <a:t>So…that’s all folks!</a:t>
            </a:r>
            <a:endParaRPr lang="en-US" sz="4000" b="1" dirty="0">
              <a:latin typeface="Cambria"/>
              <a:cs typeface="Cambria"/>
            </a:endParaRPr>
          </a:p>
        </p:txBody>
      </p:sp>
      <p:pic>
        <p:nvPicPr>
          <p:cNvPr id="4" name="Picture 3"/>
          <p:cNvPicPr>
            <a:picLocks noChangeAspect="1"/>
          </p:cNvPicPr>
          <p:nvPr/>
        </p:nvPicPr>
        <p:blipFill>
          <a:blip r:embed="rId2"/>
          <a:stretch>
            <a:fillRect/>
          </a:stretch>
        </p:blipFill>
        <p:spPr>
          <a:xfrm>
            <a:off x="2179120" y="1236133"/>
            <a:ext cx="4759314" cy="3807452"/>
          </a:xfrm>
          <a:prstGeom prst="rect">
            <a:avLst/>
          </a:prstGeom>
        </p:spPr>
      </p:pic>
      <p:sp>
        <p:nvSpPr>
          <p:cNvPr id="5" name="TextBox 4"/>
          <p:cNvSpPr txBox="1"/>
          <p:nvPr/>
        </p:nvSpPr>
        <p:spPr>
          <a:xfrm>
            <a:off x="0" y="5320054"/>
            <a:ext cx="9143999" cy="1015663"/>
          </a:xfrm>
          <a:prstGeom prst="rect">
            <a:avLst/>
          </a:prstGeom>
          <a:noFill/>
        </p:spPr>
        <p:txBody>
          <a:bodyPr wrap="square" rtlCol="0">
            <a:spAutoFit/>
          </a:bodyPr>
          <a:lstStyle/>
          <a:p>
            <a:pPr algn="ctr"/>
            <a:r>
              <a:rPr lang="en-US" sz="2000" b="1" dirty="0" smtClean="0">
                <a:latin typeface="Cambria"/>
                <a:cs typeface="Cambria"/>
              </a:rPr>
              <a:t>I hope the information that I have provided you has given you a better understanding of </a:t>
            </a:r>
            <a:r>
              <a:rPr lang="en-US" sz="2000" b="1" dirty="0" smtClean="0">
                <a:latin typeface="Cambria"/>
                <a:cs typeface="Cambria"/>
              </a:rPr>
              <a:t>how to perform a Comprehensive </a:t>
            </a:r>
            <a:r>
              <a:rPr lang="en-US" sz="2000" b="1" smtClean="0">
                <a:latin typeface="Cambria"/>
                <a:cs typeface="Cambria"/>
              </a:rPr>
              <a:t>soil treatment</a:t>
            </a:r>
            <a:r>
              <a:rPr lang="en-US" sz="2000" b="1" smtClean="0">
                <a:latin typeface="Cambria"/>
                <a:cs typeface="Cambria"/>
              </a:rPr>
              <a:t>.</a:t>
            </a:r>
            <a:endParaRPr lang="en-US" sz="2000" b="1" dirty="0" smtClean="0">
              <a:latin typeface="Cambria"/>
              <a:cs typeface="Cambria"/>
            </a:endParaRPr>
          </a:p>
          <a:p>
            <a:endParaRPr lang="en-US" sz="2000" b="1" dirty="0">
              <a:latin typeface="Cambria"/>
              <a:cs typeface="Cambria"/>
            </a:endParaRPr>
          </a:p>
        </p:txBody>
      </p:sp>
      <p:sp>
        <p:nvSpPr>
          <p:cNvPr id="6" name="TextBox 5"/>
          <p:cNvSpPr txBox="1"/>
          <p:nvPr/>
        </p:nvSpPr>
        <p:spPr>
          <a:xfrm>
            <a:off x="5300133" y="1417638"/>
            <a:ext cx="2286000" cy="369332"/>
          </a:xfrm>
          <a:prstGeom prst="rect">
            <a:avLst/>
          </a:prstGeom>
          <a:solidFill>
            <a:srgbClr val="FFFFFF"/>
          </a:solidFill>
          <a:ln>
            <a:solidFill>
              <a:srgbClr val="FFFFFF"/>
            </a:solidFill>
          </a:ln>
        </p:spPr>
        <p:txBody>
          <a:bodyPr wrap="square" rtlCol="0">
            <a:spAutoFit/>
          </a:bodyPr>
          <a:lstStyle/>
          <a:p>
            <a:endParaRPr lang="en-US" dirty="0"/>
          </a:p>
        </p:txBody>
      </p:sp>
      <p:sp>
        <p:nvSpPr>
          <p:cNvPr id="8" name="TextBox 7"/>
          <p:cNvSpPr txBox="1"/>
          <p:nvPr/>
        </p:nvSpPr>
        <p:spPr>
          <a:xfrm>
            <a:off x="5300132" y="1117600"/>
            <a:ext cx="295457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4486688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Box 3"/>
          <p:cNvSpPr txBox="1"/>
          <p:nvPr/>
        </p:nvSpPr>
        <p:spPr>
          <a:xfrm>
            <a:off x="0" y="0"/>
            <a:ext cx="9144000" cy="7017307"/>
          </a:xfrm>
          <a:prstGeom prst="rect">
            <a:avLst/>
          </a:prstGeom>
          <a:solidFill>
            <a:srgbClr val="FFFFFF"/>
          </a:solidFill>
        </p:spPr>
        <p:txBody>
          <a:bodyPr wrap="square" rtlCol="0">
            <a:spAutoFit/>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6" name="TextBox 5"/>
          <p:cNvSpPr txBox="1"/>
          <p:nvPr/>
        </p:nvSpPr>
        <p:spPr>
          <a:xfrm>
            <a:off x="0" y="533400"/>
            <a:ext cx="9144000" cy="6001643"/>
          </a:xfrm>
          <a:prstGeom prst="rect">
            <a:avLst/>
          </a:prstGeom>
          <a:noFill/>
        </p:spPr>
        <p:txBody>
          <a:bodyPr wrap="square" rtlCol="0">
            <a:spAutoFit/>
          </a:bodyPr>
          <a:lstStyle/>
          <a:p>
            <a:pPr algn="ctr"/>
            <a:r>
              <a:rPr lang="en-US" sz="6000" b="1" dirty="0" smtClean="0">
                <a:solidFill>
                  <a:srgbClr val="000000"/>
                </a:solidFill>
                <a:effectLst>
                  <a:outerShdw blurRad="38100" dist="38100" dir="2700000" algn="tl">
                    <a:srgbClr val="000000">
                      <a:alpha val="43137"/>
                    </a:srgbClr>
                  </a:outerShdw>
                </a:effectLst>
              </a:rPr>
              <a:t>Comprehensive soil treatment</a:t>
            </a:r>
          </a:p>
          <a:p>
            <a:pPr algn="ctr"/>
            <a:endParaRPr lang="en-US" sz="6000" b="1" dirty="0" smtClean="0">
              <a:solidFill>
                <a:srgbClr val="000000"/>
              </a:solidFill>
              <a:effectLst>
                <a:outerShdw blurRad="38100" dist="38100" dir="2700000" algn="tl">
                  <a:srgbClr val="000000">
                    <a:alpha val="43137"/>
                  </a:srgbClr>
                </a:outerShdw>
              </a:effectLst>
            </a:endParaRPr>
          </a:p>
          <a:p>
            <a:pPr algn="ctr"/>
            <a:r>
              <a:rPr lang="en-US" sz="6000" b="1" dirty="0" smtClean="0">
                <a:solidFill>
                  <a:srgbClr val="000000"/>
                </a:solidFill>
                <a:effectLst>
                  <a:outerShdw blurRad="38100" dist="38100" dir="2700000" algn="tl">
                    <a:srgbClr val="000000">
                      <a:alpha val="43137"/>
                    </a:srgbClr>
                  </a:outerShdw>
                </a:effectLst>
              </a:rPr>
              <a:t>Course </a:t>
            </a:r>
            <a:r>
              <a:rPr lang="en-US" sz="6000" b="1" dirty="0">
                <a:solidFill>
                  <a:srgbClr val="000000"/>
                </a:solidFill>
                <a:effectLst>
                  <a:outerShdw blurRad="38100" dist="38100" dir="2700000" algn="tl">
                    <a:srgbClr val="000000">
                      <a:alpha val="43137"/>
                    </a:srgbClr>
                  </a:outerShdw>
                </a:effectLst>
              </a:rPr>
              <a:t># </a:t>
            </a:r>
            <a:r>
              <a:rPr lang="en-US" sz="6000" b="1" dirty="0" smtClean="0"/>
              <a:t>W90417</a:t>
            </a:r>
          </a:p>
          <a:p>
            <a:pPr algn="ctr"/>
            <a:r>
              <a:rPr lang="en-US" sz="6000" smtClean="0"/>
              <a:t> </a:t>
            </a:r>
            <a:endParaRPr lang="en-US" sz="2400" b="1" dirty="0">
              <a:solidFill>
                <a:srgbClr val="000000"/>
              </a:solidFill>
              <a:effectLst>
                <a:outerShdw blurRad="38100" dist="38100" dir="2700000" algn="tl">
                  <a:srgbClr val="000000">
                    <a:alpha val="43137"/>
                  </a:srgbClr>
                </a:outerShdw>
              </a:effectLst>
            </a:endParaRPr>
          </a:p>
          <a:p>
            <a:pPr algn="ctr"/>
            <a:r>
              <a:rPr lang="en-US" sz="6000" b="1" dirty="0" smtClean="0">
                <a:solidFill>
                  <a:srgbClr val="000000"/>
                </a:solidFill>
                <a:effectLst>
                  <a:outerShdw blurRad="38100" dist="38100" dir="2700000" algn="tl">
                    <a:srgbClr val="000000">
                      <a:alpha val="43137"/>
                    </a:srgbClr>
                  </a:outerShdw>
                </a:effectLst>
              </a:rPr>
              <a:t>1 hour WDO</a:t>
            </a:r>
          </a:p>
          <a:p>
            <a:pPr algn="ctr"/>
            <a:endParaRPr lang="en-US" sz="2400" b="1" dirty="0" smtClean="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8891038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21" name="Title 1"/>
          <p:cNvSpPr>
            <a:spLocks noGrp="1"/>
          </p:cNvSpPr>
          <p:nvPr>
            <p:ph type="title"/>
          </p:nvPr>
        </p:nvSpPr>
        <p:spPr/>
        <p:txBody>
          <a:bodyPr/>
          <a:lstStyle/>
          <a:p>
            <a:pPr eaLnBrk="1" hangingPunct="1"/>
            <a:endParaRPr lang="en-US">
              <a:latin typeface="Calibri" charset="0"/>
            </a:endParaRPr>
          </a:p>
        </p:txBody>
      </p:sp>
      <p:sp>
        <p:nvSpPr>
          <p:cNvPr id="133122" name="Content Placeholder 2"/>
          <p:cNvSpPr>
            <a:spLocks noGrp="1"/>
          </p:cNvSpPr>
          <p:nvPr>
            <p:ph idx="1"/>
          </p:nvPr>
        </p:nvSpPr>
        <p:spPr/>
        <p:txBody>
          <a:bodyPr/>
          <a:lstStyle/>
          <a:p>
            <a:pPr eaLnBrk="1" hangingPunct="1"/>
            <a:endParaRPr lang="en-US">
              <a:latin typeface="Calibri" charset="0"/>
            </a:endParaRPr>
          </a:p>
        </p:txBody>
      </p:sp>
      <p:sp>
        <p:nvSpPr>
          <p:cNvPr id="133123" name="TextBox 3"/>
          <p:cNvSpPr txBox="1">
            <a:spLocks noChangeArrowheads="1"/>
          </p:cNvSpPr>
          <p:nvPr/>
        </p:nvSpPr>
        <p:spPr bwMode="auto">
          <a:xfrm>
            <a:off x="-20638" y="0"/>
            <a:ext cx="9164638" cy="72945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a:p>
            <a:pPr eaLnBrk="1" hangingPunct="1"/>
            <a:endParaRPr lang="en-US"/>
          </a:p>
        </p:txBody>
      </p:sp>
      <p:sp>
        <p:nvSpPr>
          <p:cNvPr id="133124" name="TextBox 5"/>
          <p:cNvSpPr txBox="1">
            <a:spLocks noChangeArrowheads="1"/>
          </p:cNvSpPr>
          <p:nvPr/>
        </p:nvSpPr>
        <p:spPr bwMode="auto">
          <a:xfrm>
            <a:off x="3175" y="990600"/>
            <a:ext cx="91440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algn="ctr" eaLnBrk="1" hangingPunct="1"/>
            <a:r>
              <a:rPr lang="en-US" sz="8000"/>
              <a:t>TAKE </a:t>
            </a:r>
          </a:p>
          <a:p>
            <a:pPr algn="ctr" eaLnBrk="1" hangingPunct="1"/>
            <a:r>
              <a:rPr lang="en-US" sz="8000"/>
              <a:t>A</a:t>
            </a:r>
          </a:p>
          <a:p>
            <a:pPr algn="ctr" eaLnBrk="1" hangingPunct="1"/>
            <a:r>
              <a:rPr lang="en-US" sz="8000"/>
              <a:t>    MINUTE</a:t>
            </a:r>
          </a:p>
          <a:p>
            <a:pPr algn="ctr" eaLnBrk="1" hangingPunct="1"/>
            <a:r>
              <a:rPr lang="en-US" sz="8000"/>
              <a:t>BREAK</a:t>
            </a:r>
          </a:p>
        </p:txBody>
      </p:sp>
      <p:sp>
        <p:nvSpPr>
          <p:cNvPr id="133125" name="TextBox 6"/>
          <p:cNvSpPr txBox="1">
            <a:spLocks noChangeArrowheads="1"/>
          </p:cNvSpPr>
          <p:nvPr/>
        </p:nvSpPr>
        <p:spPr bwMode="auto">
          <a:xfrm>
            <a:off x="2057400" y="3200400"/>
            <a:ext cx="1905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b="1">
                <a:solidFill>
                  <a:schemeClr val="tx1"/>
                </a:solidFill>
                <a:latin typeface="Arial" charset="0"/>
                <a:ea typeface="ＭＳ Ｐゴシック" charset="0"/>
                <a:cs typeface="ＭＳ Ｐゴシック" charset="0"/>
              </a:defRPr>
            </a:lvl1pPr>
            <a:lvl2pPr marL="742950" indent="-285750" eaLnBrk="0" hangingPunct="0">
              <a:defRPr sz="800" b="1">
                <a:solidFill>
                  <a:schemeClr val="tx1"/>
                </a:solidFill>
                <a:latin typeface="Arial" charset="0"/>
                <a:ea typeface="ＭＳ Ｐゴシック" charset="0"/>
              </a:defRPr>
            </a:lvl2pPr>
            <a:lvl3pPr marL="1143000" indent="-228600" eaLnBrk="0" hangingPunct="0">
              <a:defRPr sz="800" b="1">
                <a:solidFill>
                  <a:schemeClr val="tx1"/>
                </a:solidFill>
                <a:latin typeface="Arial" charset="0"/>
                <a:ea typeface="ＭＳ Ｐゴシック" charset="0"/>
              </a:defRPr>
            </a:lvl3pPr>
            <a:lvl4pPr marL="1600200" indent="-228600" eaLnBrk="0" hangingPunct="0">
              <a:defRPr sz="800" b="1">
                <a:solidFill>
                  <a:schemeClr val="tx1"/>
                </a:solidFill>
                <a:latin typeface="Arial" charset="0"/>
                <a:ea typeface="ＭＳ Ｐゴシック" charset="0"/>
              </a:defRPr>
            </a:lvl4pPr>
            <a:lvl5pPr marL="2057400" indent="-228600" eaLnBrk="0" hangingPunct="0">
              <a:defRPr sz="800" b="1">
                <a:solidFill>
                  <a:schemeClr val="tx1"/>
                </a:solidFill>
                <a:latin typeface="Arial" charset="0"/>
                <a:ea typeface="ＭＳ Ｐゴシック" charset="0"/>
              </a:defRPr>
            </a:lvl5pPr>
            <a:lvl6pPr marL="2514600" indent="-228600" eaLnBrk="0" fontAlgn="base" hangingPunct="0">
              <a:spcBef>
                <a:spcPct val="0"/>
              </a:spcBef>
              <a:spcAft>
                <a:spcPct val="0"/>
              </a:spcAft>
              <a:defRPr sz="800" b="1">
                <a:solidFill>
                  <a:schemeClr val="tx1"/>
                </a:solidFill>
                <a:latin typeface="Arial" charset="0"/>
                <a:ea typeface="ＭＳ Ｐゴシック" charset="0"/>
              </a:defRPr>
            </a:lvl6pPr>
            <a:lvl7pPr marL="2971800" indent="-228600" eaLnBrk="0" fontAlgn="base" hangingPunct="0">
              <a:spcBef>
                <a:spcPct val="0"/>
              </a:spcBef>
              <a:spcAft>
                <a:spcPct val="0"/>
              </a:spcAft>
              <a:defRPr sz="800" b="1">
                <a:solidFill>
                  <a:schemeClr val="tx1"/>
                </a:solidFill>
                <a:latin typeface="Arial" charset="0"/>
                <a:ea typeface="ＭＳ Ｐゴシック" charset="0"/>
              </a:defRPr>
            </a:lvl7pPr>
            <a:lvl8pPr marL="3429000" indent="-228600" eaLnBrk="0" fontAlgn="base" hangingPunct="0">
              <a:spcBef>
                <a:spcPct val="0"/>
              </a:spcBef>
              <a:spcAft>
                <a:spcPct val="0"/>
              </a:spcAft>
              <a:defRPr sz="800" b="1">
                <a:solidFill>
                  <a:schemeClr val="tx1"/>
                </a:solidFill>
                <a:latin typeface="Arial" charset="0"/>
                <a:ea typeface="ＭＳ Ｐゴシック" charset="0"/>
              </a:defRPr>
            </a:lvl8pPr>
            <a:lvl9pPr marL="3886200" indent="-228600" eaLnBrk="0" fontAlgn="base" hangingPunct="0">
              <a:spcBef>
                <a:spcPct val="0"/>
              </a:spcBef>
              <a:spcAft>
                <a:spcPct val="0"/>
              </a:spcAft>
              <a:defRPr sz="800" b="1">
                <a:solidFill>
                  <a:schemeClr val="tx1"/>
                </a:solidFill>
                <a:latin typeface="Arial" charset="0"/>
                <a:ea typeface="ＭＳ Ｐゴシック" charset="0"/>
              </a:defRPr>
            </a:lvl9pPr>
          </a:lstStyle>
          <a:p>
            <a:pPr eaLnBrk="1" hangingPunct="1"/>
            <a:r>
              <a:rPr lang="en-US" sz="8000"/>
              <a:t>5</a:t>
            </a:r>
          </a:p>
        </p:txBody>
      </p:sp>
    </p:spTree>
    <p:extLst>
      <p:ext uri="{BB962C8B-B14F-4D97-AF65-F5344CB8AC3E}">
        <p14:creationId xmlns:p14="http://schemas.microsoft.com/office/powerpoint/2010/main" val="23175032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3789</TotalTime>
  <Words>7146</Words>
  <Application>Microsoft Macintosh PowerPoint</Application>
  <PresentationFormat>On-screen Show (4:3)</PresentationFormat>
  <Paragraphs>969</Paragraphs>
  <Slides>87</Slides>
  <Notes>9</Notes>
  <HiddenSlides>2</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87</vt:i4>
      </vt:variant>
    </vt:vector>
  </HeadingPairs>
  <TitlesOfParts>
    <vt:vector size="89" baseType="lpstr">
      <vt:lpstr>Office Theme</vt:lpstr>
      <vt:lpstr>Picture</vt:lpstr>
      <vt:lpstr>Comprehensive soil treatment of a crawl space construction with a hollow block foundation wall</vt:lpstr>
      <vt:lpstr>Comprehensive soil treatment of a floating slab construction with a hollow block foundation wall</vt:lpstr>
      <vt:lpstr>What is a Comprehensive Soil Treatment?</vt:lpstr>
      <vt:lpstr>PowerPoint Presentation</vt:lpstr>
      <vt:lpstr>The Official Waiver of the Georgia Minimum Treatment Standards for the control of Subterranean Termites</vt:lpstr>
      <vt:lpstr>Proper Completion of the  Official Waiver form</vt:lpstr>
      <vt:lpstr>Proper Completion of the  Official Waiver form</vt:lpstr>
      <vt:lpstr>What do I do if an Item other than Item #1, #2 and #3 needs to be “waived” to perform a Defined soil treatment or a Preconstruction soil treatment?</vt:lpstr>
      <vt:lpstr>Proper Completion of the  Official Waiver form</vt:lpstr>
      <vt:lpstr>Proper Completion of the  Official Waiver form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 construction Comprehensive soil 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Wood is closer to soil than 6”, but it is insulated from soil and is not considered wood-to-earth contact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low deck without access underneath it  </vt:lpstr>
      <vt:lpstr>PowerPoint Presentation</vt:lpstr>
      <vt:lpstr>PowerPoint Presentation</vt:lpstr>
      <vt:lpstr>PowerPoint Presentation</vt:lpstr>
      <vt:lpstr>Schools</vt:lpstr>
      <vt:lpstr>PowerPoint Presentation</vt:lpstr>
      <vt:lpstr>PowerPoint Presentation</vt:lpstr>
      <vt:lpstr>PowerPoint Presentation</vt:lpstr>
      <vt:lpstr>PowerPoint Presentation</vt:lpstr>
      <vt:lpstr>Can you recognize a cistern?</vt:lpstr>
      <vt:lpstr>What do you do if you find  there is a well or cistern on the property?</vt:lpstr>
      <vt:lpstr>Let’s look at the Termidor SC label</vt:lpstr>
      <vt:lpstr>You must treat the soil within 5’ of a well  by the Excavation/Backfill method with Termidor SC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So…that’s all folks!</vt:lpstr>
      <vt:lpstr>PowerPoint Presentation</vt:lpstr>
      <vt:lpstr>PowerPoint Presentation</vt:lpstr>
    </vt:vector>
  </TitlesOfParts>
  <Company>ServiceMaster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Proper Use Of The Form II </dc:title>
  <dc:creator>chaseja01</dc:creator>
  <cp:lastModifiedBy>Jim Chase</cp:lastModifiedBy>
  <cp:revision>358</cp:revision>
  <dcterms:created xsi:type="dcterms:W3CDTF">2012-09-06T20:56:20Z</dcterms:created>
  <dcterms:modified xsi:type="dcterms:W3CDTF">2019-02-14T19:05:49Z</dcterms:modified>
</cp:coreProperties>
</file>